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6" r:id="rId3"/>
    <p:sldId id="273" r:id="rId4"/>
    <p:sldId id="267" r:id="rId5"/>
    <p:sldId id="274" r:id="rId6"/>
    <p:sldId id="268" r:id="rId7"/>
    <p:sldId id="275" r:id="rId8"/>
    <p:sldId id="269" r:id="rId9"/>
    <p:sldId id="277" r:id="rId10"/>
    <p:sldId id="270" r:id="rId11"/>
    <p:sldId id="278" r:id="rId12"/>
    <p:sldId id="271" r:id="rId13"/>
    <p:sldId id="279" r:id="rId14"/>
    <p:sldId id="272" r:id="rId15"/>
    <p:sldId id="28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9E7"/>
    <a:srgbClr val="DBF1DA"/>
    <a:srgbClr val="FFCCCC"/>
    <a:srgbClr val="FE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81245-FCB2-4689-A875-21065B64577D}" type="datetimeFigureOut">
              <a:rPr lang="it-IT" smtClean="0"/>
              <a:t>04/12/2023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5B463-AB07-4A18-AA78-E5E5ABD41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85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5B463-AB07-4A18-AA78-E5E5ABD4153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8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5B463-AB07-4A18-AA78-E5E5ABD4153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8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04.12.2023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12" Type="http://schemas.openxmlformats.org/officeDocument/2006/relationships/slide" Target="slide6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image" Target="../media/image4.jpeg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1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image" Target="../media/image14.jpe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6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2.jpeg"/><Relationship Id="rId4" Type="http://schemas.openxmlformats.org/officeDocument/2006/relationships/image" Target="../media/image26.jpe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1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18.jpeg"/><Relationship Id="rId10" Type="http://schemas.openxmlformats.org/officeDocument/2006/relationships/image" Target="../media/image45.jpeg"/><Relationship Id="rId4" Type="http://schemas.openxmlformats.org/officeDocument/2006/relationships/image" Target="../media/image32.jpe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2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4BC8075-22AB-433D-A7A6-341191732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0"/>
            <a:ext cx="12192000" cy="3277926"/>
          </a:xfrm>
          <a:prstGeom prst="rect">
            <a:avLst/>
          </a:prstGeom>
        </p:spPr>
      </p:pic>
      <p:sp>
        <p:nvSpPr>
          <p:cNvPr id="11" name="Rettangolo con angoli arrotondati 10">
            <a:hlinkClick r:id="rId4" action="ppaction://hlinksldjump"/>
            <a:extLst>
              <a:ext uri="{FF2B5EF4-FFF2-40B4-BE49-F238E27FC236}">
                <a16:creationId xmlns:a16="http://schemas.microsoft.com/office/drawing/2014/main" id="{F854BC36-AD03-44E7-91F1-4B1A62F08615}"/>
              </a:ext>
            </a:extLst>
          </p:cNvPr>
          <p:cNvSpPr>
            <a:spLocks noChangeAspect="1"/>
          </p:cNvSpPr>
          <p:nvPr/>
        </p:nvSpPr>
        <p:spPr>
          <a:xfrm>
            <a:off x="10485933" y="3309546"/>
            <a:ext cx="1689799" cy="2340000"/>
          </a:xfrm>
          <a:prstGeom prst="roundRect">
            <a:avLst>
              <a:gd name="adj" fmla="val 912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hlinkClick r:id="rId6" action="ppaction://hlinksldjump"/>
            <a:extLst>
              <a:ext uri="{FF2B5EF4-FFF2-40B4-BE49-F238E27FC236}">
                <a16:creationId xmlns:a16="http://schemas.microsoft.com/office/drawing/2014/main" id="{3CAD970F-8ADF-4C37-BF94-AB817C859F1D}"/>
              </a:ext>
            </a:extLst>
          </p:cNvPr>
          <p:cNvSpPr>
            <a:spLocks noChangeAspect="1"/>
          </p:cNvSpPr>
          <p:nvPr/>
        </p:nvSpPr>
        <p:spPr>
          <a:xfrm>
            <a:off x="8744873" y="3313465"/>
            <a:ext cx="1689799" cy="2340000"/>
          </a:xfrm>
          <a:prstGeom prst="roundRect">
            <a:avLst>
              <a:gd name="adj" fmla="val 912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hlinkClick r:id="rId8" action="ppaction://hlinksldjump"/>
            <a:extLst>
              <a:ext uri="{FF2B5EF4-FFF2-40B4-BE49-F238E27FC236}">
                <a16:creationId xmlns:a16="http://schemas.microsoft.com/office/drawing/2014/main" id="{978722CA-5D7D-454A-9EC8-ADE374A81E08}"/>
              </a:ext>
            </a:extLst>
          </p:cNvPr>
          <p:cNvSpPr>
            <a:spLocks noChangeAspect="1"/>
          </p:cNvSpPr>
          <p:nvPr/>
        </p:nvSpPr>
        <p:spPr>
          <a:xfrm>
            <a:off x="6975083" y="3301708"/>
            <a:ext cx="1718530" cy="2340000"/>
          </a:xfrm>
          <a:prstGeom prst="roundRect">
            <a:avLst>
              <a:gd name="adj" fmla="val 9120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hlinkClick r:id="rId10" action="ppaction://hlinksldjump"/>
            <a:extLst>
              <a:ext uri="{FF2B5EF4-FFF2-40B4-BE49-F238E27FC236}">
                <a16:creationId xmlns:a16="http://schemas.microsoft.com/office/drawing/2014/main" id="{03B7D399-99B3-4E05-8632-AB7CCD39A723}"/>
              </a:ext>
            </a:extLst>
          </p:cNvPr>
          <p:cNvSpPr>
            <a:spLocks noChangeAspect="1"/>
          </p:cNvSpPr>
          <p:nvPr/>
        </p:nvSpPr>
        <p:spPr>
          <a:xfrm>
            <a:off x="5234024" y="3325224"/>
            <a:ext cx="1689799" cy="2340000"/>
          </a:xfrm>
          <a:prstGeom prst="roundRect">
            <a:avLst>
              <a:gd name="adj" fmla="val 9120"/>
            </a:avLst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hlinkClick r:id="rId12" action="ppaction://hlinksldjump"/>
            <a:extLst>
              <a:ext uri="{FF2B5EF4-FFF2-40B4-BE49-F238E27FC236}">
                <a16:creationId xmlns:a16="http://schemas.microsoft.com/office/drawing/2014/main" id="{4FB81E75-01FD-42F9-B936-13615A22DEBA}"/>
              </a:ext>
            </a:extLst>
          </p:cNvPr>
          <p:cNvSpPr>
            <a:spLocks noChangeAspect="1"/>
          </p:cNvSpPr>
          <p:nvPr/>
        </p:nvSpPr>
        <p:spPr>
          <a:xfrm>
            <a:off x="3492965" y="3317384"/>
            <a:ext cx="1689799" cy="2340000"/>
          </a:xfrm>
          <a:prstGeom prst="roundRect">
            <a:avLst>
              <a:gd name="adj" fmla="val 9120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hlinkClick r:id="rId14" action="ppaction://hlinksldjump"/>
            <a:extLst>
              <a:ext uri="{FF2B5EF4-FFF2-40B4-BE49-F238E27FC236}">
                <a16:creationId xmlns:a16="http://schemas.microsoft.com/office/drawing/2014/main" id="{549B9344-5874-46A0-BC11-7C9DF397AE73}"/>
              </a:ext>
            </a:extLst>
          </p:cNvPr>
          <p:cNvSpPr>
            <a:spLocks noChangeAspect="1"/>
          </p:cNvSpPr>
          <p:nvPr/>
        </p:nvSpPr>
        <p:spPr>
          <a:xfrm>
            <a:off x="1751906" y="3305627"/>
            <a:ext cx="1689799" cy="2340000"/>
          </a:xfrm>
          <a:prstGeom prst="roundRect">
            <a:avLst>
              <a:gd name="adj" fmla="val 9120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hlinkClick r:id="rId16" action="ppaction://hlinksldjump"/>
            <a:extLst>
              <a:ext uri="{FF2B5EF4-FFF2-40B4-BE49-F238E27FC236}">
                <a16:creationId xmlns:a16="http://schemas.microsoft.com/office/drawing/2014/main" id="{40686DC7-6AB8-4726-A13D-DAF81C793BEF}"/>
              </a:ext>
            </a:extLst>
          </p:cNvPr>
          <p:cNvSpPr>
            <a:spLocks noChangeAspect="1"/>
          </p:cNvSpPr>
          <p:nvPr/>
        </p:nvSpPr>
        <p:spPr>
          <a:xfrm>
            <a:off x="10847" y="3321303"/>
            <a:ext cx="1689799" cy="2340000"/>
          </a:xfrm>
          <a:prstGeom prst="roundRect">
            <a:avLst>
              <a:gd name="adj" fmla="val 9120"/>
            </a:avLst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938575-CA23-4B49-9FB2-EFE092C60E14}"/>
              </a:ext>
            </a:extLst>
          </p:cNvPr>
          <p:cNvSpPr txBox="1"/>
          <p:nvPr/>
        </p:nvSpPr>
        <p:spPr>
          <a:xfrm>
            <a:off x="625416" y="5666420"/>
            <a:ext cx="10962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Gli indirizzi di studio del Liceo ˝</a:t>
            </a:r>
            <a:r>
              <a:rPr lang="it-IT" sz="3600" i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P. Nervi – G. Ferrari</a:t>
            </a:r>
            <a:r>
              <a:rPr lang="it-IT" sz="360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˝</a:t>
            </a:r>
          </a:p>
          <a:p>
            <a:pPr algn="ctr"/>
            <a:r>
              <a:rPr lang="it-IT" sz="360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Morbegno (SO)</a:t>
            </a:r>
          </a:p>
        </p:txBody>
      </p:sp>
    </p:spTree>
    <p:extLst>
      <p:ext uri="{BB962C8B-B14F-4D97-AF65-F5344CB8AC3E}">
        <p14:creationId xmlns:p14="http://schemas.microsoft.com/office/powerpoint/2010/main" val="15461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86299D02-B431-4819-BC87-48288F0B2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0"/>
            <a:ext cx="12192000" cy="3277926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0686DC7-6AB8-4726-A13D-DAF81C793BEF}"/>
              </a:ext>
            </a:extLst>
          </p:cNvPr>
          <p:cNvSpPr>
            <a:spLocks noChangeAspect="1"/>
          </p:cNvSpPr>
          <p:nvPr/>
        </p:nvSpPr>
        <p:spPr>
          <a:xfrm>
            <a:off x="291302" y="4494667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854BC36-AD03-44E7-91F1-4B1A62F08615}"/>
              </a:ext>
            </a:extLst>
          </p:cNvPr>
          <p:cNvSpPr>
            <a:spLocks noChangeAspect="1"/>
          </p:cNvSpPr>
          <p:nvPr/>
        </p:nvSpPr>
        <p:spPr>
          <a:xfrm>
            <a:off x="1378109" y="4231867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AD970F-8ADF-4C37-BF94-AB817C859F1D}"/>
              </a:ext>
            </a:extLst>
          </p:cNvPr>
          <p:cNvSpPr>
            <a:spLocks noChangeAspect="1"/>
          </p:cNvSpPr>
          <p:nvPr/>
        </p:nvSpPr>
        <p:spPr>
          <a:xfrm>
            <a:off x="2844471" y="3844867"/>
            <a:ext cx="1789692" cy="2401200"/>
          </a:xfrm>
          <a:prstGeom prst="roundRect">
            <a:avLst>
              <a:gd name="adj" fmla="val 912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49B9344-5874-46A0-BC11-7C9DF397AE73}"/>
              </a:ext>
            </a:extLst>
          </p:cNvPr>
          <p:cNvSpPr>
            <a:spLocks noChangeAspect="1"/>
          </p:cNvSpPr>
          <p:nvPr/>
        </p:nvSpPr>
        <p:spPr>
          <a:xfrm>
            <a:off x="11105196" y="4494667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B81E75-01FD-42F9-B936-13615A22DEBA}"/>
              </a:ext>
            </a:extLst>
          </p:cNvPr>
          <p:cNvSpPr>
            <a:spLocks noChangeAspect="1"/>
          </p:cNvSpPr>
          <p:nvPr/>
        </p:nvSpPr>
        <p:spPr>
          <a:xfrm>
            <a:off x="9638834" y="4231867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3B7D399-99B3-4E05-8632-AB7CCD39A723}"/>
              </a:ext>
            </a:extLst>
          </p:cNvPr>
          <p:cNvSpPr>
            <a:spLocks noChangeAspect="1"/>
          </p:cNvSpPr>
          <p:nvPr/>
        </p:nvSpPr>
        <p:spPr>
          <a:xfrm>
            <a:off x="7613539" y="3844867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hlinkClick r:id="rId9" action="ppaction://hlinksldjump"/>
            <a:extLst>
              <a:ext uri="{FF2B5EF4-FFF2-40B4-BE49-F238E27FC236}">
                <a16:creationId xmlns:a16="http://schemas.microsoft.com/office/drawing/2014/main" id="{978722CA-5D7D-454A-9EC8-ADE374A81E08}"/>
              </a:ext>
            </a:extLst>
          </p:cNvPr>
          <p:cNvSpPr>
            <a:spLocks noChangeAspect="1"/>
          </p:cNvSpPr>
          <p:nvPr/>
        </p:nvSpPr>
        <p:spPr>
          <a:xfrm>
            <a:off x="4925465" y="3245467"/>
            <a:ext cx="2396772" cy="3600000"/>
          </a:xfrm>
          <a:prstGeom prst="roundRect">
            <a:avLst>
              <a:gd name="adj" fmla="val 912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7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CBA68-3271-4D57-A2DC-28CE9D227AA7}"/>
              </a:ext>
            </a:extLst>
          </p:cNvPr>
          <p:cNvSpPr txBox="1"/>
          <p:nvPr/>
        </p:nvSpPr>
        <p:spPr>
          <a:xfrm>
            <a:off x="4806608" y="308113"/>
            <a:ext cx="70667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Il percorso del Liceo Artistico è indirizzato allo studio dei fenomeni estetici e alla pratica artistica. Favorisce l'acquisizione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nell'ambito delle arti.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L’indirizzo Architettura e Ambiente fornirà e svilupperà conoscenze, capacità e strumenti, anche di tipo tecnico, atti alla lettura, alla comprensione e all’intervento progettuale rispetto agli ambiti paesaggistico, del restauro, della conservazione e gestione dei beni culturali, dell’architettura e dell’arredamento, conoscenze specifiche rispetto a procedure e metodologie proprie degli ambiti di cui sopra, quali, ad esempio, l’utilizzo di software specifici. 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Per tali caratteristiche questo indirizzo risulterà adatto a quegli studenti che,  a partire dal terzo anno, si orienteranno verso un eventuale futuro accesso alle facoltà di Architettura ed Ingegneria o comunque verso ulteriori corsi di studi e all’architettura, all’arredamento e al design, agli allestimenti di mostre ed eventi.</a:t>
            </a:r>
          </a:p>
        </p:txBody>
      </p:sp>
      <p:pic>
        <p:nvPicPr>
          <p:cNvPr id="4" name="Immagine 3">
            <a:hlinkClick r:id="rId2" action="ppaction://hlinksldjump"/>
            <a:extLst>
              <a:ext uri="{FF2B5EF4-FFF2-40B4-BE49-F238E27FC236}">
                <a16:creationId xmlns:a16="http://schemas.microsoft.com/office/drawing/2014/main" id="{E4963AF7-DA30-4484-8549-64274B690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"/>
          <a:stretch/>
        </p:blipFill>
        <p:spPr>
          <a:xfrm>
            <a:off x="0" y="0"/>
            <a:ext cx="4806608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FAB53F1-6E78-4E05-847B-FD0B6BB09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0"/>
            <a:ext cx="12192000" cy="3277926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49B9344-5874-46A0-BC11-7C9DF397AE73}"/>
              </a:ext>
            </a:extLst>
          </p:cNvPr>
          <p:cNvSpPr>
            <a:spLocks noChangeAspect="1"/>
          </p:cNvSpPr>
          <p:nvPr/>
        </p:nvSpPr>
        <p:spPr>
          <a:xfrm>
            <a:off x="269440" y="4482846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0686DC7-6AB8-4726-A13D-DAF81C793BEF}"/>
              </a:ext>
            </a:extLst>
          </p:cNvPr>
          <p:cNvSpPr>
            <a:spLocks noChangeAspect="1"/>
          </p:cNvSpPr>
          <p:nvPr/>
        </p:nvSpPr>
        <p:spPr>
          <a:xfrm>
            <a:off x="1344324" y="4220046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854BC36-AD03-44E7-91F1-4B1A62F08615}"/>
              </a:ext>
            </a:extLst>
          </p:cNvPr>
          <p:cNvSpPr>
            <a:spLocks noChangeAspect="1"/>
          </p:cNvSpPr>
          <p:nvPr/>
        </p:nvSpPr>
        <p:spPr>
          <a:xfrm>
            <a:off x="2798763" y="3833046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B81E75-01FD-42F9-B936-13615A22DEBA}"/>
              </a:ext>
            </a:extLst>
          </p:cNvPr>
          <p:cNvSpPr>
            <a:spLocks noChangeAspect="1"/>
          </p:cNvSpPr>
          <p:nvPr/>
        </p:nvSpPr>
        <p:spPr>
          <a:xfrm>
            <a:off x="11107175" y="4482846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3B7D399-99B3-4E05-8632-AB7CCD39A723}"/>
              </a:ext>
            </a:extLst>
          </p:cNvPr>
          <p:cNvSpPr>
            <a:spLocks noChangeAspect="1"/>
          </p:cNvSpPr>
          <p:nvPr/>
        </p:nvSpPr>
        <p:spPr>
          <a:xfrm>
            <a:off x="9652736" y="4220046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78722CA-5D7D-454A-9EC8-ADE374A81E08}"/>
              </a:ext>
            </a:extLst>
          </p:cNvPr>
          <p:cNvSpPr>
            <a:spLocks noChangeAspect="1"/>
          </p:cNvSpPr>
          <p:nvPr/>
        </p:nvSpPr>
        <p:spPr>
          <a:xfrm>
            <a:off x="7774710" y="3833046"/>
            <a:ext cx="1598647" cy="2401200"/>
          </a:xfrm>
          <a:prstGeom prst="roundRect">
            <a:avLst>
              <a:gd name="adj" fmla="val 912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hlinkClick r:id="rId9" action="ppaction://hlinksldjump"/>
            <a:extLst>
              <a:ext uri="{FF2B5EF4-FFF2-40B4-BE49-F238E27FC236}">
                <a16:creationId xmlns:a16="http://schemas.microsoft.com/office/drawing/2014/main" id="{3CAD970F-8ADF-4C37-BF94-AB817C859F1D}"/>
              </a:ext>
            </a:extLst>
          </p:cNvPr>
          <p:cNvSpPr>
            <a:spLocks noChangeAspect="1"/>
          </p:cNvSpPr>
          <p:nvPr/>
        </p:nvSpPr>
        <p:spPr>
          <a:xfrm>
            <a:off x="4812135" y="3233646"/>
            <a:ext cx="2683196" cy="3600000"/>
          </a:xfrm>
          <a:prstGeom prst="roundRect">
            <a:avLst>
              <a:gd name="adj" fmla="val 912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CBA68-3271-4D57-A2DC-28CE9D227AA7}"/>
              </a:ext>
            </a:extLst>
          </p:cNvPr>
          <p:cNvSpPr txBox="1"/>
          <p:nvPr/>
        </p:nvSpPr>
        <p:spPr>
          <a:xfrm>
            <a:off x="4806608" y="308113"/>
            <a:ext cx="70667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Il percorso del Liceo Artistico è indirizzato allo studio dei fenomeni estetici e alla pratica artistica. Favorisce l'acquisizione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nell'ambito delle arti.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L’indirizzo Arti Figurative fornirà e svilupperà conoscenze, capacità e strumenti atti alla lettura, alla comprensione e interpretazione dei diversi linguaggi espressivi, capacità e competenze specifiche, anche di tipo tecnico, nell’utilizzo dei diversi e fondamentali linguaggi espressivi come pittura, scultura, fotografia e altro. Per tali caratteristiche questo indirizzo risulta adatto a quegli studenti che, a partire dal terzo anno, si orientano verso un futuro accesso all’Accademia di Belle Arti, a corsi di illustrazione, fumetto, scuole di moda, di design, di restauro.</a:t>
            </a:r>
          </a:p>
        </p:txBody>
      </p:sp>
      <p:pic>
        <p:nvPicPr>
          <p:cNvPr id="3" name="Immagine 2">
            <a:hlinkClick r:id="rId2" action="ppaction://hlinksldjump"/>
            <a:extLst>
              <a:ext uri="{FF2B5EF4-FFF2-40B4-BE49-F238E27FC236}">
                <a16:creationId xmlns:a16="http://schemas.microsoft.com/office/drawing/2014/main" id="{D217EB48-72AB-4226-8ABD-47A7BE0D3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8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7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3205AC32-3A53-4545-9E1D-58FD9C7C2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0"/>
            <a:ext cx="12192000" cy="3277926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B81E75-01FD-42F9-B936-13615A22DEBA}"/>
              </a:ext>
            </a:extLst>
          </p:cNvPr>
          <p:cNvSpPr>
            <a:spLocks noChangeAspect="1"/>
          </p:cNvSpPr>
          <p:nvPr/>
        </p:nvSpPr>
        <p:spPr>
          <a:xfrm>
            <a:off x="277402" y="4501639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49B9344-5874-46A0-BC11-7C9DF397AE73}"/>
              </a:ext>
            </a:extLst>
          </p:cNvPr>
          <p:cNvSpPr>
            <a:spLocks noChangeAspect="1"/>
          </p:cNvSpPr>
          <p:nvPr/>
        </p:nvSpPr>
        <p:spPr>
          <a:xfrm>
            <a:off x="1350309" y="4238839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0686DC7-6AB8-4726-A13D-DAF81C793BEF}"/>
              </a:ext>
            </a:extLst>
          </p:cNvPr>
          <p:cNvSpPr>
            <a:spLocks noChangeAspect="1"/>
          </p:cNvSpPr>
          <p:nvPr/>
        </p:nvSpPr>
        <p:spPr>
          <a:xfrm>
            <a:off x="2802771" y="3851839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3B7D399-99B3-4E05-8632-AB7CCD39A723}"/>
              </a:ext>
            </a:extLst>
          </p:cNvPr>
          <p:cNvSpPr>
            <a:spLocks noChangeAspect="1"/>
          </p:cNvSpPr>
          <p:nvPr/>
        </p:nvSpPr>
        <p:spPr>
          <a:xfrm>
            <a:off x="11119095" y="4501639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78722CA-5D7D-454A-9EC8-ADE374A81E08}"/>
              </a:ext>
            </a:extLst>
          </p:cNvPr>
          <p:cNvSpPr>
            <a:spLocks noChangeAspect="1"/>
          </p:cNvSpPr>
          <p:nvPr/>
        </p:nvSpPr>
        <p:spPr>
          <a:xfrm>
            <a:off x="9758352" y="4238839"/>
            <a:ext cx="1083341" cy="1627200"/>
          </a:xfrm>
          <a:prstGeom prst="roundRect">
            <a:avLst>
              <a:gd name="adj" fmla="val 912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AD970F-8ADF-4C37-BF94-AB817C859F1D}"/>
              </a:ext>
            </a:extLst>
          </p:cNvPr>
          <p:cNvSpPr>
            <a:spLocks noChangeAspect="1"/>
          </p:cNvSpPr>
          <p:nvPr/>
        </p:nvSpPr>
        <p:spPr>
          <a:xfrm>
            <a:off x="7691258" y="3851839"/>
            <a:ext cx="1789692" cy="2401200"/>
          </a:xfrm>
          <a:prstGeom prst="roundRect">
            <a:avLst>
              <a:gd name="adj" fmla="val 912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hlinkClick r:id="rId9" action="ppaction://hlinksldjump"/>
            <a:extLst>
              <a:ext uri="{FF2B5EF4-FFF2-40B4-BE49-F238E27FC236}">
                <a16:creationId xmlns:a16="http://schemas.microsoft.com/office/drawing/2014/main" id="{F854BC36-AD03-44E7-91F1-4B1A62F08615}"/>
              </a:ext>
            </a:extLst>
          </p:cNvPr>
          <p:cNvSpPr>
            <a:spLocks noChangeAspect="1"/>
          </p:cNvSpPr>
          <p:nvPr/>
        </p:nvSpPr>
        <p:spPr>
          <a:xfrm>
            <a:off x="4814166" y="3252439"/>
            <a:ext cx="2599690" cy="3600000"/>
          </a:xfrm>
          <a:prstGeom prst="roundRect">
            <a:avLst>
              <a:gd name="adj" fmla="val 912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3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CBA68-3271-4D57-A2DC-28CE9D227AA7}"/>
              </a:ext>
            </a:extLst>
          </p:cNvPr>
          <p:cNvSpPr txBox="1"/>
          <p:nvPr/>
        </p:nvSpPr>
        <p:spPr>
          <a:xfrm>
            <a:off x="4806608" y="308113"/>
            <a:ext cx="70667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Il percorso del Liceo Artistico è indirizzato allo studio dei fenomeni estetici e alla pratica artistica. Favorisce l'acquisizione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nell'ambito delle arti.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L’indirizzo Grafica fornirà e svilupperà conoscenze e competenze atte a riconoscere gli elementi costitutivi dei codici e dei linguaggi progettuali e grafici, competenze tecniche grafico-pittoriche e informazioni adeguate da applicare nei processi operativi, competenze nel saper individuare le corrette procedure di approccio nel rapporto progetto-prodotto-contesto, nelle diverse funzioni relative alla comunicazione visiva ed editoriale. Per tali caratteristiche questo indirizzo risulterà adatto a quegli studenti che,  a partire dal terzo anno, si orienteranno verso un eventuale futuro accesso alla Accademia di Belle Arti, a tutte le facoltà di comunicazione visiva, marketing ed informatica.</a:t>
            </a:r>
          </a:p>
        </p:txBody>
      </p:sp>
      <p:pic>
        <p:nvPicPr>
          <p:cNvPr id="4" name="Immagine 3">
            <a:hlinkClick r:id="rId3" action="ppaction://hlinksldjump"/>
            <a:extLst>
              <a:ext uri="{FF2B5EF4-FFF2-40B4-BE49-F238E27FC236}">
                <a16:creationId xmlns:a16="http://schemas.microsoft.com/office/drawing/2014/main" id="{9A895738-6614-4849-ABD1-02BBE3E28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05E8C3F-7F29-447B-A2A7-948EE8C0B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0"/>
            <a:ext cx="12192000" cy="3277926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78722CA-5D7D-454A-9EC8-ADE374A81E08}"/>
              </a:ext>
            </a:extLst>
          </p:cNvPr>
          <p:cNvSpPr>
            <a:spLocks noChangeAspect="1"/>
          </p:cNvSpPr>
          <p:nvPr/>
        </p:nvSpPr>
        <p:spPr>
          <a:xfrm>
            <a:off x="11125297" y="4506181"/>
            <a:ext cx="809031" cy="1101600"/>
          </a:xfrm>
          <a:prstGeom prst="roundRect">
            <a:avLst>
              <a:gd name="adj" fmla="val 912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3B7D399-99B3-4E05-8632-AB7CCD39A723}"/>
              </a:ext>
            </a:extLst>
          </p:cNvPr>
          <p:cNvSpPr>
            <a:spLocks noChangeAspect="1"/>
          </p:cNvSpPr>
          <p:nvPr/>
        </p:nvSpPr>
        <p:spPr>
          <a:xfrm>
            <a:off x="273920" y="4496973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B81E75-01FD-42F9-B936-13615A22DEBA}"/>
              </a:ext>
            </a:extLst>
          </p:cNvPr>
          <p:cNvSpPr>
            <a:spLocks noChangeAspect="1"/>
          </p:cNvSpPr>
          <p:nvPr/>
        </p:nvSpPr>
        <p:spPr>
          <a:xfrm>
            <a:off x="1341984" y="4243382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49B9344-5874-46A0-BC11-7C9DF397AE73}"/>
              </a:ext>
            </a:extLst>
          </p:cNvPr>
          <p:cNvSpPr>
            <a:spLocks noChangeAspect="1"/>
          </p:cNvSpPr>
          <p:nvPr/>
        </p:nvSpPr>
        <p:spPr>
          <a:xfrm>
            <a:off x="2789603" y="3856382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AD970F-8ADF-4C37-BF94-AB817C859F1D}"/>
              </a:ext>
            </a:extLst>
          </p:cNvPr>
          <p:cNvSpPr>
            <a:spLocks noChangeAspect="1"/>
          </p:cNvSpPr>
          <p:nvPr/>
        </p:nvSpPr>
        <p:spPr>
          <a:xfrm>
            <a:off x="9677678" y="4243382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854BC36-AD03-44E7-91F1-4B1A62F08615}"/>
              </a:ext>
            </a:extLst>
          </p:cNvPr>
          <p:cNvSpPr>
            <a:spLocks noChangeAspect="1"/>
          </p:cNvSpPr>
          <p:nvPr/>
        </p:nvSpPr>
        <p:spPr>
          <a:xfrm>
            <a:off x="7668404" y="3856382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hlinkClick r:id="rId9" action="ppaction://hlinksldjump"/>
            <a:extLst>
              <a:ext uri="{FF2B5EF4-FFF2-40B4-BE49-F238E27FC236}">
                <a16:creationId xmlns:a16="http://schemas.microsoft.com/office/drawing/2014/main" id="{40686DC7-6AB8-4726-A13D-DAF81C793BEF}"/>
              </a:ext>
            </a:extLst>
          </p:cNvPr>
          <p:cNvSpPr/>
          <p:nvPr/>
        </p:nvSpPr>
        <p:spPr>
          <a:xfrm>
            <a:off x="4796155" y="3256981"/>
            <a:ext cx="2599690" cy="3600000"/>
          </a:xfrm>
          <a:prstGeom prst="roundRect">
            <a:avLst>
              <a:gd name="adj" fmla="val 912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9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2" action="ppaction://hlinksldjump"/>
            <a:extLst>
              <a:ext uri="{FF2B5EF4-FFF2-40B4-BE49-F238E27FC236}">
                <a16:creationId xmlns:a16="http://schemas.microsoft.com/office/drawing/2014/main" id="{CDC6E6AC-BE08-40B7-A510-16143AE16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3744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CBA68-3271-4D57-A2DC-28CE9D227AA7}"/>
              </a:ext>
            </a:extLst>
          </p:cNvPr>
          <p:cNvSpPr txBox="1"/>
          <p:nvPr/>
        </p:nvSpPr>
        <p:spPr>
          <a:xfrm>
            <a:off x="4750904" y="298174"/>
            <a:ext cx="70667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Il Liceo Scientifico, di nuovo ordinamento, ha un corso di studio della durata di cinque anni e consente l’iscrizione a qualsiasi Facoltà Universitaria.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È previsto al quinto anno l’insegnamento, in lingua straniera, di una disciplina non linguistica (CLIL) compresa nell’area delle attività e degli insegnamenti obbligatori per tutti gli studenti o nell’area degli insegnamenti attuabili dalle istituzioni scolastiche nei limiti del contingente di organico ad esse annualmente assegnato.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L’indirizzo scientifico del nuovo ordinamento è volto a coniugare il sapere scientifico con quello umanistico. Favorisce, oltre ad un alto livello nella preparazione di base e una cultura generale solida ed affidabile, l’acquisizione delle conoscenze e dei metodi propri della matematica, della fisica, delle scienze naturali e delle discipline storiche, filosofiche e linguistiche. Guida lo studente ad approfondire e a sviluppare le conoscenze e le abilità e a maturare le competenze necessarie per seguire lo sviluppo della ricerca scientifica e tecnologica e per individuare le interazioni tra le diverse forme del sapere, assicurando la padronanza dei linguaggi, delle tecniche e delle metodologie relative, anche attraverso la pratica laboratoriale. 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70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4DAAEA6E-4051-4E00-8FD5-5478F7C6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0"/>
            <a:ext cx="12192000" cy="3277926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AD970F-8ADF-4C37-BF94-AB817C859F1D}"/>
              </a:ext>
            </a:extLst>
          </p:cNvPr>
          <p:cNvSpPr>
            <a:spLocks noChangeAspect="1"/>
          </p:cNvSpPr>
          <p:nvPr/>
        </p:nvSpPr>
        <p:spPr>
          <a:xfrm>
            <a:off x="11124244" y="4511386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854BC36-AD03-44E7-91F1-4B1A62F08615}"/>
              </a:ext>
            </a:extLst>
          </p:cNvPr>
          <p:cNvSpPr>
            <a:spLocks noChangeAspect="1"/>
          </p:cNvSpPr>
          <p:nvPr/>
        </p:nvSpPr>
        <p:spPr>
          <a:xfrm>
            <a:off x="9676935" y="4248587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78722CA-5D7D-454A-9EC8-ADE374A81E08}"/>
              </a:ext>
            </a:extLst>
          </p:cNvPr>
          <p:cNvSpPr>
            <a:spLocks noChangeAspect="1"/>
          </p:cNvSpPr>
          <p:nvPr/>
        </p:nvSpPr>
        <p:spPr>
          <a:xfrm>
            <a:off x="272251" y="4511386"/>
            <a:ext cx="733412" cy="1101600"/>
          </a:xfrm>
          <a:prstGeom prst="roundRect">
            <a:avLst>
              <a:gd name="adj" fmla="val 912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3B7D399-99B3-4E05-8632-AB7CCD39A723}"/>
              </a:ext>
            </a:extLst>
          </p:cNvPr>
          <p:cNvSpPr>
            <a:spLocks noChangeAspect="1"/>
          </p:cNvSpPr>
          <p:nvPr/>
        </p:nvSpPr>
        <p:spPr>
          <a:xfrm>
            <a:off x="1340003" y="4248587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B81E75-01FD-42F9-B936-13615A22DEBA}"/>
              </a:ext>
            </a:extLst>
          </p:cNvPr>
          <p:cNvSpPr>
            <a:spLocks noChangeAspect="1"/>
          </p:cNvSpPr>
          <p:nvPr/>
        </p:nvSpPr>
        <p:spPr>
          <a:xfrm>
            <a:off x="2787312" y="3859787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0686DC7-6AB8-4726-A13D-DAF81C793BEF}"/>
              </a:ext>
            </a:extLst>
          </p:cNvPr>
          <p:cNvSpPr>
            <a:spLocks noChangeAspect="1"/>
          </p:cNvSpPr>
          <p:nvPr/>
        </p:nvSpPr>
        <p:spPr>
          <a:xfrm>
            <a:off x="7668093" y="3859786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hlinkClick r:id="rId9" action="ppaction://hlinksldjump"/>
            <a:extLst>
              <a:ext uri="{FF2B5EF4-FFF2-40B4-BE49-F238E27FC236}">
                <a16:creationId xmlns:a16="http://schemas.microsoft.com/office/drawing/2014/main" id="{549B9344-5874-46A0-BC11-7C9DF397AE73}"/>
              </a:ext>
            </a:extLst>
          </p:cNvPr>
          <p:cNvSpPr>
            <a:spLocks noChangeAspect="1"/>
          </p:cNvSpPr>
          <p:nvPr/>
        </p:nvSpPr>
        <p:spPr>
          <a:xfrm>
            <a:off x="4796154" y="3262187"/>
            <a:ext cx="2599690" cy="3600000"/>
          </a:xfrm>
          <a:prstGeom prst="roundRect">
            <a:avLst>
              <a:gd name="adj" fmla="val 912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7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CBA68-3271-4D57-A2DC-28CE9D227AA7}"/>
              </a:ext>
            </a:extLst>
          </p:cNvPr>
          <p:cNvSpPr txBox="1"/>
          <p:nvPr/>
        </p:nvSpPr>
        <p:spPr>
          <a:xfrm>
            <a:off x="4750904" y="298174"/>
            <a:ext cx="70667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Il Liceo Scientifico opzione Scienze Applicate, di nuovo ordinamento, ha un corso di studio della durata di cinque anni e consente l’iscrizione a qualsiasi Facoltà Universitaria.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È previsto al quinto anno l’insegnamento, in lingua straniera, di una disciplina non linguistica (CLIL) compresa nell’area delle attività e degli insegnamenti obbligatori per tutti gli studenti o nell’area degli insegnamenti attuabili dalle istituzioni scolastiche nei limiti del contingente di organico ad esse annualmente assegnato.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L’indirizzo Scienze Applicate fornisce allo studente competenze particolarmente avanzate negli studi afferenti alla cultura scientifico-tecnologica, con particolare riferimento alle scienze matematiche, fisiche, chimiche, biologiche e all’informatica e alle loro applicazioni. Il corso accompagna gli studenti, a conclusione del percorso di studio, oltre che a raggiungere i risultati di apprendimento comuni, ad apprendere concetti, principi e teorie scientifiche anche attraverso esemplificazioni operative di laboratorio, ad elaborare l’analisi critica dei fenomeni considerati, la riflessione metodologica sulle procedure sperimentali e la ricerca di strategie atte a favorire la scoperta scientifica, ad individuare le caratteristiche e l’apporto dei vari linguaggi (storico- naturali, simbolici, matematici, logici, formali) e a comprendere il ruolo della tecnologia come mediazione fra scienza e vita quotidiana.</a:t>
            </a:r>
          </a:p>
        </p:txBody>
      </p:sp>
      <p:pic>
        <p:nvPicPr>
          <p:cNvPr id="3" name="Immagine 2">
            <a:hlinkClick r:id="rId2" action="ppaction://hlinksldjump"/>
            <a:extLst>
              <a:ext uri="{FF2B5EF4-FFF2-40B4-BE49-F238E27FC236}">
                <a16:creationId xmlns:a16="http://schemas.microsoft.com/office/drawing/2014/main" id="{4684435E-5A26-459C-8724-9682DFFAC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7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E3F4202F-FBBC-4C11-8111-254E4F74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0"/>
            <a:ext cx="12192000" cy="3277926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AD970F-8ADF-4C37-BF94-AB817C859F1D}"/>
              </a:ext>
            </a:extLst>
          </p:cNvPr>
          <p:cNvSpPr>
            <a:spLocks noChangeAspect="1"/>
          </p:cNvSpPr>
          <p:nvPr/>
        </p:nvSpPr>
        <p:spPr>
          <a:xfrm>
            <a:off x="284364" y="4527326"/>
            <a:ext cx="795505" cy="1067316"/>
          </a:xfrm>
          <a:prstGeom prst="roundRect">
            <a:avLst>
              <a:gd name="adj" fmla="val 912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854BC36-AD03-44E7-91F1-4B1A62F08615}"/>
              </a:ext>
            </a:extLst>
          </p:cNvPr>
          <p:cNvSpPr>
            <a:spLocks noChangeAspect="1"/>
          </p:cNvSpPr>
          <p:nvPr/>
        </p:nvSpPr>
        <p:spPr>
          <a:xfrm>
            <a:off x="11112130" y="4493042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78722CA-5D7D-454A-9EC8-ADE374A81E08}"/>
              </a:ext>
            </a:extLst>
          </p:cNvPr>
          <p:cNvSpPr>
            <a:spLocks noChangeAspect="1"/>
          </p:cNvSpPr>
          <p:nvPr/>
        </p:nvSpPr>
        <p:spPr>
          <a:xfrm>
            <a:off x="1364233" y="4230242"/>
            <a:ext cx="1083341" cy="1627200"/>
          </a:xfrm>
          <a:prstGeom prst="roundRect">
            <a:avLst>
              <a:gd name="adj" fmla="val 912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3B7D399-99B3-4E05-8632-AB7CCD39A723}"/>
              </a:ext>
            </a:extLst>
          </p:cNvPr>
          <p:cNvSpPr>
            <a:spLocks noChangeAspect="1"/>
          </p:cNvSpPr>
          <p:nvPr/>
        </p:nvSpPr>
        <p:spPr>
          <a:xfrm>
            <a:off x="2731938" y="3843242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hlinkClick r:id="rId7" action="ppaction://hlinksldjump"/>
            <a:extLst>
              <a:ext uri="{FF2B5EF4-FFF2-40B4-BE49-F238E27FC236}">
                <a16:creationId xmlns:a16="http://schemas.microsoft.com/office/drawing/2014/main" id="{4FB81E75-01FD-42F9-B936-13615A22DEBA}"/>
              </a:ext>
            </a:extLst>
          </p:cNvPr>
          <p:cNvSpPr>
            <a:spLocks noChangeAspect="1"/>
          </p:cNvSpPr>
          <p:nvPr/>
        </p:nvSpPr>
        <p:spPr>
          <a:xfrm>
            <a:off x="4750295" y="3243842"/>
            <a:ext cx="2599690" cy="3600000"/>
          </a:xfrm>
          <a:prstGeom prst="roundRect">
            <a:avLst>
              <a:gd name="adj" fmla="val 912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0686DC7-6AB8-4726-A13D-DAF81C793BEF}"/>
              </a:ext>
            </a:extLst>
          </p:cNvPr>
          <p:cNvSpPr>
            <a:spLocks noChangeAspect="1"/>
          </p:cNvSpPr>
          <p:nvPr/>
        </p:nvSpPr>
        <p:spPr>
          <a:xfrm>
            <a:off x="9652706" y="4230242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49B9344-5874-46A0-BC11-7C9DF397AE73}"/>
              </a:ext>
            </a:extLst>
          </p:cNvPr>
          <p:cNvSpPr>
            <a:spLocks noChangeAspect="1"/>
          </p:cNvSpPr>
          <p:nvPr/>
        </p:nvSpPr>
        <p:spPr>
          <a:xfrm>
            <a:off x="7634349" y="3843242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1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CBA68-3271-4D57-A2DC-28CE9D227AA7}"/>
              </a:ext>
            </a:extLst>
          </p:cNvPr>
          <p:cNvSpPr txBox="1"/>
          <p:nvPr/>
        </p:nvSpPr>
        <p:spPr>
          <a:xfrm>
            <a:off x="4750904" y="298174"/>
            <a:ext cx="706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Il percorso del Liceo Linguistico è indirizzato allo studio di più sistemi linguistici e culturali. Guida lo studente ad approfondire e a sviluppare le conoscenze e le abilità, a maturare le competenze necessarie per acquisire la padronanza comunicativa di tre lingue comunitarie, oltre l’italiano, e per comprendere criticamente l’identità storica e culturale di tradizioni e civiltà diverse.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Dal secondo anno del secondo biennio è previsto l’insegnamento, in una diversa lingua straniera, di una disciplina non linguistica (CLIL), compresa nell’area delle attività e degli insegnamenti obbligatori per tutti gli studenti o nell’area degli insegnamenti attivabili dalle istituzioni scolastiche nei limiti del contingente organico ad esse assegnato, tenuto conto delle richieste degli studenti e delle loro famiglie. </a:t>
            </a:r>
          </a:p>
        </p:txBody>
      </p:sp>
      <p:pic>
        <p:nvPicPr>
          <p:cNvPr id="4" name="Immagine 3">
            <a:hlinkClick r:id="rId2" action="ppaction://hlinksldjump"/>
            <a:extLst>
              <a:ext uri="{FF2B5EF4-FFF2-40B4-BE49-F238E27FC236}">
                <a16:creationId xmlns:a16="http://schemas.microsoft.com/office/drawing/2014/main" id="{87B8CD5B-2C9B-4229-AF73-F98554BCA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" y="0"/>
            <a:ext cx="4756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03C2C258-F24B-4D6E-AE1A-00B8CD16E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" y="0"/>
            <a:ext cx="12192000" cy="3277926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854BC36-AD03-44E7-91F1-4B1A62F08615}"/>
              </a:ext>
            </a:extLst>
          </p:cNvPr>
          <p:cNvSpPr>
            <a:spLocks noChangeAspect="1"/>
          </p:cNvSpPr>
          <p:nvPr/>
        </p:nvSpPr>
        <p:spPr>
          <a:xfrm>
            <a:off x="285093" y="4495532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AD970F-8ADF-4C37-BF94-AB817C859F1D}"/>
              </a:ext>
            </a:extLst>
          </p:cNvPr>
          <p:cNvSpPr>
            <a:spLocks noChangeAspect="1"/>
          </p:cNvSpPr>
          <p:nvPr/>
        </p:nvSpPr>
        <p:spPr>
          <a:xfrm>
            <a:off x="1365700" y="4232732"/>
            <a:ext cx="1212805" cy="1627200"/>
          </a:xfrm>
          <a:prstGeom prst="roundRect">
            <a:avLst>
              <a:gd name="adj" fmla="val 912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78722CA-5D7D-454A-9EC8-ADE374A81E08}"/>
              </a:ext>
            </a:extLst>
          </p:cNvPr>
          <p:cNvSpPr>
            <a:spLocks noChangeAspect="1"/>
          </p:cNvSpPr>
          <p:nvPr/>
        </p:nvSpPr>
        <p:spPr>
          <a:xfrm>
            <a:off x="2863607" y="3846440"/>
            <a:ext cx="1598647" cy="2401200"/>
          </a:xfrm>
          <a:prstGeom prst="roundRect">
            <a:avLst>
              <a:gd name="adj" fmla="val 912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0686DC7-6AB8-4726-A13D-DAF81C793BEF}"/>
              </a:ext>
            </a:extLst>
          </p:cNvPr>
          <p:cNvSpPr>
            <a:spLocks noChangeAspect="1"/>
          </p:cNvSpPr>
          <p:nvPr/>
        </p:nvSpPr>
        <p:spPr>
          <a:xfrm>
            <a:off x="11111396" y="4495532"/>
            <a:ext cx="795505" cy="1101600"/>
          </a:xfrm>
          <a:prstGeom prst="roundRect">
            <a:avLst>
              <a:gd name="adj" fmla="val 912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49B9344-5874-46A0-BC11-7C9DF397AE73}"/>
              </a:ext>
            </a:extLst>
          </p:cNvPr>
          <p:cNvSpPr>
            <a:spLocks noChangeAspect="1"/>
          </p:cNvSpPr>
          <p:nvPr/>
        </p:nvSpPr>
        <p:spPr>
          <a:xfrm>
            <a:off x="9651237" y="4232732"/>
            <a:ext cx="1175060" cy="1627200"/>
          </a:xfrm>
          <a:prstGeom prst="roundRect">
            <a:avLst>
              <a:gd name="adj" fmla="val 912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B81E75-01FD-42F9-B936-13615A22DEBA}"/>
              </a:ext>
            </a:extLst>
          </p:cNvPr>
          <p:cNvSpPr>
            <a:spLocks noChangeAspect="1"/>
          </p:cNvSpPr>
          <p:nvPr/>
        </p:nvSpPr>
        <p:spPr>
          <a:xfrm>
            <a:off x="7632142" y="3846440"/>
            <a:ext cx="1733993" cy="2401200"/>
          </a:xfrm>
          <a:prstGeom prst="roundRect">
            <a:avLst>
              <a:gd name="adj" fmla="val 912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hlinkClick r:id="rId9" action="ppaction://hlinksldjump"/>
            <a:extLst>
              <a:ext uri="{FF2B5EF4-FFF2-40B4-BE49-F238E27FC236}">
                <a16:creationId xmlns:a16="http://schemas.microsoft.com/office/drawing/2014/main" id="{03B7D399-99B3-4E05-8632-AB7CCD39A723}"/>
              </a:ext>
            </a:extLst>
          </p:cNvPr>
          <p:cNvSpPr>
            <a:spLocks noChangeAspect="1"/>
          </p:cNvSpPr>
          <p:nvPr/>
        </p:nvSpPr>
        <p:spPr>
          <a:xfrm>
            <a:off x="4747353" y="3247040"/>
            <a:ext cx="2599690" cy="3600000"/>
          </a:xfrm>
          <a:prstGeom prst="roundRect">
            <a:avLst>
              <a:gd name="adj" fmla="val 912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glow rad="139700">
              <a:srgbClr val="DBF1DA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6CBA68-3271-4D57-A2DC-28CE9D227AA7}"/>
              </a:ext>
            </a:extLst>
          </p:cNvPr>
          <p:cNvSpPr txBox="1"/>
          <p:nvPr/>
        </p:nvSpPr>
        <p:spPr>
          <a:xfrm>
            <a:off x="4750904" y="298174"/>
            <a:ext cx="706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Il percorso del Liceo delle Scienze umane è indirizzato allo studio delle teorie esplicative dei fenomeni collegati alla costruzione dell’identità personale e delle relazioni umane e sociali. Guida lo studente ad approfondire e a sviluppare le conoscenze e le abilità e a maturare le competenze necessarie per cogliere la complessità e la specificità dei processi formativi. Assicura la padronanza dei linguaggi, delle metodologie e delle tecniche di indagine nel campo delle scienze umane.</a:t>
            </a:r>
          </a:p>
          <a:p>
            <a:pPr algn="just"/>
            <a:r>
              <a:rPr lang="it-IT" b="0" i="0">
                <a:solidFill>
                  <a:srgbClr val="455B71"/>
                </a:solidFill>
                <a:effectLst/>
                <a:latin typeface="Arial Nova" panose="020B0504020202020204" pitchFamily="34" charset="0"/>
              </a:rPr>
              <a:t>È previsto l’insegnamento, in lingua straniera, di una disciplina non linguistica (CLIL) compresa nell’area delle attività e degli insegnamenti obbligatori per tutti gli studenti o nell’area degli insegnamenti attuabili dalle istituzioni scolastiche nei limiti del contingente di organico ad esse annualmente assegnato.</a:t>
            </a:r>
          </a:p>
        </p:txBody>
      </p:sp>
      <p:pic>
        <p:nvPicPr>
          <p:cNvPr id="3" name="Immagine 2">
            <a:hlinkClick r:id="rId2" action="ppaction://hlinksldjump"/>
            <a:extLst>
              <a:ext uri="{FF2B5EF4-FFF2-40B4-BE49-F238E27FC236}">
                <a16:creationId xmlns:a16="http://schemas.microsoft.com/office/drawing/2014/main" id="{FCD494FF-B052-457D-9AB2-117FE0653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6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1301</Words>
  <Application>Microsoft Office PowerPoint</Application>
  <PresentationFormat>Widescreen</PresentationFormat>
  <Paragraphs>21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Arial Nova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Komatiite</dc:creator>
  <cp:lastModifiedBy>Komatiite</cp:lastModifiedBy>
  <cp:revision>326</cp:revision>
  <dcterms:created xsi:type="dcterms:W3CDTF">2023-12-01T18:09:18Z</dcterms:created>
  <dcterms:modified xsi:type="dcterms:W3CDTF">2023-12-04T21:37:19Z</dcterms:modified>
</cp:coreProperties>
</file>