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a5pb99BZnnM+Z0lXj/jEFOfQH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91b7d901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c91b7d901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96a454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c96a4542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acbaa9b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cacbaa9b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acbaa9b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cacbaa9b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acbaa9b2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cacbaa9b2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acbaa9b2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cacbaa9b2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f4a1f5a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cf4a1f5a2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f4a1f5a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cf4a1f5a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ad43c7c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cad43c7c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f4a1f5a2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cf4a1f5a2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8b57707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2c8b57707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f4a1f5a2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cf4a1f5a2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f4a1f5a2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cf4a1f5a2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dcc4006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cdcc4006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dcc4006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cdcc4006a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8e837da1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c8e837da1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acbaa9b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cacbaa9b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977d326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c977d326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91b7d90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c91b7d90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acbaa9b2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cacbaa9b2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f4a1f5a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cf4a1f5a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311700" y="609425"/>
            <a:ext cx="8520600" cy="29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3000"/>
              <a:t>Gestione della classe e problematiche relazionali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3000" i="1"/>
              <a:t>(“gli aerei servono per volare … e noi?”)</a:t>
            </a:r>
            <a:endParaRPr sz="30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2400"/>
              <a:t>Docenti Neo-Assunti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1800"/>
              <a:t>A.S. 2023-2024</a:t>
            </a:r>
            <a:br>
              <a:rPr lang="it" sz="1800"/>
            </a:br>
            <a:br>
              <a:rPr lang="it" sz="1800"/>
            </a:br>
            <a:r>
              <a:rPr lang="it" sz="1800"/>
              <a:t>- Liceo «P. Nervi – G. Ferrari» -</a:t>
            </a:r>
            <a:endParaRPr sz="1800"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311700" y="3977125"/>
            <a:ext cx="85206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900"/>
              <a:t>Dott. Andrea Fontana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91b7d9018_0_11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2. Il/la bambino/a: una bussola per orientarsi nel mondo dello sviluppo normale e patologico</a:t>
            </a:r>
            <a:endParaRPr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Perchè poniamo l’attenzione sugli aspetti neuropsichiatrici degli studenti?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Char char="-"/>
            </a:pPr>
            <a:r>
              <a:rPr lang="it">
                <a:solidFill>
                  <a:srgbClr val="274E13"/>
                </a:solidFill>
              </a:rPr>
              <a:t>(discussione in plenaria)</a:t>
            </a:r>
            <a:endParaRPr>
              <a:solidFill>
                <a:srgbClr val="274E1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it">
                <a:solidFill>
                  <a:srgbClr val="1C4587"/>
                </a:solidFill>
              </a:rPr>
              <a:t>quanto la presenza di uno studente con difficoltà/problemi incide sul resto della classe? e cosa succede quando si alleano tra loro i più indisciplinati? e cosa dobbiamo fare quando per la famiglia il problema non è il figlio/a ma l’insegnante?</a:t>
            </a:r>
            <a:endParaRPr>
              <a:solidFill>
                <a:srgbClr val="1C4587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32" name="Google Shape;132;g2c91b7d9018_0_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96a4542d4_0_0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2. Il/la bambino/a: una bussola per orientarsi nel mondo dello sviluppo normale e patologico: alcuni dati</a:t>
            </a:r>
            <a:endParaRPr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In 7 anni (dal 2017/2018 al 2023/2024) le nuove certificazioni per l’inclusione scolastica sono aumentate del </a:t>
            </a:r>
            <a:r>
              <a:rPr lang="it" sz="3100">
                <a:solidFill>
                  <a:srgbClr val="990000"/>
                </a:solidFill>
              </a:rPr>
              <a:t>  &gt;&gt;&gt;</a:t>
            </a:r>
            <a:r>
              <a:rPr lang="it" sz="3100">
                <a:solidFill>
                  <a:srgbClr val="FF0000"/>
                </a:solidFill>
              </a:rPr>
              <a:t>+</a:t>
            </a:r>
            <a:r>
              <a:rPr lang="it" sz="3100">
                <a:solidFill>
                  <a:srgbClr val="990000"/>
                </a:solidFill>
              </a:rPr>
              <a:t> </a:t>
            </a:r>
            <a:r>
              <a:rPr lang="it" sz="3100">
                <a:solidFill>
                  <a:srgbClr val="FF0000"/>
                </a:solidFill>
              </a:rPr>
              <a:t>47%</a:t>
            </a:r>
            <a:endParaRPr sz="31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La diagnosi principale più frequente nelle certificazioni: </a:t>
            </a:r>
            <a:endParaRPr>
              <a:solidFill>
                <a:srgbClr val="99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800"/>
              <a:buAutoNum type="arabicPeriod"/>
            </a:pPr>
            <a:r>
              <a:rPr lang="it" b="1">
                <a:solidFill>
                  <a:srgbClr val="990000"/>
                </a:solidFill>
              </a:rPr>
              <a:t>disturbo delle spettro autistico;</a:t>
            </a:r>
            <a:endParaRPr b="1">
              <a:solidFill>
                <a:srgbClr val="99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AutoNum type="arabicPeriod"/>
            </a:pPr>
            <a:r>
              <a:rPr lang="it">
                <a:solidFill>
                  <a:srgbClr val="990000"/>
                </a:solidFill>
              </a:rPr>
              <a:t>disabilità intellettiva (cosa è il funzionamento cognitivo limite?)</a:t>
            </a:r>
            <a:endParaRPr>
              <a:solidFill>
                <a:srgbClr val="99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AutoNum type="arabicPeriod"/>
            </a:pPr>
            <a:r>
              <a:rPr lang="it">
                <a:solidFill>
                  <a:srgbClr val="990000"/>
                </a:solidFill>
              </a:rPr>
              <a:t>adhd</a:t>
            </a:r>
            <a:endParaRPr>
              <a:solidFill>
                <a:srgbClr val="99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990000"/>
                </a:solidFill>
              </a:rPr>
              <a:t>Domande</a:t>
            </a:r>
            <a:endParaRPr>
              <a:solidFill>
                <a:srgbClr val="99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38" name="Google Shape;138;g2c96a4542d4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acbaa9b2d_0_0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2. Il/la bambino/a: una bussola per orientarsi nel mondo dello sviluppo normale e patologico: alcuni dati</a:t>
            </a:r>
            <a:endParaRPr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In 7 anni (dal 2017/2018 al 2023/2024) ll’incremento maggiore delle nuove certificazioni riguarda la </a:t>
            </a:r>
            <a:r>
              <a:rPr lang="it">
                <a:solidFill>
                  <a:srgbClr val="FF0000"/>
                </a:solidFill>
              </a:rPr>
              <a:t>SCUOLA PRIMARIA.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Perchè?</a:t>
            </a:r>
            <a:endParaRPr>
              <a:solidFill>
                <a:srgbClr val="99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800"/>
              <a:buChar char="●"/>
            </a:pPr>
            <a:r>
              <a:rPr lang="it">
                <a:solidFill>
                  <a:srgbClr val="990000"/>
                </a:solidFill>
              </a:rPr>
              <a:t>Le traiettorie evolutive</a:t>
            </a:r>
            <a:endParaRPr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990000"/>
                </a:solidFill>
              </a:rPr>
              <a:t>Mentre le richieste di </a:t>
            </a:r>
            <a:r>
              <a:rPr lang="it" b="1">
                <a:solidFill>
                  <a:srgbClr val="990000"/>
                </a:solidFill>
              </a:rPr>
              <a:t>prima visita</a:t>
            </a:r>
            <a:r>
              <a:rPr lang="it">
                <a:solidFill>
                  <a:srgbClr val="990000"/>
                </a:solidFill>
              </a:rPr>
              <a:t> : aumento significativo richieste per </a:t>
            </a:r>
            <a:r>
              <a:rPr lang="it" b="1">
                <a:solidFill>
                  <a:srgbClr val="783F04"/>
                </a:solidFill>
              </a:rPr>
              <a:t>DISTURBO DELL’APPRENDIMENTO</a:t>
            </a:r>
            <a:endParaRPr b="1">
              <a:solidFill>
                <a:srgbClr val="783F0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99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9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44" name="Google Shape;144;g2cacbaa9b2d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acbaa9b2d_0_5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2. Il/la bambino/a: una bussola per orientarsi nel mondo dello sviluppo normale e patologico: alcuni dati</a:t>
            </a:r>
            <a:endParaRPr>
              <a:solidFill>
                <a:srgbClr val="99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9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50" name="Google Shape;150;g2cacbaa9b2d_0_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  <p:pic>
        <p:nvPicPr>
          <p:cNvPr id="151" name="Google Shape;151;g2cacbaa9b2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350" y="1270350"/>
            <a:ext cx="7277276" cy="378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acbaa9b2d_0_11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99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99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57" name="Google Shape;157;g2cacbaa9b2d_0_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  <p:pic>
        <p:nvPicPr>
          <p:cNvPr id="158" name="Google Shape;158;g2cacbaa9b2d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300" y="241125"/>
            <a:ext cx="6921876" cy="46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acbaa9b2d_0_18"/>
          <p:cNvSpPr txBox="1">
            <a:spLocks noGrp="1"/>
          </p:cNvSpPr>
          <p:nvPr>
            <p:ph type="body" idx="1"/>
          </p:nvPr>
        </p:nvSpPr>
        <p:spPr>
          <a:xfrm>
            <a:off x="357175" y="321475"/>
            <a:ext cx="78714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 sz="2400"/>
              <a:t>I due criteri chiave che guidano ogni “valutazione” sono:</a:t>
            </a:r>
            <a:endParaRPr sz="2400"/>
          </a:p>
          <a:p>
            <a:pPr marL="342900" marR="0" lvl="0" indent="-342900" algn="ctr" rtl="0">
              <a:lnSpc>
                <a:spcPct val="1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FF0000"/>
                </a:solidFill>
              </a:rPr>
              <a:t>CRITERI: GRAVITA’ e NEGAZIONE</a:t>
            </a:r>
            <a:endParaRPr sz="240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38761D"/>
                </a:solidFill>
              </a:rPr>
              <a:t>Dove la </a:t>
            </a:r>
            <a:r>
              <a:rPr lang="it" sz="2400" u="sng">
                <a:solidFill>
                  <a:srgbClr val="38761D"/>
                </a:solidFill>
              </a:rPr>
              <a:t>Gravità</a:t>
            </a:r>
            <a:r>
              <a:rPr lang="it" sz="2400"/>
              <a:t>: si sposta dal pregiudizio al danno (quanto male/dolore/sofferenza) si causa nel bambino.</a:t>
            </a:r>
            <a:endParaRPr sz="2400"/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38761D"/>
                </a:solidFill>
              </a:rPr>
              <a:t>Dove la </a:t>
            </a:r>
            <a:r>
              <a:rPr lang="it" sz="2400" u="sng">
                <a:solidFill>
                  <a:srgbClr val="38761D"/>
                </a:solidFill>
              </a:rPr>
              <a:t>Negazione</a:t>
            </a:r>
            <a:r>
              <a:rPr lang="it" sz="2400"/>
              <a:t>: è una bugia che cancella i fatti/la responsabilità/la consapevolezza/l’impatto</a:t>
            </a:r>
            <a:endParaRPr sz="2400"/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/>
              <a:t>Distinzione dunque tra: </a:t>
            </a:r>
            <a:r>
              <a:rPr lang="it" sz="2400">
                <a:solidFill>
                  <a:srgbClr val="1155CC"/>
                </a:solidFill>
              </a:rPr>
              <a:t>intervento SPONTANEO E COATTO!!!</a:t>
            </a:r>
            <a:endParaRPr sz="2400">
              <a:solidFill>
                <a:srgbClr val="1155CC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1155CC"/>
              </a:solidFill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1155CC"/>
                </a:solidFill>
              </a:rPr>
              <a:t>E poi c’è  P.I.P.P.I.:</a:t>
            </a:r>
            <a:endParaRPr sz="2400">
              <a:solidFill>
                <a:srgbClr val="1155CC"/>
              </a:solidFill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>
                <a:solidFill>
                  <a:srgbClr val="1155CC"/>
                </a:solidFill>
              </a:rPr>
              <a:t> </a:t>
            </a:r>
            <a:r>
              <a:rPr lang="it" sz="185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Programma di Intervento Per la Prevenzione dell'Istituzionalizzazione</a:t>
            </a:r>
            <a:endParaRPr>
              <a:solidFill>
                <a:srgbClr val="1155CC"/>
              </a:solidFill>
            </a:endParaRPr>
          </a:p>
          <a:p>
            <a:pPr marL="342900" marR="0" lvl="0" indent="-2730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cacbaa9b2d_0_18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f4a1f5a26_0_6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600"/>
              <a:t>Cosa “osservare” in un bambino:</a:t>
            </a:r>
            <a:r>
              <a:rPr lang="it"/>
              <a:t>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area comunicativa/linguistica: la </a:t>
            </a:r>
            <a:r>
              <a:rPr lang="it">
                <a:solidFill>
                  <a:srgbClr val="BF9000"/>
                </a:solidFill>
              </a:rPr>
              <a:t>parola: ricettivo vs espressivo; memoria; </a:t>
            </a:r>
            <a:endParaRPr>
              <a:solidFill>
                <a:srgbClr val="BF9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area motorio/prassica: il </a:t>
            </a:r>
            <a:r>
              <a:rPr lang="it">
                <a:solidFill>
                  <a:srgbClr val="783F04"/>
                </a:solidFill>
              </a:rPr>
              <a:t>corpo; motricità fine e grossolana; “spazio occupato”;</a:t>
            </a:r>
            <a:endParaRPr>
              <a:solidFill>
                <a:srgbClr val="783F0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area socio/emozionale: le </a:t>
            </a:r>
            <a:r>
              <a:rPr lang="it">
                <a:solidFill>
                  <a:srgbClr val="274E13"/>
                </a:solidFill>
              </a:rPr>
              <a:t>relazioni: gregario/leader; chiuso/aperto; empatico.</a:t>
            </a:r>
            <a:endParaRPr>
              <a:solidFill>
                <a:srgbClr val="274E1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FF0000"/>
                </a:solidFill>
              </a:rPr>
              <a:t>QUALE E QUANTA </a:t>
            </a:r>
            <a:r>
              <a:rPr lang="it" i="1" u="sng">
                <a:solidFill>
                  <a:srgbClr val="FF0000"/>
                </a:solidFill>
              </a:rPr>
              <a:t>AUTONOMIA</a:t>
            </a:r>
            <a:endParaRPr i="1" u="sng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i="1" u="sng">
                <a:solidFill>
                  <a:srgbClr val="FF0000"/>
                </a:solidFill>
              </a:rPr>
              <a:t>(cosa vuol dire “autonomia”) - plenaria</a:t>
            </a:r>
            <a:endParaRPr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98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70" name="Google Shape;170;gcf4a1f5a26_0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f4a1f5a26_0_11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Gli elementi valutativi: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A61C00"/>
                </a:solidFill>
              </a:rPr>
              <a:t>FATTORE DI RISCHIO</a:t>
            </a:r>
            <a:r>
              <a:rPr lang="it"/>
              <a:t>: </a:t>
            </a:r>
            <a:r>
              <a:rPr lang="it" i="1"/>
              <a:t>aumenta </a:t>
            </a:r>
            <a:r>
              <a:rPr lang="it"/>
              <a:t>la probabilità del verificarsi di un evento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CC4125"/>
                </a:solidFill>
              </a:rPr>
              <a:t>FATTORE DI PROTEZIONE</a:t>
            </a:r>
            <a:r>
              <a:rPr lang="it"/>
              <a:t>: </a:t>
            </a:r>
            <a:r>
              <a:rPr lang="it" i="1"/>
              <a:t>diminuisce </a:t>
            </a:r>
            <a:r>
              <a:rPr lang="it"/>
              <a:t>la probabilità del verificarsi di un evento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VULNERABILITA’ (debolezza) e RESILIENZA (superare, adattarsi, funzionare e sviluppare)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CC0000"/>
                </a:solidFill>
              </a:rPr>
              <a:t>Nei soggetti fragili non si nega la debolezza ma la si accetta per trasformarla (TRAS-FORMARE diverso da NEGARE)</a:t>
            </a:r>
            <a:endParaRPr>
              <a:solidFill>
                <a:srgbClr val="CC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98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76" name="Google Shape;176;gcf4a1f5a26_0_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ad43c7c6f_0_0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98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82" name="Google Shape;182;g2cad43c7c6f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  <p:pic>
        <p:nvPicPr>
          <p:cNvPr id="183" name="Google Shape;183;g2cad43c7c6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925" y="425050"/>
            <a:ext cx="3738325" cy="47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cad43c7c6f_0_0"/>
          <p:cNvSpPr txBox="1"/>
          <p:nvPr/>
        </p:nvSpPr>
        <p:spPr>
          <a:xfrm>
            <a:off x="6781575" y="530678"/>
            <a:ext cx="1537832" cy="362947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0000"/>
                </a:solidFill>
              </a:rPr>
              <a:t>TRAS-FORMARE 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0000"/>
                </a:solidFill>
              </a:rPr>
              <a:t>una cosa “rotta” in altro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0000"/>
                </a:solidFill>
              </a:rPr>
              <a:t>(es. una separazione)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f4a1f5a26_0_16"/>
          <p:cNvSpPr txBox="1">
            <a:spLocks noGrp="1"/>
          </p:cNvSpPr>
          <p:nvPr>
            <p:ph type="body" idx="1"/>
          </p:nvPr>
        </p:nvSpPr>
        <p:spPr>
          <a:xfrm>
            <a:off x="311700" y="390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>
                <a:solidFill>
                  <a:srgbClr val="990000"/>
                </a:solidFill>
              </a:rPr>
              <a:t>3. La famiglia: come trasformare un problema in una risorsa</a:t>
            </a:r>
            <a:endParaRPr dirty="0"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200" dirty="0"/>
              <a:t>Perchè parliamo di famiglia e/o genitori se siamo a scuola?</a:t>
            </a:r>
            <a:endParaRPr sz="2200" dirty="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200" dirty="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200" dirty="0">
                <a:solidFill>
                  <a:srgbClr val="A61C00"/>
                </a:solidFill>
              </a:rPr>
              <a:t>Tipologie di famiglie (che poi siamo noi…): collaboranti vs oppositive/neganti</a:t>
            </a:r>
            <a:endParaRPr sz="2200" dirty="0">
              <a:solidFill>
                <a:srgbClr val="A61C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200" dirty="0">
              <a:solidFill>
                <a:srgbClr val="A61C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200" dirty="0">
              <a:solidFill>
                <a:srgbClr val="A61C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190" name="Google Shape;190;gcf4a1f5a26_0_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8b5770709_1_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Indice </a:t>
            </a:r>
            <a:endParaRPr/>
          </a:p>
        </p:txBody>
      </p:sp>
      <p:sp>
        <p:nvSpPr>
          <p:cNvPr id="67" name="Google Shape;67;g2c8b5770709_1_0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Premessa: gestire l’ingestibile: i microcosmi scolastici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Il/la bambino/a: una bussola per orientarsi nel mondo dello sviluppo normale e patologico;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La famiglia: come trasformare un problema in una risorsa;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L’insegnante: tra il compito di </a:t>
            </a:r>
            <a:r>
              <a:rPr lang="it" i="1"/>
              <a:t>educere </a:t>
            </a:r>
            <a:r>
              <a:rPr lang="it"/>
              <a:t>e quello di modellare;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Casi/situazioni.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68" name="Google Shape;68;g2c8b5770709_1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f4a1f5a26_0_22"/>
          <p:cNvSpPr txBox="1">
            <a:spLocks noGrp="1"/>
          </p:cNvSpPr>
          <p:nvPr>
            <p:ph type="body" idx="1"/>
          </p:nvPr>
        </p:nvSpPr>
        <p:spPr>
          <a:xfrm>
            <a:off x="311700" y="390475"/>
            <a:ext cx="8520600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3. La famiglia: come trasformare un problema in una risorsa</a:t>
            </a:r>
            <a:endParaRPr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Il “funzionamento” e/o il non funzionamento </a:t>
            </a:r>
            <a:r>
              <a:rPr lang="it">
                <a:solidFill>
                  <a:srgbClr val="CC0000"/>
                </a:solidFill>
              </a:rPr>
              <a:t>adeguato </a:t>
            </a:r>
            <a:r>
              <a:rPr lang="it"/>
              <a:t>di un bambino in età prescolare è </a:t>
            </a:r>
            <a:r>
              <a:rPr lang="it" i="1"/>
              <a:t>profondamente </a:t>
            </a:r>
            <a:r>
              <a:rPr lang="it"/>
              <a:t>influenzato dal contesto primario (la famiglia).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Avere (</a:t>
            </a:r>
            <a:r>
              <a:rPr lang="it" b="1"/>
              <a:t>andare a prendersi</a:t>
            </a:r>
            <a:r>
              <a:rPr lang="it"/>
              <a:t>) alcuni dati sulla famiglia AIUTA a com-</a:t>
            </a:r>
            <a:r>
              <a:rPr lang="it" b="1"/>
              <a:t>prendere</a:t>
            </a:r>
            <a:r>
              <a:rPr lang="it"/>
              <a:t> il bambino/ragazzo.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3C78D8"/>
                </a:solidFill>
              </a:rPr>
              <a:t>Attenzione a non fare gli assistenti sociali e/o gli psicologi!!!</a:t>
            </a:r>
            <a:endParaRPr>
              <a:solidFill>
                <a:srgbClr val="3C78D8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96" name="Google Shape;196;gcf4a1f5a26_0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f4a1f5a26_0_27"/>
          <p:cNvSpPr txBox="1">
            <a:spLocks noGrp="1"/>
          </p:cNvSpPr>
          <p:nvPr>
            <p:ph type="body" idx="1"/>
          </p:nvPr>
        </p:nvSpPr>
        <p:spPr>
          <a:xfrm>
            <a:off x="311700" y="390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/>
              <a:t>4. L’insegnante: tra il compito di </a:t>
            </a:r>
            <a:r>
              <a:rPr lang="it" i="1" dirty="0"/>
              <a:t>educere </a:t>
            </a:r>
            <a:r>
              <a:rPr lang="it" dirty="0"/>
              <a:t>e quello di modellare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000" dirty="0">
                <a:solidFill>
                  <a:srgbClr val="A61C00"/>
                </a:solidFill>
              </a:rPr>
              <a:t>Prendiamo spunto dalla teoria dell’attaccamento</a:t>
            </a:r>
            <a:endParaRPr sz="2000" dirty="0">
              <a:solidFill>
                <a:srgbClr val="A61C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000" dirty="0">
                <a:solidFill>
                  <a:srgbClr val="A61C00"/>
                </a:solidFill>
              </a:rPr>
              <a:t>“I veri “esperti” dei bambini sono … i loro genitori”.</a:t>
            </a:r>
            <a:endParaRPr sz="2000" dirty="0">
              <a:solidFill>
                <a:srgbClr val="A61C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000" dirty="0">
                <a:solidFill>
                  <a:srgbClr val="A61C00"/>
                </a:solidFill>
              </a:rPr>
              <a:t>(il contesto naturale: casa </a:t>
            </a:r>
            <a:r>
              <a:rPr lang="it" sz="2000" i="1" dirty="0">
                <a:solidFill>
                  <a:srgbClr val="A61C00"/>
                </a:solidFill>
              </a:rPr>
              <a:t>e</a:t>
            </a:r>
            <a:r>
              <a:rPr lang="it" sz="2000" dirty="0">
                <a:solidFill>
                  <a:srgbClr val="A61C00"/>
                </a:solidFill>
              </a:rPr>
              <a:t> scuola)</a:t>
            </a:r>
            <a:endParaRPr sz="2000" dirty="0">
              <a:solidFill>
                <a:srgbClr val="A61C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000" dirty="0">
                <a:solidFill>
                  <a:srgbClr val="3C78D8"/>
                </a:solidFill>
              </a:rPr>
              <a:t>Il legame/il laccio/il nodo principale (nel bene e nel male) è quello con la famiglia POI ci sono gli altri caregivers e dunque non possiamo non confrontarci</a:t>
            </a:r>
            <a:endParaRPr sz="2000" dirty="0">
              <a:solidFill>
                <a:srgbClr val="3C78D8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202" name="Google Shape;202;gcf4a1f5a26_0_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dcc4006a6_0_0"/>
          <p:cNvSpPr txBox="1">
            <a:spLocks noGrp="1"/>
          </p:cNvSpPr>
          <p:nvPr>
            <p:ph type="body" idx="1"/>
          </p:nvPr>
        </p:nvSpPr>
        <p:spPr>
          <a:xfrm>
            <a:off x="311700" y="390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/>
              <a:t>4. L’insegnante: tra il compito di </a:t>
            </a:r>
            <a:r>
              <a:rPr lang="it" i="1" dirty="0"/>
              <a:t>educere </a:t>
            </a:r>
            <a:r>
              <a:rPr lang="it" dirty="0"/>
              <a:t>e quello di modellare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sz="2300" dirty="0">
                <a:solidFill>
                  <a:srgbClr val="990000"/>
                </a:solidFill>
              </a:rPr>
              <a:t>Un buon Maestro/a è chi (chi ci ha in-segnato qualcosa?)</a:t>
            </a:r>
            <a:endParaRPr sz="2300" dirty="0">
              <a:solidFill>
                <a:srgbClr val="990000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300"/>
              <a:buAutoNum type="alphaLcParenR"/>
            </a:pPr>
            <a:r>
              <a:rPr lang="it" sz="2300" dirty="0">
                <a:solidFill>
                  <a:srgbClr val="0000FF"/>
                </a:solidFill>
              </a:rPr>
              <a:t>chiede aiuto;</a:t>
            </a:r>
            <a:endParaRPr sz="2300" dirty="0">
              <a:solidFill>
                <a:srgbClr val="0000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AutoNum type="alphaLcParenR"/>
            </a:pPr>
            <a:r>
              <a:rPr lang="it" sz="2300" dirty="0">
                <a:solidFill>
                  <a:srgbClr val="0000FF"/>
                </a:solidFill>
              </a:rPr>
              <a:t>accetta i consigli/indicazioni;</a:t>
            </a:r>
            <a:endParaRPr sz="2300" dirty="0">
              <a:solidFill>
                <a:srgbClr val="0000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AutoNum type="alphaLcParenR"/>
            </a:pPr>
            <a:r>
              <a:rPr lang="it" sz="2300" dirty="0">
                <a:solidFill>
                  <a:srgbClr val="0000FF"/>
                </a:solidFill>
              </a:rPr>
              <a:t>modifica nel tempo il proprio operato</a:t>
            </a:r>
            <a:endParaRPr sz="2300" dirty="0">
              <a:solidFill>
                <a:srgbClr val="0000FF"/>
              </a:solidFill>
            </a:endParaRPr>
          </a:p>
          <a:p>
            <a:pPr marL="45720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AutoNum type="alphaLcParenR"/>
            </a:pPr>
            <a:r>
              <a:rPr lang="it" sz="2300" dirty="0">
                <a:solidFill>
                  <a:srgbClr val="0000FF"/>
                </a:solidFill>
              </a:rPr>
              <a:t>…</a:t>
            </a:r>
            <a:endParaRPr sz="2300" dirty="0">
              <a:solidFill>
                <a:srgbClr val="0000F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208" name="Google Shape;208;gcdcc4006a6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dcc4006a6_0_17"/>
          <p:cNvSpPr txBox="1">
            <a:spLocks noGrp="1"/>
          </p:cNvSpPr>
          <p:nvPr>
            <p:ph type="body" idx="1"/>
          </p:nvPr>
        </p:nvSpPr>
        <p:spPr>
          <a:xfrm>
            <a:off x="311700" y="390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5. I casi/le situazioni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27" name="Google Shape;227;gcdcc4006a6_0_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23</a:t>
            </a:fld>
            <a:endParaRPr/>
          </a:p>
        </p:txBody>
      </p:sp>
      <p:sp>
        <p:nvSpPr>
          <p:cNvPr id="228" name="Google Shape;228;gcdcc4006a6_0_17"/>
          <p:cNvSpPr/>
          <p:nvPr/>
        </p:nvSpPr>
        <p:spPr>
          <a:xfrm>
            <a:off x="2411050" y="1271350"/>
            <a:ext cx="4029000" cy="2910600"/>
          </a:xfrm>
          <a:prstGeom prst="flowChar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cdcc4006a6_0_17"/>
          <p:cNvSpPr txBox="1"/>
          <p:nvPr/>
        </p:nvSpPr>
        <p:spPr>
          <a:xfrm>
            <a:off x="3127800" y="1792625"/>
            <a:ext cx="11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FAMIGLIA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cdcc4006a6_0_17"/>
          <p:cNvSpPr txBox="1"/>
          <p:nvPr/>
        </p:nvSpPr>
        <p:spPr>
          <a:xfrm>
            <a:off x="4604725" y="1803300"/>
            <a:ext cx="120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cdcc4006a6_0_17"/>
          <p:cNvSpPr txBox="1"/>
          <p:nvPr/>
        </p:nvSpPr>
        <p:spPr>
          <a:xfrm>
            <a:off x="3040925" y="2922050"/>
            <a:ext cx="11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cdcc4006a6_0_17"/>
          <p:cNvSpPr txBox="1"/>
          <p:nvPr/>
        </p:nvSpPr>
        <p:spPr>
          <a:xfrm>
            <a:off x="7558625" y="2846025"/>
            <a:ext cx="62553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cdcc4006a6_0_17"/>
          <p:cNvSpPr txBox="1"/>
          <p:nvPr/>
        </p:nvSpPr>
        <p:spPr>
          <a:xfrm>
            <a:off x="4713325" y="2965425"/>
            <a:ext cx="97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SERVIZI SOCIALI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cdcc4006a6_0_17"/>
          <p:cNvSpPr txBox="1"/>
          <p:nvPr/>
        </p:nvSpPr>
        <p:spPr>
          <a:xfrm>
            <a:off x="4213950" y="2356900"/>
            <a:ext cx="82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30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cdcc4006a6_0_17"/>
          <p:cNvSpPr txBox="1"/>
          <p:nvPr/>
        </p:nvSpPr>
        <p:spPr>
          <a:xfrm>
            <a:off x="456275" y="1510250"/>
            <a:ext cx="15312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" sz="1700" b="0" i="0" u="none" strike="noStrike" cap="none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I risultati si raggiungono se ognuno mette un pezzo: </a:t>
            </a:r>
            <a:r>
              <a:rPr lang="it" sz="1700" b="0" i="1" u="none" strike="noStrike" cap="none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circolarità delle competenze</a:t>
            </a:r>
            <a:r>
              <a:rPr lang="it" sz="1700" b="0" i="0" u="none" strike="noStrike" cap="none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 professionali e dei </a:t>
            </a:r>
            <a:r>
              <a:rPr lang="it" sz="1700" b="0" i="1" u="none" strike="noStrike" cap="none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limiti</a:t>
            </a:r>
            <a:endParaRPr sz="1700" b="0" i="1" u="none" strike="noStrike" cap="none">
              <a:solidFill>
                <a:srgbClr val="4C11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8e837da10_1_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74" name="Google Shape;74;g2c8e837da10_1_0"/>
          <p:cNvSpPr txBox="1">
            <a:spLocks noGrp="1"/>
          </p:cNvSpPr>
          <p:nvPr>
            <p:ph type="body" idx="1"/>
          </p:nvPr>
        </p:nvSpPr>
        <p:spPr>
          <a:xfrm>
            <a:off x="311700" y="314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/>
              <a:t>INCIPIT: scegliete </a:t>
            </a:r>
            <a:r>
              <a:rPr lang="it" b="1" dirty="0"/>
              <a:t>un'immagine</a:t>
            </a:r>
            <a:r>
              <a:rPr lang="it" dirty="0"/>
              <a:t> che “parli” (dica qualcosa) di questo anno scolastico (I CASI)</a:t>
            </a:r>
            <a:endParaRPr dirty="0"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>
                <a:solidFill>
                  <a:srgbClr val="7F6000"/>
                </a:solidFill>
              </a:rPr>
              <a:t>L’obiettivo implicito del corso è di </a:t>
            </a:r>
            <a:r>
              <a:rPr lang="it" b="1" dirty="0">
                <a:solidFill>
                  <a:srgbClr val="7F6000"/>
                </a:solidFill>
              </a:rPr>
              <a:t>“ridurre gli errori”</a:t>
            </a:r>
            <a:r>
              <a:rPr lang="it" dirty="0">
                <a:solidFill>
                  <a:srgbClr val="7F6000"/>
                </a:solidFill>
              </a:rPr>
              <a:t> (tenere a mente questo assunto aiuta a non andare in simmetria con famiglie e colleghi, a non credersi onniscenti salvatori e a ridistribuire  le responsabilità)</a:t>
            </a:r>
            <a:endParaRPr dirty="0">
              <a:solidFill>
                <a:srgbClr val="7F6000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>
                <a:solidFill>
                  <a:srgbClr val="CC0000"/>
                </a:solidFill>
              </a:rPr>
              <a:t>Il vostro errore è la risposta migliore ad una </a:t>
            </a:r>
            <a:r>
              <a:rPr lang="it" b="1" dirty="0">
                <a:solidFill>
                  <a:srgbClr val="CC0000"/>
                </a:solidFill>
              </a:rPr>
              <a:t>traiettoria evolutiva</a:t>
            </a:r>
            <a:r>
              <a:rPr lang="it" dirty="0">
                <a:solidFill>
                  <a:srgbClr val="CC0000"/>
                </a:solidFill>
              </a:rPr>
              <a:t> dagli esiti incerti, ipotizzabile e in divenire.</a:t>
            </a:r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/>
              <a:t>Vorrei che provassimo a parlare di </a:t>
            </a:r>
            <a:r>
              <a:rPr lang="it" b="1" dirty="0"/>
              <a:t>quello che non ha funzionato</a:t>
            </a:r>
            <a:r>
              <a:rPr lang="it" dirty="0"/>
              <a:t>, di quello che con il senno di poi sarebbe stato meglio (non) fare…</a:t>
            </a:r>
            <a:endParaRPr dirty="0"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75" name="Google Shape;75;g2c8e837da10_1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11700" y="314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Premessa: quando parliamo di “gestione” di cosa parliamo e poi usciamo un momento dalla scuola per rientrare più attrezzati: la cassetta degli attrezzi (</a:t>
            </a:r>
            <a:r>
              <a:rPr lang="it">
                <a:solidFill>
                  <a:srgbClr val="FF0000"/>
                </a:solidFill>
              </a:rPr>
              <a:t>quali sono i “fondamentali” - personali e professionali - nel vostro lavoro?</a:t>
            </a:r>
            <a:r>
              <a:rPr lang="it"/>
              <a:t>)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pic>
        <p:nvPicPr>
          <p:cNvPr id="83" name="Google Shape;8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836975"/>
            <a:ext cx="6199436" cy="282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acbaa9b2d_1_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89" name="Google Shape;89;g2cacbaa9b2d_1_0"/>
          <p:cNvSpPr txBox="1">
            <a:spLocks noGrp="1"/>
          </p:cNvSpPr>
          <p:nvPr>
            <p:ph type="body" idx="1"/>
          </p:nvPr>
        </p:nvSpPr>
        <p:spPr>
          <a:xfrm>
            <a:off x="311700" y="314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100" dirty="0"/>
              <a:t>Alcune domande per iniziare:</a:t>
            </a:r>
            <a:endParaRPr sz="2100" dirty="0"/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>
                <a:solidFill>
                  <a:srgbClr val="CC0000"/>
                </a:solidFill>
              </a:rPr>
              <a:t>Cosa è la neuropsichiatria infantile? Di cosa si occupa?</a:t>
            </a:r>
            <a:endParaRPr dirty="0">
              <a:solidFill>
                <a:srgbClr val="CC0000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>
                <a:solidFill>
                  <a:srgbClr val="274E13"/>
                </a:solidFill>
              </a:rPr>
              <a:t>Quando è necessario inter-agire con i servizi sociali?</a:t>
            </a:r>
            <a:endParaRPr dirty="0">
              <a:solidFill>
                <a:srgbClr val="274E13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>
                <a:solidFill>
                  <a:srgbClr val="1155CC"/>
                </a:solidFill>
              </a:rPr>
              <a:t>Leggere le dinamiche familiari è importante?</a:t>
            </a:r>
            <a:endParaRPr dirty="0">
              <a:solidFill>
                <a:srgbClr val="1155CC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/>
              <a:t>E voi, soggettivamente, cosa ritenete utile “osservare” in un bambino/a ragazzo/a?</a:t>
            </a:r>
            <a:endParaRPr dirty="0"/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dirty="0">
                <a:solidFill>
                  <a:srgbClr val="990000"/>
                </a:solidFill>
              </a:rPr>
              <a:t>E quanto il vostro stile (ne parleremo) </a:t>
            </a:r>
            <a:r>
              <a:rPr lang="it" b="1" dirty="0">
                <a:solidFill>
                  <a:srgbClr val="990000"/>
                </a:solidFill>
              </a:rPr>
              <a:t>aumenta </a:t>
            </a:r>
            <a:r>
              <a:rPr lang="it" dirty="0">
                <a:solidFill>
                  <a:srgbClr val="990000"/>
                </a:solidFill>
              </a:rPr>
              <a:t>o </a:t>
            </a:r>
            <a:r>
              <a:rPr lang="it" b="1" dirty="0">
                <a:solidFill>
                  <a:srgbClr val="990000"/>
                </a:solidFill>
              </a:rPr>
              <a:t>diminuisce l’apprendimento </a:t>
            </a:r>
            <a:r>
              <a:rPr lang="it" dirty="0">
                <a:solidFill>
                  <a:srgbClr val="990000"/>
                </a:solidFill>
              </a:rPr>
              <a:t>e la </a:t>
            </a:r>
            <a:r>
              <a:rPr lang="it" b="1" dirty="0">
                <a:solidFill>
                  <a:srgbClr val="990000"/>
                </a:solidFill>
              </a:rPr>
              <a:t>crescita </a:t>
            </a:r>
            <a:r>
              <a:rPr lang="it" dirty="0">
                <a:solidFill>
                  <a:srgbClr val="990000"/>
                </a:solidFill>
              </a:rPr>
              <a:t>degli studenti?</a:t>
            </a:r>
            <a:endParaRPr dirty="0">
              <a:solidFill>
                <a:srgbClr val="990000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90" name="Google Shape;90;g2cacbaa9b2d_1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977d32604_0_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96" name="Google Shape;96;g2c977d32604_0_0"/>
          <p:cNvSpPr txBox="1">
            <a:spLocks noGrp="1"/>
          </p:cNvSpPr>
          <p:nvPr>
            <p:ph type="body" idx="1"/>
          </p:nvPr>
        </p:nvSpPr>
        <p:spPr>
          <a:xfrm>
            <a:off x="311700" y="314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38761D"/>
                </a:solidFill>
              </a:rPr>
              <a:t>GESTIONE VUOLE DIRE: </a:t>
            </a:r>
            <a:r>
              <a:rPr lang="it" b="1">
                <a:solidFill>
                  <a:srgbClr val="38761D"/>
                </a:solidFill>
              </a:rPr>
              <a:t>RIDURRE LE VARIABILI CHE DISTURBANO L’APPRENDIMENTO e la CRESCITA</a:t>
            </a:r>
            <a:endParaRPr>
              <a:solidFill>
                <a:srgbClr val="38761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38761D"/>
                </a:solidFill>
              </a:rPr>
              <a:t>Criteri e presupposti:</a:t>
            </a:r>
            <a:endParaRPr>
              <a:solidFill>
                <a:srgbClr val="38761D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adattabilità (oggi più vostra che degli alunni)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Char char="-"/>
            </a:pPr>
            <a:r>
              <a:rPr lang="it">
                <a:solidFill>
                  <a:srgbClr val="783F04"/>
                </a:solidFill>
              </a:rPr>
              <a:t>capacità di com-</a:t>
            </a:r>
            <a:r>
              <a:rPr lang="it" b="1">
                <a:solidFill>
                  <a:srgbClr val="783F04"/>
                </a:solidFill>
              </a:rPr>
              <a:t>prendere</a:t>
            </a:r>
            <a:r>
              <a:rPr lang="it">
                <a:solidFill>
                  <a:srgbClr val="783F04"/>
                </a:solidFill>
              </a:rPr>
              <a:t> le situazioni/dinamiche</a:t>
            </a:r>
            <a:endParaRPr>
              <a:solidFill>
                <a:srgbClr val="783F04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Char char="-"/>
            </a:pPr>
            <a:r>
              <a:rPr lang="it">
                <a:solidFill>
                  <a:srgbClr val="B45F06"/>
                </a:solidFill>
              </a:rPr>
              <a:t>collaborare attivamente con gli altri (nessuno  si  salva da solo)</a:t>
            </a:r>
            <a:endParaRPr>
              <a:solidFill>
                <a:srgbClr val="B45F06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avere un </a:t>
            </a:r>
            <a:r>
              <a:rPr lang="it" b="1"/>
              <a:t>metodo </a:t>
            </a:r>
            <a:r>
              <a:rPr lang="it"/>
              <a:t>che è la modalità alternativa al caos e all’improvvisazione non replicabile (“</a:t>
            </a:r>
            <a:r>
              <a:rPr lang="it" i="1"/>
              <a:t>ci vuole scienza/ci vuol costanza ad invecchiare senza maturità</a:t>
            </a:r>
            <a:r>
              <a:rPr lang="it"/>
              <a:t>” - Quattro stracci - F.G.)</a:t>
            </a:r>
            <a:endParaRPr/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it">
                <a:solidFill>
                  <a:srgbClr val="0B5394"/>
                </a:solidFill>
              </a:rPr>
              <a:t>leadership: differente tra fasce d’età: stile genitoriale - stile educativo - stile coaching</a:t>
            </a:r>
            <a:endParaRPr>
              <a:solidFill>
                <a:srgbClr val="0B5394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97" name="Google Shape;97;g2c977d32604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91b7d9018_0_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0" name="Google Shape;110;g2c91b7d9018_0_0"/>
          <p:cNvSpPr txBox="1">
            <a:spLocks noGrp="1"/>
          </p:cNvSpPr>
          <p:nvPr>
            <p:ph type="body" idx="1"/>
          </p:nvPr>
        </p:nvSpPr>
        <p:spPr>
          <a:xfrm>
            <a:off x="311700" y="314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La </a:t>
            </a:r>
            <a:r>
              <a:rPr lang="it" b="1" dirty="0"/>
              <a:t>cornice </a:t>
            </a:r>
            <a:r>
              <a:rPr lang="it" dirty="0"/>
              <a:t>del nostro operare, del nostro lavoro è legata al </a:t>
            </a:r>
            <a:r>
              <a:rPr lang="it" dirty="0">
                <a:solidFill>
                  <a:srgbClr val="FF0000"/>
                </a:solidFill>
              </a:rPr>
              <a:t>POTERE </a:t>
            </a:r>
            <a:r>
              <a:rPr lang="it" dirty="0"/>
              <a:t>(ecco perchè dobbiamo avere in mente il concetto di </a:t>
            </a:r>
            <a:r>
              <a:rPr lang="it" b="1" dirty="0"/>
              <a:t>errore</a:t>
            </a:r>
            <a:r>
              <a:rPr lang="it" dirty="0"/>
              <a:t>, di essere parte, di ridistribuire pezzi di realtà a tutti i protagonisti)</a:t>
            </a: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0000"/>
              </a:buClr>
              <a:buSzPts val="1800"/>
              <a:buAutoNum type="arabicPeriod"/>
            </a:pPr>
            <a:r>
              <a:rPr lang="it-IT" dirty="0">
                <a:solidFill>
                  <a:srgbClr val="990000"/>
                </a:solidFill>
              </a:rPr>
              <a:t>docente vs studente (esplicito ma non riconosciuto dal docente)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AutoNum type="arabicPeriod"/>
            </a:pPr>
            <a:r>
              <a:rPr lang="it" dirty="0">
                <a:solidFill>
                  <a:srgbClr val="1155CC"/>
                </a:solidFill>
              </a:rPr>
              <a:t>docente vs famiglia (esplicito e simmetrico)</a:t>
            </a:r>
            <a:endParaRPr dirty="0">
              <a:solidFill>
                <a:srgbClr val="1155CC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dirty="0"/>
              <a:t>docente vs docente (implicito/esplicito e dannoso)</a:t>
            </a:r>
          </a:p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Non è solo una questione di andare o meno d’accordo, ma di legittimare ogni posizione anche quella che non condividiamo (ecco il nostro “</a:t>
            </a:r>
            <a:r>
              <a:rPr lang="it" b="1" dirty="0"/>
              <a:t>stile personale</a:t>
            </a:r>
            <a:r>
              <a:rPr lang="it" dirty="0"/>
              <a:t>”, i nostri valori, l’idea che abbiamo di scuola e di crescita)** </a:t>
            </a:r>
            <a:endParaRPr dirty="0"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111" name="Google Shape;111;g2c91b7d901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acbaa9b2d_1_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 </a:t>
            </a:r>
            <a:endParaRPr/>
          </a:p>
        </p:txBody>
      </p:sp>
      <p:sp>
        <p:nvSpPr>
          <p:cNvPr id="117" name="Google Shape;117;g2cacbaa9b2d_1_8"/>
          <p:cNvSpPr txBox="1">
            <a:spLocks noGrp="1"/>
          </p:cNvSpPr>
          <p:nvPr>
            <p:ph type="body" idx="1"/>
          </p:nvPr>
        </p:nvSpPr>
        <p:spPr>
          <a:xfrm>
            <a:off x="311700" y="314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IL NODO DA GESTIRE E’: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CRESCITA e APPRENDIMENTO </a:t>
            </a:r>
            <a:r>
              <a:rPr lang="it"/>
              <a:t>(dell’alunno/studente)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vs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74E13"/>
                </a:solidFill>
              </a:rPr>
              <a:t>POTERE e VALUTAZIONE </a:t>
            </a:r>
            <a:r>
              <a:rPr lang="it"/>
              <a:t>(del docente)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18" name="Google Shape;118;g2cacbaa9b2d_1_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  <p:pic>
        <p:nvPicPr>
          <p:cNvPr id="119" name="Google Shape;119;g2cacbaa9b2d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875" y="600400"/>
            <a:ext cx="2569125" cy="21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cacbaa9b2d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75" y="3014500"/>
            <a:ext cx="3886625" cy="17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4a1f5a26_0_0"/>
          <p:cNvSpPr txBox="1">
            <a:spLocks noGrp="1"/>
          </p:cNvSpPr>
          <p:nvPr>
            <p:ph type="body" idx="1"/>
          </p:nvPr>
        </p:nvSpPr>
        <p:spPr>
          <a:xfrm>
            <a:off x="311700" y="250250"/>
            <a:ext cx="85206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990000"/>
                </a:solidFill>
              </a:rPr>
              <a:t>2. Il/la bambino/a: una bussola per orientarsi nel mondo dello sviluppo normale e patologico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800"/>
              <a:buChar char="-"/>
            </a:pPr>
            <a:r>
              <a:rPr lang="it">
                <a:solidFill>
                  <a:srgbClr val="274E13"/>
                </a:solidFill>
              </a:rPr>
              <a:t>distinzione tra problemi </a:t>
            </a:r>
            <a:r>
              <a:rPr lang="it" b="1">
                <a:solidFill>
                  <a:srgbClr val="274E13"/>
                </a:solidFill>
              </a:rPr>
              <a:t>neurobiologici </a:t>
            </a:r>
            <a:r>
              <a:rPr lang="it">
                <a:solidFill>
                  <a:srgbClr val="274E13"/>
                </a:solidFill>
              </a:rPr>
              <a:t>e problemi </a:t>
            </a:r>
            <a:r>
              <a:rPr lang="it" b="1">
                <a:solidFill>
                  <a:srgbClr val="274E13"/>
                </a:solidFill>
              </a:rPr>
              <a:t>comportamentali</a:t>
            </a:r>
            <a:r>
              <a:rPr lang="it">
                <a:solidFill>
                  <a:srgbClr val="274E13"/>
                </a:solidFill>
              </a:rPr>
              <a:t>;  disabilità intellettiva/spettro autistico diverso da un disturbo emotivo/comportamentale (es. disturbo oppositivo provocatorio)</a:t>
            </a:r>
            <a:endParaRPr>
              <a:solidFill>
                <a:srgbClr val="274E1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-"/>
            </a:pPr>
            <a:r>
              <a:rPr lang="it">
                <a:solidFill>
                  <a:srgbClr val="1C4587"/>
                </a:solidFill>
              </a:rPr>
              <a:t>distinzione tra: </a:t>
            </a:r>
            <a:r>
              <a:rPr lang="it" b="1">
                <a:solidFill>
                  <a:srgbClr val="1C4587"/>
                </a:solidFill>
              </a:rPr>
              <a:t>crisi “normali”</a:t>
            </a:r>
            <a:r>
              <a:rPr lang="it">
                <a:solidFill>
                  <a:srgbClr val="1C4587"/>
                </a:solidFill>
              </a:rPr>
              <a:t> (ci devono essere), </a:t>
            </a:r>
            <a:r>
              <a:rPr lang="it" b="1">
                <a:solidFill>
                  <a:srgbClr val="1C4587"/>
                </a:solidFill>
              </a:rPr>
              <a:t>acuzie </a:t>
            </a:r>
            <a:r>
              <a:rPr lang="it">
                <a:solidFill>
                  <a:srgbClr val="1C4587"/>
                </a:solidFill>
              </a:rPr>
              <a:t>e </a:t>
            </a:r>
            <a:r>
              <a:rPr lang="it" b="1">
                <a:solidFill>
                  <a:srgbClr val="1C4587"/>
                </a:solidFill>
              </a:rPr>
              <a:t>cronicità</a:t>
            </a:r>
            <a:r>
              <a:rPr lang="it">
                <a:solidFill>
                  <a:srgbClr val="1C4587"/>
                </a:solidFill>
              </a:rPr>
              <a:t>: darsi il TEMPO per CAPIRE (frequenza, intensità, durata)</a:t>
            </a:r>
            <a:endParaRPr>
              <a:solidFill>
                <a:srgbClr val="1C4587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-"/>
            </a:pPr>
            <a:r>
              <a:rPr lang="it">
                <a:solidFill>
                  <a:srgbClr val="980000"/>
                </a:solidFill>
              </a:rPr>
              <a:t>criterio valutativo: distanza dal gruppo-classe in termini di funzionamento</a:t>
            </a:r>
            <a:endParaRPr>
              <a:solidFill>
                <a:srgbClr val="98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Char char="-"/>
            </a:pPr>
            <a:r>
              <a:rPr lang="it">
                <a:solidFill>
                  <a:srgbClr val="134F5C"/>
                </a:solidFill>
              </a:rPr>
              <a:t>distinzione tra i disturbi/problemi possono essere </a:t>
            </a:r>
            <a:r>
              <a:rPr lang="it" b="1">
                <a:solidFill>
                  <a:srgbClr val="134F5C"/>
                </a:solidFill>
              </a:rPr>
              <a:t>settoriali (esempio il linguaggio) </a:t>
            </a:r>
            <a:r>
              <a:rPr lang="it">
                <a:solidFill>
                  <a:srgbClr val="134F5C"/>
                </a:solidFill>
              </a:rPr>
              <a:t>o pervasivi/globali (spettro autistico)</a:t>
            </a:r>
            <a:endParaRPr>
              <a:solidFill>
                <a:srgbClr val="134F5C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Char char="-"/>
            </a:pPr>
            <a:r>
              <a:rPr lang="it" b="1">
                <a:solidFill>
                  <a:srgbClr val="134F5C"/>
                </a:solidFill>
              </a:rPr>
              <a:t>comorbidità</a:t>
            </a:r>
            <a:r>
              <a:rPr lang="it">
                <a:solidFill>
                  <a:srgbClr val="134F5C"/>
                </a:solidFill>
              </a:rPr>
              <a:t>: co-presenza di più problemi/sintomi nello stesso soggetto;</a:t>
            </a:r>
            <a:endParaRPr>
              <a:solidFill>
                <a:srgbClr val="134F5C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26" name="Google Shape;126;gcf4a1f5a26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Presentazione su schermo (16:9)</PresentationFormat>
  <Paragraphs>188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Simple Light</vt:lpstr>
      <vt:lpstr> Gestione della classe e problematiche relazionali  (“gli aerei servono per volare … e noi?”)  Docenti Neo-Assunti A.S. 2023-2024  - Liceo «P. Nervi – G. Ferrari» -</vt:lpstr>
      <vt:lpstr>Indice </vt:lpstr>
      <vt:lpstr> </vt:lpstr>
      <vt:lpstr> </vt:lpstr>
      <vt:lpstr> 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Gestione della classe e problematiche relazionali  (“gli aerei servono per volare … e noi?”)  Docenti Neo-Assunti A.S. 2023-2024  - Liceo «P. Nervi – G. Ferrari» -</dc:title>
  <dc:creator>Francesco</dc:creator>
  <cp:lastModifiedBy>andrea fontana</cp:lastModifiedBy>
  <cp:revision>2</cp:revision>
  <dcterms:modified xsi:type="dcterms:W3CDTF">2024-04-16T15:28:06Z</dcterms:modified>
</cp:coreProperties>
</file>