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2" r:id="rId3"/>
    <p:sldId id="327" r:id="rId4"/>
    <p:sldId id="315" r:id="rId5"/>
    <p:sldId id="351" r:id="rId6"/>
    <p:sldId id="352" r:id="rId7"/>
    <p:sldId id="336" r:id="rId8"/>
    <p:sldId id="316" r:id="rId9"/>
    <p:sldId id="337" r:id="rId10"/>
    <p:sldId id="317" r:id="rId11"/>
    <p:sldId id="325" r:id="rId12"/>
    <p:sldId id="276" r:id="rId13"/>
    <p:sldId id="313" r:id="rId14"/>
    <p:sldId id="314" r:id="rId15"/>
    <p:sldId id="342" r:id="rId16"/>
    <p:sldId id="343" r:id="rId17"/>
    <p:sldId id="344" r:id="rId18"/>
    <p:sldId id="306" r:id="rId19"/>
    <p:sldId id="307" r:id="rId20"/>
    <p:sldId id="318" r:id="rId21"/>
    <p:sldId id="319" r:id="rId22"/>
    <p:sldId id="321" r:id="rId23"/>
    <p:sldId id="323" r:id="rId24"/>
    <p:sldId id="353" r:id="rId25"/>
    <p:sldId id="355" r:id="rId26"/>
    <p:sldId id="264" r:id="rId27"/>
    <p:sldId id="330" r:id="rId28"/>
    <p:sldId id="278" r:id="rId29"/>
    <p:sldId id="280" r:id="rId30"/>
    <p:sldId id="279" r:id="rId31"/>
    <p:sldId id="308" r:id="rId32"/>
    <p:sldId id="310" r:id="rId33"/>
    <p:sldId id="354" r:id="rId34"/>
    <p:sldId id="266" r:id="rId35"/>
    <p:sldId id="267" r:id="rId36"/>
    <p:sldId id="326" r:id="rId37"/>
    <p:sldId id="268" r:id="rId38"/>
    <p:sldId id="291" r:id="rId39"/>
    <p:sldId id="296" r:id="rId40"/>
    <p:sldId id="300" r:id="rId41"/>
    <p:sldId id="338" r:id="rId42"/>
    <p:sldId id="339" r:id="rId43"/>
    <p:sldId id="340" r:id="rId44"/>
    <p:sldId id="271" r:id="rId45"/>
    <p:sldId id="301" r:id="rId46"/>
    <p:sldId id="302" r:id="rId47"/>
    <p:sldId id="332" r:id="rId48"/>
    <p:sldId id="333" r:id="rId49"/>
    <p:sldId id="334" r:id="rId50"/>
    <p:sldId id="346" r:id="rId51"/>
    <p:sldId id="347" r:id="rId52"/>
    <p:sldId id="348" r:id="rId53"/>
    <p:sldId id="349" r:id="rId5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50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ACBC5B7-E21B-4DF1-83D3-D269B2A132AD}" type="datetimeFigureOut">
              <a:rPr lang="it-IT" smtClean="0"/>
              <a:t>03/03/2025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66C517F-B417-41F3-BB12-8FB06D302D6D}" type="slidenum">
              <a:rPr lang="it-IT" smtClean="0"/>
              <a:t>‹N›</a:t>
            </a:fld>
            <a:endParaRPr lang="it-IT"/>
          </a:p>
        </p:txBody>
      </p:sp>
    </p:spTree>
    <p:extLst>
      <p:ext uri="{BB962C8B-B14F-4D97-AF65-F5344CB8AC3E}">
        <p14:creationId xmlns:p14="http://schemas.microsoft.com/office/powerpoint/2010/main" val="3157877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CBC5B7-E21B-4DF1-83D3-D269B2A132AD}" type="datetimeFigureOut">
              <a:rPr lang="it-IT" smtClean="0"/>
              <a:t>03/03/2025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66C517F-B417-41F3-BB12-8FB06D302D6D}" type="slidenum">
              <a:rPr lang="it-IT" smtClean="0"/>
              <a:t>‹N›</a:t>
            </a:fld>
            <a:endParaRPr lang="it-IT"/>
          </a:p>
        </p:txBody>
      </p:sp>
    </p:spTree>
    <p:extLst>
      <p:ext uri="{BB962C8B-B14F-4D97-AF65-F5344CB8AC3E}">
        <p14:creationId xmlns:p14="http://schemas.microsoft.com/office/powerpoint/2010/main" val="3332422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CBC5B7-E21B-4DF1-83D3-D269B2A132AD}" type="datetimeFigureOut">
              <a:rPr lang="it-IT" smtClean="0"/>
              <a:t>03/03/2025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66C517F-B417-41F3-BB12-8FB06D302D6D}" type="slidenum">
              <a:rPr lang="it-IT" smtClean="0"/>
              <a:t>‹N›</a:t>
            </a:fld>
            <a:endParaRPr lang="it-IT"/>
          </a:p>
        </p:txBody>
      </p:sp>
    </p:spTree>
    <p:extLst>
      <p:ext uri="{BB962C8B-B14F-4D97-AF65-F5344CB8AC3E}">
        <p14:creationId xmlns:p14="http://schemas.microsoft.com/office/powerpoint/2010/main" val="1524290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CBC5B7-E21B-4DF1-83D3-D269B2A132AD}" type="datetimeFigureOut">
              <a:rPr lang="it-IT" smtClean="0"/>
              <a:t>03/03/2025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66C517F-B417-41F3-BB12-8FB06D302D6D}" type="slidenum">
              <a:rPr lang="it-IT" smtClean="0"/>
              <a:t>‹N›</a:t>
            </a:fld>
            <a:endParaRPr lang="it-IT"/>
          </a:p>
        </p:txBody>
      </p:sp>
    </p:spTree>
    <p:extLst>
      <p:ext uri="{BB962C8B-B14F-4D97-AF65-F5344CB8AC3E}">
        <p14:creationId xmlns:p14="http://schemas.microsoft.com/office/powerpoint/2010/main" val="900548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2ACBC5B7-E21B-4DF1-83D3-D269B2A132AD}" type="datetimeFigureOut">
              <a:rPr lang="it-IT" smtClean="0"/>
              <a:t>03/03/2025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66C517F-B417-41F3-BB12-8FB06D302D6D}" type="slidenum">
              <a:rPr lang="it-IT" smtClean="0"/>
              <a:t>‹N›</a:t>
            </a:fld>
            <a:endParaRPr lang="it-IT"/>
          </a:p>
        </p:txBody>
      </p:sp>
    </p:spTree>
    <p:extLst>
      <p:ext uri="{BB962C8B-B14F-4D97-AF65-F5344CB8AC3E}">
        <p14:creationId xmlns:p14="http://schemas.microsoft.com/office/powerpoint/2010/main" val="2003884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ACBC5B7-E21B-4DF1-83D3-D269B2A132AD}" type="datetimeFigureOut">
              <a:rPr lang="it-IT" smtClean="0"/>
              <a:t>03/03/2025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66C517F-B417-41F3-BB12-8FB06D302D6D}" type="slidenum">
              <a:rPr lang="it-IT" smtClean="0"/>
              <a:t>‹N›</a:t>
            </a:fld>
            <a:endParaRPr lang="it-IT"/>
          </a:p>
        </p:txBody>
      </p:sp>
    </p:spTree>
    <p:extLst>
      <p:ext uri="{BB962C8B-B14F-4D97-AF65-F5344CB8AC3E}">
        <p14:creationId xmlns:p14="http://schemas.microsoft.com/office/powerpoint/2010/main" val="1612252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ACBC5B7-E21B-4DF1-83D3-D269B2A132AD}" type="datetimeFigureOut">
              <a:rPr lang="it-IT" smtClean="0"/>
              <a:t>03/03/2025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F66C517F-B417-41F3-BB12-8FB06D302D6D}" type="slidenum">
              <a:rPr lang="it-IT" smtClean="0"/>
              <a:t>‹N›</a:t>
            </a:fld>
            <a:endParaRPr lang="it-IT"/>
          </a:p>
        </p:txBody>
      </p:sp>
    </p:spTree>
    <p:extLst>
      <p:ext uri="{BB962C8B-B14F-4D97-AF65-F5344CB8AC3E}">
        <p14:creationId xmlns:p14="http://schemas.microsoft.com/office/powerpoint/2010/main" val="2624516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2ACBC5B7-E21B-4DF1-83D3-D269B2A132AD}" type="datetimeFigureOut">
              <a:rPr lang="it-IT" smtClean="0"/>
              <a:t>03/03/2025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F66C517F-B417-41F3-BB12-8FB06D302D6D}" type="slidenum">
              <a:rPr lang="it-IT" smtClean="0"/>
              <a:t>‹N›</a:t>
            </a:fld>
            <a:endParaRPr lang="it-IT"/>
          </a:p>
        </p:txBody>
      </p:sp>
    </p:spTree>
    <p:extLst>
      <p:ext uri="{BB962C8B-B14F-4D97-AF65-F5344CB8AC3E}">
        <p14:creationId xmlns:p14="http://schemas.microsoft.com/office/powerpoint/2010/main" val="3125144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ACBC5B7-E21B-4DF1-83D3-D269B2A132AD}" type="datetimeFigureOut">
              <a:rPr lang="it-IT" smtClean="0"/>
              <a:t>03/03/2025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F66C517F-B417-41F3-BB12-8FB06D302D6D}" type="slidenum">
              <a:rPr lang="it-IT" smtClean="0"/>
              <a:t>‹N›</a:t>
            </a:fld>
            <a:endParaRPr lang="it-IT"/>
          </a:p>
        </p:txBody>
      </p:sp>
    </p:spTree>
    <p:extLst>
      <p:ext uri="{BB962C8B-B14F-4D97-AF65-F5344CB8AC3E}">
        <p14:creationId xmlns:p14="http://schemas.microsoft.com/office/powerpoint/2010/main" val="3972888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2ACBC5B7-E21B-4DF1-83D3-D269B2A132AD}" type="datetimeFigureOut">
              <a:rPr lang="it-IT" smtClean="0"/>
              <a:t>03/03/2025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66C517F-B417-41F3-BB12-8FB06D302D6D}" type="slidenum">
              <a:rPr lang="it-IT" smtClean="0"/>
              <a:t>‹N›</a:t>
            </a:fld>
            <a:endParaRPr lang="it-IT"/>
          </a:p>
        </p:txBody>
      </p:sp>
    </p:spTree>
    <p:extLst>
      <p:ext uri="{BB962C8B-B14F-4D97-AF65-F5344CB8AC3E}">
        <p14:creationId xmlns:p14="http://schemas.microsoft.com/office/powerpoint/2010/main" val="2302631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2ACBC5B7-E21B-4DF1-83D3-D269B2A132AD}" type="datetimeFigureOut">
              <a:rPr lang="it-IT" smtClean="0"/>
              <a:t>03/03/2025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66C517F-B417-41F3-BB12-8FB06D302D6D}" type="slidenum">
              <a:rPr lang="it-IT" smtClean="0"/>
              <a:t>‹N›</a:t>
            </a:fld>
            <a:endParaRPr lang="it-IT"/>
          </a:p>
        </p:txBody>
      </p:sp>
    </p:spTree>
    <p:extLst>
      <p:ext uri="{BB962C8B-B14F-4D97-AF65-F5344CB8AC3E}">
        <p14:creationId xmlns:p14="http://schemas.microsoft.com/office/powerpoint/2010/main" val="1533036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CBC5B7-E21B-4DF1-83D3-D269B2A132AD}" type="datetimeFigureOut">
              <a:rPr lang="it-IT" smtClean="0"/>
              <a:t>03/03/2025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6C517F-B417-41F3-BB12-8FB06D302D6D}" type="slidenum">
              <a:rPr lang="it-IT" smtClean="0"/>
              <a:t>‹N›</a:t>
            </a:fld>
            <a:endParaRPr lang="it-IT"/>
          </a:p>
        </p:txBody>
      </p:sp>
    </p:spTree>
    <p:extLst>
      <p:ext uri="{BB962C8B-B14F-4D97-AF65-F5344CB8AC3E}">
        <p14:creationId xmlns:p14="http://schemas.microsoft.com/office/powerpoint/2010/main" val="269291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neoassunti.indire.i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portfolio.indire.it/admi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s://www.orizzontescuola.it/wp-content/uploads/2023/06/allegato-A.pdf" TargetMode="External"/><Relationship Id="rId7" Type="http://schemas.openxmlformats.org/officeDocument/2006/relationships/hyperlink" Target="https://www.miur.gov.it/documents/20182/6735034/m_pi.AOOGABMI.Registro+Decreti%28R%29.0000326.09-11-2021.pdf/fe92dc30-9f43-195d-f058-505a92e5e04e?version=1.0&amp;t=1642413011735" TargetMode="External"/><Relationship Id="rId2" Type="http://schemas.openxmlformats.org/officeDocument/2006/relationships/hyperlink" Target="https://www.orizzontescuola.it/wp-content/uploads/2023/06/A.4.pdf" TargetMode="External"/><Relationship Id="rId1" Type="http://schemas.openxmlformats.org/officeDocument/2006/relationships/slideLayout" Target="../slideLayouts/slideLayout2.xml"/><Relationship Id="rId6" Type="http://schemas.openxmlformats.org/officeDocument/2006/relationships/hyperlink" Target="https://www.miur.gov.it/documents/20182/6735034/Allegato+A+Programmi+secondaria.pdf/5850d353-10f2-f1e0-6c54-c2015d1f010d?version=1.0&amp;t=1642413008479" TargetMode="External"/><Relationship Id="rId5" Type="http://schemas.openxmlformats.org/officeDocument/2006/relationships/hyperlink" Target="https://www.orizzontescuola.it/wp-content/uploads/2023/06/A.2.1.pdf" TargetMode="External"/><Relationship Id="rId4" Type="http://schemas.openxmlformats.org/officeDocument/2006/relationships/hyperlink" Target="https://www.miur.gov.it/documents/20182/5385739/Decreto+ministeriale+n.+325+del+5.11.2021.pdf/7fe3c236-cb2e-d4c4-658a-db07eb20b7ff?t=1637567966115" TargetMode="Externa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sz="4400" dirty="0">
                <a:solidFill>
                  <a:srgbClr val="FF0000"/>
                </a:solidFill>
              </a:rPr>
              <a:t>IL PERCORSO FORMATIVO DEI DOCENTI NEO-ASSUNTI E CON PASSAGGIO DI RUOLO – INCONTRO INIZIALE 11 FEBBRAIO 2025</a:t>
            </a:r>
          </a:p>
        </p:txBody>
      </p:sp>
      <p:sp>
        <p:nvSpPr>
          <p:cNvPr id="3" name="Sottotitolo 2"/>
          <p:cNvSpPr>
            <a:spLocks noGrp="1"/>
          </p:cNvSpPr>
          <p:nvPr>
            <p:ph type="subTitle" idx="1"/>
          </p:nvPr>
        </p:nvSpPr>
        <p:spPr/>
        <p:txBody>
          <a:bodyPr>
            <a:normAutofit lnSpcReduction="10000"/>
          </a:bodyPr>
          <a:lstStyle/>
          <a:p>
            <a:r>
              <a:rPr lang="it-IT" dirty="0"/>
              <a:t>D.M. 850/2015 (da Legge 107/2015)</a:t>
            </a:r>
          </a:p>
          <a:p>
            <a:r>
              <a:rPr lang="it-IT" dirty="0"/>
              <a:t>D.M. 226 del 16/08/2022</a:t>
            </a:r>
          </a:p>
          <a:p>
            <a:r>
              <a:rPr lang="it-IT" dirty="0"/>
              <a:t>Circolare MIUR 202382 DEL 26/11/2024</a:t>
            </a:r>
          </a:p>
          <a:p>
            <a:r>
              <a:rPr lang="it-IT" i="1" dirty="0"/>
              <a:t>Elisa </a:t>
            </a:r>
            <a:r>
              <a:rPr lang="it-IT" i="1" dirty="0" err="1"/>
              <a:t>Gusmeroli</a:t>
            </a:r>
            <a:endParaRPr lang="it-IT" i="1" dirty="0"/>
          </a:p>
        </p:txBody>
      </p:sp>
    </p:spTree>
    <p:extLst>
      <p:ext uri="{BB962C8B-B14F-4D97-AF65-F5344CB8AC3E}">
        <p14:creationId xmlns:p14="http://schemas.microsoft.com/office/powerpoint/2010/main" val="22189762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br>
              <a:rPr lang="it-IT" dirty="0"/>
            </a:br>
            <a:r>
              <a:rPr lang="it-IT" dirty="0">
                <a:solidFill>
                  <a:srgbClr val="FF0000"/>
                </a:solidFill>
              </a:rPr>
              <a:t>SERVIZI UTILI DEL PERIODO DI FORMAZIONE E PROVA</a:t>
            </a:r>
            <a:br>
              <a:rPr lang="it-IT" dirty="0"/>
            </a:br>
            <a:endParaRPr lang="it-IT" dirty="0"/>
          </a:p>
        </p:txBody>
      </p:sp>
      <p:sp>
        <p:nvSpPr>
          <p:cNvPr id="3" name="Segnaposto contenuto 2"/>
          <p:cNvSpPr>
            <a:spLocks noGrp="1"/>
          </p:cNvSpPr>
          <p:nvPr>
            <p:ph idx="1"/>
          </p:nvPr>
        </p:nvSpPr>
        <p:spPr/>
        <p:txBody>
          <a:bodyPr>
            <a:normAutofit/>
          </a:bodyPr>
          <a:lstStyle/>
          <a:p>
            <a:pPr marL="0" indent="0">
              <a:buNone/>
            </a:pPr>
            <a:r>
              <a:rPr lang="it-IT" dirty="0"/>
              <a:t>•180 GIORNI ( o in proporzione alla riduzione dell’orario di cattedra) di servizio effettivamente prestato</a:t>
            </a:r>
          </a:p>
          <a:p>
            <a:endParaRPr lang="it-IT" dirty="0"/>
          </a:p>
          <a:p>
            <a:r>
              <a:rPr lang="it-IT" b="1" dirty="0"/>
              <a:t>DI CUI:</a:t>
            </a:r>
            <a:endParaRPr lang="it-IT" dirty="0"/>
          </a:p>
          <a:p>
            <a:r>
              <a:rPr lang="it-IT" dirty="0"/>
              <a:t>•120 GIORNI di attività didattiche, ossia giorni effettivi di insegnamento +ogni altra attività preordinata al miglior svolgimento dell’azione didattica, ossia attività: </a:t>
            </a:r>
          </a:p>
          <a:p>
            <a:r>
              <a:rPr lang="it-IT" dirty="0"/>
              <a:t>-Di lezione; -di recupero; -di potenziamento; -valutative; -progettuali; -formative; -collegiali.</a:t>
            </a:r>
          </a:p>
        </p:txBody>
      </p:sp>
    </p:spTree>
    <p:extLst>
      <p:ext uri="{BB962C8B-B14F-4D97-AF65-F5344CB8AC3E}">
        <p14:creationId xmlns:p14="http://schemas.microsoft.com/office/powerpoint/2010/main" val="835424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D.M. 850/2015</a:t>
            </a:r>
          </a:p>
        </p:txBody>
      </p:sp>
      <p:sp>
        <p:nvSpPr>
          <p:cNvPr id="3" name="Segnaposto contenuto 2"/>
          <p:cNvSpPr>
            <a:spLocks noGrp="1"/>
          </p:cNvSpPr>
          <p:nvPr>
            <p:ph idx="1"/>
          </p:nvPr>
        </p:nvSpPr>
        <p:spPr/>
        <p:txBody>
          <a:bodyPr/>
          <a:lstStyle/>
          <a:p>
            <a:pPr marL="0" indent="0" algn="ctr">
              <a:buNone/>
            </a:pPr>
            <a:r>
              <a:rPr lang="it-IT" dirty="0"/>
              <a:t>OBIETTIVO:</a:t>
            </a:r>
          </a:p>
          <a:p>
            <a:pPr marL="514350" indent="-514350">
              <a:buAutoNum type="arabicPeriod"/>
            </a:pPr>
            <a:r>
              <a:rPr lang="it-IT" dirty="0"/>
              <a:t>Valore della FORMAZIONE PERMANENTE, STRUTTURALE;</a:t>
            </a:r>
          </a:p>
          <a:p>
            <a:pPr marL="514350" indent="-514350">
              <a:buAutoNum type="arabicPeriod"/>
            </a:pPr>
            <a:r>
              <a:rPr lang="it-IT" b="1" u="sng" dirty="0">
                <a:solidFill>
                  <a:srgbClr val="FF0000"/>
                </a:solidFill>
              </a:rPr>
              <a:t>Sollecita lo sviluppo di un’attitudine riflessiva sulla valutazione e cura della propria esperienza professionale</a:t>
            </a:r>
          </a:p>
          <a:p>
            <a:pPr marL="514350" indent="-514350">
              <a:buAutoNum type="arabicPeriod"/>
            </a:pPr>
            <a:r>
              <a:rPr lang="it-IT" b="1" dirty="0">
                <a:solidFill>
                  <a:srgbClr val="FF0000"/>
                </a:solidFill>
              </a:rPr>
              <a:t>Acquisire la padronanza degli Standard Professionali (elevati).</a:t>
            </a:r>
          </a:p>
        </p:txBody>
      </p:sp>
    </p:spTree>
    <p:extLst>
      <p:ext uri="{BB962C8B-B14F-4D97-AF65-F5344CB8AC3E}">
        <p14:creationId xmlns:p14="http://schemas.microsoft.com/office/powerpoint/2010/main" val="2261570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rgbClr val="FF0000"/>
                </a:solidFill>
              </a:rPr>
              <a:t>ATTIVITA’ FORMATIVE: la formazione on line</a:t>
            </a:r>
          </a:p>
        </p:txBody>
      </p:sp>
      <p:sp>
        <p:nvSpPr>
          <p:cNvPr id="3" name="Segnaposto contenuto 2"/>
          <p:cNvSpPr>
            <a:spLocks noGrp="1"/>
          </p:cNvSpPr>
          <p:nvPr>
            <p:ph idx="1"/>
          </p:nvPr>
        </p:nvSpPr>
        <p:spPr/>
        <p:txBody>
          <a:bodyPr/>
          <a:lstStyle/>
          <a:p>
            <a:r>
              <a:rPr lang="it-IT" dirty="0"/>
              <a:t>IN PIATTAFORMA: </a:t>
            </a:r>
            <a:r>
              <a:rPr lang="it-IT" dirty="0">
                <a:hlinkClick r:id="rId2"/>
              </a:rPr>
              <a:t>http://neoassunti.indire.it</a:t>
            </a:r>
            <a:endParaRPr lang="it-IT" dirty="0"/>
          </a:p>
          <a:p>
            <a:r>
              <a:rPr lang="it-IT" dirty="0"/>
              <a:t>A) Analisi e riflessione sul proprio percorso formativo;</a:t>
            </a:r>
          </a:p>
          <a:p>
            <a:r>
              <a:rPr lang="it-IT" dirty="0"/>
              <a:t>B) Elaborazione di un proprio </a:t>
            </a:r>
            <a:r>
              <a:rPr lang="it-IT" dirty="0">
                <a:solidFill>
                  <a:srgbClr val="FF0000"/>
                </a:solidFill>
              </a:rPr>
              <a:t>PORTFOLIO professionale </a:t>
            </a:r>
            <a:r>
              <a:rPr lang="it-IT" dirty="0"/>
              <a:t>per documentare la progettazione, realizzazione e valutazione delle proprie attività didattiche;</a:t>
            </a:r>
          </a:p>
          <a:p>
            <a:r>
              <a:rPr lang="it-IT" dirty="0"/>
              <a:t>C) Compilazione di questionari per il monitoraggio delle diverse fasi del percorso formativo;</a:t>
            </a:r>
          </a:p>
          <a:p>
            <a:r>
              <a:rPr lang="it-IT" dirty="0"/>
              <a:t>D) Libera ricerca di materiali di studio, risorse didattiche etc.</a:t>
            </a:r>
          </a:p>
          <a:p>
            <a:pPr marL="0" indent="0">
              <a:buNone/>
            </a:pPr>
            <a:endParaRPr lang="it-IT" dirty="0"/>
          </a:p>
        </p:txBody>
      </p:sp>
    </p:spTree>
    <p:extLst>
      <p:ext uri="{BB962C8B-B14F-4D97-AF65-F5344CB8AC3E}">
        <p14:creationId xmlns:p14="http://schemas.microsoft.com/office/powerpoint/2010/main" val="245333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PIATTAFORMA INDIRE</a:t>
            </a:r>
          </a:p>
        </p:txBody>
      </p:sp>
      <p:sp>
        <p:nvSpPr>
          <p:cNvPr id="3" name="Segnaposto contenuto 2"/>
          <p:cNvSpPr>
            <a:spLocks noGrp="1"/>
          </p:cNvSpPr>
          <p:nvPr>
            <p:ph idx="1"/>
          </p:nvPr>
        </p:nvSpPr>
        <p:spPr/>
        <p:txBody>
          <a:bodyPr/>
          <a:lstStyle/>
          <a:p>
            <a:r>
              <a:rPr lang="it-IT" dirty="0"/>
              <a:t>1. Guida nella redazione del </a:t>
            </a:r>
            <a:r>
              <a:rPr lang="it-IT" dirty="0" err="1"/>
              <a:t>porfolio</a:t>
            </a:r>
            <a:r>
              <a:rPr lang="it-IT" dirty="0"/>
              <a:t> formativo: </a:t>
            </a:r>
            <a:r>
              <a:rPr lang="it-IT" dirty="0">
                <a:hlinkClick r:id="rId2"/>
              </a:rPr>
              <a:t>https://portfolio.indire.it/admin</a:t>
            </a:r>
            <a:r>
              <a:rPr lang="it-IT" dirty="0"/>
              <a:t>. Diviso in 3 aree: A – Didattica;</a:t>
            </a:r>
          </a:p>
          <a:p>
            <a:r>
              <a:rPr lang="it-IT" dirty="0"/>
              <a:t>B – Istituzione – comunità; C – Professione.</a:t>
            </a:r>
          </a:p>
          <a:p>
            <a:r>
              <a:rPr lang="it-IT" dirty="0"/>
              <a:t>2. Aiuta a DOCUMENTARE le attività svolte nell’anno di formazione/prova;</a:t>
            </a:r>
          </a:p>
          <a:p>
            <a:r>
              <a:rPr lang="it-IT" dirty="0"/>
              <a:t>3. Preparare e scaricare da qui tutti i documenti utili da consegnare al Comitato di Valutazione: bilancio iniziale delle competenze, bilancio finale e bisogni formativi futuri.</a:t>
            </a:r>
          </a:p>
          <a:p>
            <a:pPr marL="0" indent="0">
              <a:buNone/>
            </a:pPr>
            <a:endParaRPr lang="it-IT" dirty="0"/>
          </a:p>
        </p:txBody>
      </p:sp>
    </p:spTree>
    <p:extLst>
      <p:ext uri="{BB962C8B-B14F-4D97-AF65-F5344CB8AC3E}">
        <p14:creationId xmlns:p14="http://schemas.microsoft.com/office/powerpoint/2010/main" val="3052295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rPr>
              <a:t>IL PORFOLIO – GLI STANDARD MINIMI</a:t>
            </a:r>
          </a:p>
        </p:txBody>
      </p:sp>
      <p:sp>
        <p:nvSpPr>
          <p:cNvPr id="3" name="Segnaposto contenuto 2"/>
          <p:cNvSpPr>
            <a:spLocks noGrp="1"/>
          </p:cNvSpPr>
          <p:nvPr>
            <p:ph idx="1"/>
          </p:nvPr>
        </p:nvSpPr>
        <p:spPr/>
        <p:txBody>
          <a:bodyPr>
            <a:normAutofit/>
          </a:bodyPr>
          <a:lstStyle/>
          <a:p>
            <a:pPr algn="ctr"/>
            <a:r>
              <a:rPr lang="it-IT" dirty="0">
                <a:solidFill>
                  <a:srgbClr val="FF0000"/>
                </a:solidFill>
              </a:rPr>
              <a:t>Bilancio Iniziale delle Competenze:</a:t>
            </a:r>
          </a:p>
          <a:p>
            <a:endParaRPr lang="it-IT" dirty="0"/>
          </a:p>
          <a:p>
            <a:r>
              <a:rPr lang="it-IT" dirty="0"/>
              <a:t>Il nuovo </a:t>
            </a:r>
            <a:r>
              <a:rPr lang="it-IT" i="1" dirty="0"/>
              <a:t>Bilancio iniziale delle competenze</a:t>
            </a:r>
            <a:r>
              <a:rPr lang="it-IT" dirty="0"/>
              <a:t> è articolato in </a:t>
            </a:r>
            <a:r>
              <a:rPr lang="it-IT" b="1" dirty="0"/>
              <a:t>8 Standard minimi </a:t>
            </a:r>
            <a:r>
              <a:rPr lang="it-IT" dirty="0"/>
              <a:t>e in </a:t>
            </a:r>
            <a:r>
              <a:rPr lang="it-IT" b="1" dirty="0"/>
              <a:t>36 Indicatori delle competenze professionali</a:t>
            </a:r>
            <a:r>
              <a:rPr lang="it-IT" dirty="0"/>
              <a:t> e richiede ai docenti di posizionarsi su </a:t>
            </a:r>
            <a:r>
              <a:rPr lang="it-IT" b="1" dirty="0"/>
              <a:t>5 livelli di padronanza</a:t>
            </a:r>
            <a:r>
              <a:rPr lang="it-IT" dirty="0"/>
              <a:t>, facilitando una autovalutazione completa e accurata</a:t>
            </a:r>
          </a:p>
        </p:txBody>
      </p:sp>
    </p:spTree>
    <p:extLst>
      <p:ext uri="{BB962C8B-B14F-4D97-AF65-F5344CB8AC3E}">
        <p14:creationId xmlns:p14="http://schemas.microsoft.com/office/powerpoint/2010/main" val="168652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E43130-02BB-495F-B9EF-3B938C71A8A2}"/>
              </a:ext>
            </a:extLst>
          </p:cNvPr>
          <p:cNvSpPr>
            <a:spLocks noGrp="1"/>
          </p:cNvSpPr>
          <p:nvPr>
            <p:ph type="title"/>
          </p:nvPr>
        </p:nvSpPr>
        <p:spPr/>
        <p:txBody>
          <a:bodyPr/>
          <a:lstStyle/>
          <a:p>
            <a:pPr algn="ctr"/>
            <a:r>
              <a:rPr lang="it-IT" b="1" dirty="0">
                <a:solidFill>
                  <a:srgbClr val="FF0000"/>
                </a:solidFill>
              </a:rPr>
              <a:t>IL PORFOLIO – GLI STANDARD MINIMI</a:t>
            </a:r>
            <a:endParaRPr lang="it-IT" dirty="0"/>
          </a:p>
        </p:txBody>
      </p:sp>
      <p:sp>
        <p:nvSpPr>
          <p:cNvPr id="3" name="Segnaposto contenuto 2">
            <a:extLst>
              <a:ext uri="{FF2B5EF4-FFF2-40B4-BE49-F238E27FC236}">
                <a16:creationId xmlns:a16="http://schemas.microsoft.com/office/drawing/2014/main" id="{5CB1A804-2F5A-49F2-B522-3E8B20E5E8BA}"/>
              </a:ext>
            </a:extLst>
          </p:cNvPr>
          <p:cNvSpPr>
            <a:spLocks noGrp="1"/>
          </p:cNvSpPr>
          <p:nvPr>
            <p:ph idx="1"/>
          </p:nvPr>
        </p:nvSpPr>
        <p:spPr/>
        <p:txBody>
          <a:bodyPr>
            <a:normAutofit fontScale="92500" lnSpcReduction="10000"/>
          </a:bodyPr>
          <a:lstStyle/>
          <a:p>
            <a:pPr algn="ctr"/>
            <a:r>
              <a:rPr lang="it-IT" dirty="0">
                <a:solidFill>
                  <a:srgbClr val="FF0000"/>
                </a:solidFill>
              </a:rPr>
              <a:t>Bilancio Finale delle Competenze: </a:t>
            </a:r>
          </a:p>
          <a:p>
            <a:r>
              <a:rPr lang="it-IT" dirty="0">
                <a:solidFill>
                  <a:srgbClr val="FF0000"/>
                </a:solidFill>
              </a:rPr>
              <a:t>Si caratterizza per:</a:t>
            </a:r>
          </a:p>
          <a:p>
            <a:r>
              <a:rPr lang="it-IT" dirty="0"/>
              <a:t> l’adeguamento degli Standard rispetto agli avanzamenti normativi, scientifici e culturali (</a:t>
            </a:r>
            <a:r>
              <a:rPr lang="it-IT" i="1" dirty="0"/>
              <a:t>nota 1</a:t>
            </a:r>
            <a:r>
              <a:rPr lang="it-IT" dirty="0"/>
              <a:t>);</a:t>
            </a:r>
            <a:br>
              <a:rPr lang="it-IT" dirty="0"/>
            </a:br>
            <a:r>
              <a:rPr lang="it-IT" dirty="0"/>
              <a:t>- la semplificazione degli Indicatori di competenza riferiti alle tre aree (</a:t>
            </a:r>
            <a:r>
              <a:rPr lang="it-IT" b="1" dirty="0"/>
              <a:t>A - Didattica</a:t>
            </a:r>
            <a:r>
              <a:rPr lang="it-IT" dirty="0"/>
              <a:t>, </a:t>
            </a:r>
            <a:r>
              <a:rPr lang="it-IT" b="1" dirty="0"/>
              <a:t>B -</a:t>
            </a:r>
            <a:r>
              <a:rPr lang="it-IT" dirty="0"/>
              <a:t> </a:t>
            </a:r>
            <a:r>
              <a:rPr lang="it-IT" b="1" dirty="0"/>
              <a:t>Istituzione-Comunità</a:t>
            </a:r>
            <a:r>
              <a:rPr lang="it-IT" dirty="0"/>
              <a:t> e </a:t>
            </a:r>
            <a:r>
              <a:rPr lang="it-IT" b="1" dirty="0"/>
              <a:t>C -</a:t>
            </a:r>
            <a:r>
              <a:rPr lang="it-IT" dirty="0"/>
              <a:t> </a:t>
            </a:r>
            <a:r>
              <a:rPr lang="it-IT" b="1" dirty="0"/>
              <a:t>Professione</a:t>
            </a:r>
            <a:r>
              <a:rPr lang="it-IT" dirty="0"/>
              <a:t>): </a:t>
            </a:r>
            <a:r>
              <a:rPr lang="it-IT" b="1" dirty="0"/>
              <a:t>36</a:t>
            </a:r>
            <a:r>
              <a:rPr lang="it-IT" dirty="0"/>
              <a:t> contro i </a:t>
            </a:r>
            <a:r>
              <a:rPr lang="it-IT" b="1" dirty="0"/>
              <a:t>49</a:t>
            </a:r>
            <a:r>
              <a:rPr lang="it-IT" dirty="0"/>
              <a:t> dell’edizione precedente (</a:t>
            </a:r>
            <a:r>
              <a:rPr lang="it-IT" i="1" dirty="0"/>
              <a:t>nota 2</a:t>
            </a:r>
            <a:r>
              <a:rPr lang="it-IT" dirty="0"/>
              <a:t>).</a:t>
            </a:r>
            <a:br>
              <a:rPr lang="it-IT" dirty="0"/>
            </a:br>
            <a:br>
              <a:rPr lang="it-IT" dirty="0"/>
            </a:br>
            <a:r>
              <a:rPr lang="it-IT" dirty="0"/>
              <a:t>Il </a:t>
            </a:r>
            <a:r>
              <a:rPr lang="it-IT" i="1" dirty="0">
                <a:solidFill>
                  <a:srgbClr val="FF0000"/>
                </a:solidFill>
              </a:rPr>
              <a:t>Bilancio finale</a:t>
            </a:r>
            <a:r>
              <a:rPr lang="it-IT" dirty="0"/>
              <a:t> ripropone la richiesta di posizionarsi su 5 livelli di padronanza, fermandosi agli Standard e non scendendo nel dettaglio del singolo Indicatore (in modo analogo a quanto avveniva negli anni precedenti).</a:t>
            </a:r>
            <a:endParaRPr lang="it-IT" dirty="0">
              <a:solidFill>
                <a:srgbClr val="FF0000"/>
              </a:solidFill>
            </a:endParaRPr>
          </a:p>
        </p:txBody>
      </p:sp>
    </p:spTree>
    <p:extLst>
      <p:ext uri="{BB962C8B-B14F-4D97-AF65-F5344CB8AC3E}">
        <p14:creationId xmlns:p14="http://schemas.microsoft.com/office/powerpoint/2010/main" val="13274507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C58DB7-566D-4918-A06A-565B3CBBF663}"/>
              </a:ext>
            </a:extLst>
          </p:cNvPr>
          <p:cNvSpPr>
            <a:spLocks noGrp="1"/>
          </p:cNvSpPr>
          <p:nvPr>
            <p:ph type="title"/>
          </p:nvPr>
        </p:nvSpPr>
        <p:spPr/>
        <p:txBody>
          <a:bodyPr/>
          <a:lstStyle/>
          <a:p>
            <a:pPr algn="ctr"/>
            <a:r>
              <a:rPr lang="it-IT" dirty="0">
                <a:solidFill>
                  <a:srgbClr val="FF0000"/>
                </a:solidFill>
              </a:rPr>
              <a:t>RACCONTARE IL PROPRIO PERCORSO</a:t>
            </a:r>
          </a:p>
        </p:txBody>
      </p:sp>
      <p:sp>
        <p:nvSpPr>
          <p:cNvPr id="3" name="Segnaposto contenuto 2">
            <a:extLst>
              <a:ext uri="{FF2B5EF4-FFF2-40B4-BE49-F238E27FC236}">
                <a16:creationId xmlns:a16="http://schemas.microsoft.com/office/drawing/2014/main" id="{20890CE1-3B14-4B62-84BC-01DA2336812E}"/>
              </a:ext>
            </a:extLst>
          </p:cNvPr>
          <p:cNvSpPr>
            <a:spLocks noGrp="1"/>
          </p:cNvSpPr>
          <p:nvPr>
            <p:ph idx="1"/>
          </p:nvPr>
        </p:nvSpPr>
        <p:spPr/>
        <p:txBody>
          <a:bodyPr>
            <a:normAutofit lnSpcReduction="10000"/>
          </a:bodyPr>
          <a:lstStyle/>
          <a:p>
            <a:pPr algn="ctr"/>
            <a:r>
              <a:rPr lang="it-IT" dirty="0">
                <a:solidFill>
                  <a:srgbClr val="FF0000"/>
                </a:solidFill>
              </a:rPr>
              <a:t>Le esperienze formative</a:t>
            </a:r>
          </a:p>
          <a:p>
            <a:r>
              <a:rPr lang="it-IT" dirty="0"/>
              <a:t>Il </a:t>
            </a:r>
            <a:r>
              <a:rPr lang="it-IT" i="1" dirty="0"/>
              <a:t>Portfolio</a:t>
            </a:r>
            <a:r>
              <a:rPr lang="it-IT" dirty="0"/>
              <a:t> INDIRE nasce per accogliere e organizzare la documentazione di varie esperienze formative, consentendo poi la creazione di “viste”. </a:t>
            </a:r>
          </a:p>
          <a:p>
            <a:r>
              <a:rPr lang="it-IT" dirty="0" err="1"/>
              <a:t>La“vista</a:t>
            </a:r>
            <a:r>
              <a:rPr lang="it-IT" dirty="0"/>
              <a:t>” per eccellenza è quella del </a:t>
            </a:r>
            <a:r>
              <a:rPr lang="it-IT" i="1" dirty="0"/>
              <a:t>portfolio</a:t>
            </a:r>
            <a:r>
              <a:rPr lang="it-IT" dirty="0"/>
              <a:t> da presentare al Comitato di Valutazione </a:t>
            </a:r>
            <a:r>
              <a:rPr lang="it-IT" dirty="0">
                <a:highlight>
                  <a:srgbClr val="FFFF00"/>
                </a:highlight>
              </a:rPr>
              <a:t>che riepiloga le esperienze formative relative ai laboratori, alle Attività didattiche svolte in aula</a:t>
            </a:r>
            <a:r>
              <a:rPr lang="it-IT" dirty="0"/>
              <a:t>. Inoltre, le attività che confluiscono nel curriculum formativo sono sempre esperienze, formali o non formali, che hanno contribuito a definire il docente e la sua professionalità prima dell’ingresso nel nuovo ruolo.</a:t>
            </a:r>
            <a:br>
              <a:rPr lang="it-IT" dirty="0"/>
            </a:br>
            <a:endParaRPr lang="it-IT" dirty="0">
              <a:solidFill>
                <a:srgbClr val="FF0000"/>
              </a:solidFill>
            </a:endParaRPr>
          </a:p>
        </p:txBody>
      </p:sp>
    </p:spTree>
    <p:extLst>
      <p:ext uri="{BB962C8B-B14F-4D97-AF65-F5344CB8AC3E}">
        <p14:creationId xmlns:p14="http://schemas.microsoft.com/office/powerpoint/2010/main" val="371148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359D2E-923B-4143-866B-E93D767DAA40}"/>
              </a:ext>
            </a:extLst>
          </p:cNvPr>
          <p:cNvSpPr>
            <a:spLocks noGrp="1"/>
          </p:cNvSpPr>
          <p:nvPr>
            <p:ph type="title"/>
          </p:nvPr>
        </p:nvSpPr>
        <p:spPr/>
        <p:txBody>
          <a:bodyPr/>
          <a:lstStyle/>
          <a:p>
            <a:pPr algn="ctr"/>
            <a:r>
              <a:rPr lang="it-IT" dirty="0">
                <a:solidFill>
                  <a:srgbClr val="FF0000"/>
                </a:solidFill>
              </a:rPr>
              <a:t>INTRECCI TRA STANDARD MINIMI E ESPERIENZE</a:t>
            </a:r>
          </a:p>
        </p:txBody>
      </p:sp>
      <p:sp>
        <p:nvSpPr>
          <p:cNvPr id="3" name="Segnaposto contenuto 2">
            <a:extLst>
              <a:ext uri="{FF2B5EF4-FFF2-40B4-BE49-F238E27FC236}">
                <a16:creationId xmlns:a16="http://schemas.microsoft.com/office/drawing/2014/main" id="{D2389E15-3C9A-4F0F-B3FF-3BE9B0D9242C}"/>
              </a:ext>
            </a:extLst>
          </p:cNvPr>
          <p:cNvSpPr>
            <a:spLocks noGrp="1"/>
          </p:cNvSpPr>
          <p:nvPr>
            <p:ph idx="1"/>
          </p:nvPr>
        </p:nvSpPr>
        <p:spPr/>
        <p:txBody>
          <a:bodyPr/>
          <a:lstStyle/>
          <a:p>
            <a:r>
              <a:rPr lang="it-IT" dirty="0"/>
              <a:t>Per ogni esperienza raccontata il docente dovrà esplicitare gli ambiti di competenza (Standard minimi) a cui essa si collega in modo significativo. </a:t>
            </a:r>
          </a:p>
          <a:p>
            <a:r>
              <a:rPr lang="it-IT" dirty="0"/>
              <a:t>Questo approccio fa sì che ogni esperienza contribuisca al rafforzamento delle competenze professionali del docente, rendendo il percorso di formazione e prova un qualcosa di particolarmente significativo e professionalizzante.</a:t>
            </a:r>
          </a:p>
        </p:txBody>
      </p:sp>
    </p:spTree>
    <p:extLst>
      <p:ext uri="{BB962C8B-B14F-4D97-AF65-F5344CB8AC3E}">
        <p14:creationId xmlns:p14="http://schemas.microsoft.com/office/powerpoint/2010/main" val="3426219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TOOLKIT PIATTAFORMA INDIRE</a:t>
            </a:r>
          </a:p>
        </p:txBody>
      </p:sp>
      <p:sp>
        <p:nvSpPr>
          <p:cNvPr id="3" name="Segnaposto contenuto 2"/>
          <p:cNvSpPr>
            <a:spLocks noGrp="1"/>
          </p:cNvSpPr>
          <p:nvPr>
            <p:ph idx="1"/>
          </p:nvPr>
        </p:nvSpPr>
        <p:spPr/>
        <p:txBody>
          <a:bodyPr/>
          <a:lstStyle/>
          <a:p>
            <a:r>
              <a:rPr lang="it-IT" b="1" dirty="0"/>
              <a:t>Nel Toolkit </a:t>
            </a:r>
            <a:r>
              <a:rPr lang="it-IT" dirty="0"/>
              <a:t> sono disponibili documenti utili ai docenti per la compilazione del dossier professionale: </a:t>
            </a:r>
          </a:p>
          <a:p>
            <a:r>
              <a:rPr lang="it-IT" dirty="0"/>
              <a:t>facsimile del bilancio iniziale delle competenze </a:t>
            </a:r>
          </a:p>
          <a:p>
            <a:r>
              <a:rPr lang="it-IT" dirty="0"/>
              <a:t>Facsimile questionari di monitoraggio </a:t>
            </a:r>
          </a:p>
          <a:p>
            <a:r>
              <a:rPr lang="it-IT" dirty="0"/>
              <a:t>modelli (patto professionale, attestazioni, </a:t>
            </a:r>
            <a:r>
              <a:rPr lang="it-IT" dirty="0" err="1"/>
              <a:t>ecc</a:t>
            </a:r>
            <a:r>
              <a:rPr lang="it-IT" dirty="0"/>
              <a:t>) e documenti utili alle attività di documentazione, </a:t>
            </a:r>
            <a:r>
              <a:rPr lang="it-IT" i="1" dirty="0" err="1"/>
              <a:t>peer</a:t>
            </a:r>
            <a:r>
              <a:rPr lang="it-IT" i="1" dirty="0"/>
              <a:t> to </a:t>
            </a:r>
            <a:r>
              <a:rPr lang="it-IT" i="1" dirty="0" err="1"/>
              <a:t>peer</a:t>
            </a:r>
            <a:r>
              <a:rPr lang="it-IT" dirty="0"/>
              <a:t> e di </a:t>
            </a:r>
            <a:r>
              <a:rPr lang="it-IT" dirty="0" err="1"/>
              <a:t>visiting</a:t>
            </a:r>
            <a:endParaRPr lang="it-IT" dirty="0"/>
          </a:p>
        </p:txBody>
      </p:sp>
    </p:spTree>
    <p:extLst>
      <p:ext uri="{BB962C8B-B14F-4D97-AF65-F5344CB8AC3E}">
        <p14:creationId xmlns:p14="http://schemas.microsoft.com/office/powerpoint/2010/main" val="7314968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PIATTAFORME DI AUSILIO PER LA FORMAZIONE</a:t>
            </a:r>
          </a:p>
        </p:txBody>
      </p:sp>
      <p:sp>
        <p:nvSpPr>
          <p:cNvPr id="3" name="Segnaposto contenuto 2"/>
          <p:cNvSpPr>
            <a:spLocks noGrp="1"/>
          </p:cNvSpPr>
          <p:nvPr>
            <p:ph idx="1"/>
          </p:nvPr>
        </p:nvSpPr>
        <p:spPr/>
        <p:txBody>
          <a:bodyPr>
            <a:normAutofit fontScale="70000" lnSpcReduction="20000"/>
          </a:bodyPr>
          <a:lstStyle/>
          <a:p>
            <a:pPr algn="just"/>
            <a:r>
              <a:rPr lang="it-IT" dirty="0">
                <a:solidFill>
                  <a:srgbClr val="FF0000"/>
                </a:solidFill>
              </a:rPr>
              <a:t>Piattaforma </a:t>
            </a:r>
            <a:r>
              <a:rPr lang="it-IT" dirty="0" err="1">
                <a:solidFill>
                  <a:srgbClr val="FF0000"/>
                </a:solidFill>
              </a:rPr>
              <a:t>eTwinning</a:t>
            </a:r>
            <a:r>
              <a:rPr lang="it-IT" dirty="0">
                <a:solidFill>
                  <a:srgbClr val="FF0000"/>
                </a:solidFill>
              </a:rPr>
              <a:t>: www.etwinning.net </a:t>
            </a:r>
            <a:r>
              <a:rPr lang="it-IT" dirty="0"/>
              <a:t>– è annoverata tra gli strumenti che gli Stati</a:t>
            </a:r>
          </a:p>
          <a:p>
            <a:pPr marL="0" indent="0" algn="just">
              <a:buNone/>
            </a:pPr>
            <a:r>
              <a:rPr lang="it-IT" dirty="0"/>
              <a:t>possono adottare a sostegno delle azioni didattiche per lo sviluppo delle competenze chiave.</a:t>
            </a:r>
          </a:p>
          <a:p>
            <a:pPr marL="0" indent="0" algn="just">
              <a:buNone/>
            </a:pPr>
            <a:r>
              <a:rPr lang="it-IT" dirty="0"/>
              <a:t>Questa opportunità unica per il mondo della scuola, consente ai docenti di tutta Europa di</a:t>
            </a:r>
          </a:p>
          <a:p>
            <a:pPr marL="0" indent="0" algn="just">
              <a:buNone/>
            </a:pPr>
            <a:r>
              <a:rPr lang="it-IT" dirty="0"/>
              <a:t>confrontarsi, collaborare, sviluppare progetti e condividere idee in modo semplice e sicuro,</a:t>
            </a:r>
          </a:p>
          <a:p>
            <a:pPr marL="0" indent="0" algn="just">
              <a:buNone/>
            </a:pPr>
            <a:r>
              <a:rPr lang="it-IT" dirty="0"/>
              <a:t>sfruttando le potenzialità </a:t>
            </a:r>
            <a:r>
              <a:rPr lang="it-IT" dirty="0" err="1"/>
              <a:t>delweb</a:t>
            </a:r>
            <a:r>
              <a:rPr lang="it-IT" dirty="0"/>
              <a:t>. L’obiettivo è quello di perfezionare l’offerta formativa dei</a:t>
            </a:r>
          </a:p>
          <a:p>
            <a:pPr marL="0" indent="0" algn="just">
              <a:buNone/>
            </a:pPr>
            <a:r>
              <a:rPr lang="it-IT" dirty="0"/>
              <a:t>sistemi scolastici europei attraverso l’internazionalizzazione e l’innovazione dei modelli</a:t>
            </a:r>
          </a:p>
          <a:p>
            <a:pPr marL="0" indent="0" algn="just">
              <a:buNone/>
            </a:pPr>
            <a:r>
              <a:rPr lang="it-IT" dirty="0"/>
              <a:t>didattici e di apprendimento, favorendo lo sviluppo di una dimensione comunitaria.</a:t>
            </a:r>
          </a:p>
          <a:p>
            <a:pPr algn="just"/>
            <a:r>
              <a:rPr lang="it-IT" dirty="0">
                <a:solidFill>
                  <a:srgbClr val="FF0000"/>
                </a:solidFill>
              </a:rPr>
              <a:t>Piattaforma ELISA: www.piattaformaelisa.it </a:t>
            </a:r>
            <a:r>
              <a:rPr lang="it-IT" dirty="0"/>
              <a:t>– il Progetto ELISA nasce grazie a una</a:t>
            </a:r>
          </a:p>
          <a:p>
            <a:pPr marL="0" indent="0" algn="just">
              <a:buNone/>
            </a:pPr>
            <a:r>
              <a:rPr lang="it-IT" dirty="0"/>
              <a:t>collaborazione tra il Ministero dell’Istruzione – Direzione generale per lo studente - e il</a:t>
            </a:r>
          </a:p>
          <a:p>
            <a:pPr marL="0" indent="0" algn="just">
              <a:buNone/>
            </a:pPr>
            <a:r>
              <a:rPr lang="it-IT" dirty="0"/>
              <a:t>Dipartimento di Formazione, Lingue, Intercultura, Letterature e Psicologia dell’Università di</a:t>
            </a:r>
          </a:p>
          <a:p>
            <a:pPr marL="0" indent="0" algn="just">
              <a:buNone/>
            </a:pPr>
            <a:r>
              <a:rPr lang="it-IT" dirty="0"/>
              <a:t>Firenze. La piattaforma dota le scuole e i docenti di strumenti per intervenire efficacemente</a:t>
            </a:r>
          </a:p>
          <a:p>
            <a:pPr marL="0" indent="0" algn="just">
              <a:buNone/>
            </a:pPr>
            <a:r>
              <a:rPr lang="it-IT" dirty="0"/>
              <a:t>sul tema del cyberbullismo e del bullismo.</a:t>
            </a:r>
          </a:p>
        </p:txBody>
      </p:sp>
    </p:spTree>
    <p:extLst>
      <p:ext uri="{BB962C8B-B14F-4D97-AF65-F5344CB8AC3E}">
        <p14:creationId xmlns:p14="http://schemas.microsoft.com/office/powerpoint/2010/main" val="196535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rgbClr val="FF0000"/>
                </a:solidFill>
              </a:rPr>
              <a:t>Nota 202382 del 26/11/2024</a:t>
            </a:r>
            <a:br>
              <a:rPr lang="it-IT" dirty="0"/>
            </a:br>
            <a:endParaRPr lang="it-IT" dirty="0"/>
          </a:p>
        </p:txBody>
      </p:sp>
      <p:sp>
        <p:nvSpPr>
          <p:cNvPr id="3" name="Segnaposto contenuto 2"/>
          <p:cNvSpPr>
            <a:spLocks noGrp="1"/>
          </p:cNvSpPr>
          <p:nvPr>
            <p:ph idx="1"/>
          </p:nvPr>
        </p:nvSpPr>
        <p:spPr/>
        <p:txBody>
          <a:bodyPr>
            <a:normAutofit lnSpcReduction="10000"/>
          </a:bodyPr>
          <a:lstStyle/>
          <a:p>
            <a:r>
              <a:rPr lang="it-IT" dirty="0"/>
              <a:t>PREMESSA:</a:t>
            </a:r>
          </a:p>
          <a:p>
            <a:pPr marL="0" indent="0" algn="just">
              <a:buNone/>
            </a:pPr>
            <a:r>
              <a:rPr lang="it-IT" dirty="0"/>
              <a:t>«…L’immissione in ruolo di un consistente numero di personale docente, avvenuto all’inizio dell’anno scolastico 2024-2025, rappresenta un’importante opportunità per il nostro sistema educativo e un arricchimento complessivo in termini di risorse umane e professionali. Per il raggiungimento delle finalità di tale intervento, è necessario che le conseguenti iniziative di formazione e di supporto accompagnino significativamente i docenti in periodo di formazione e di prova in servizio nella comunità professionale di prima assegnazione, la quale opportunamente possa accoglierli e valorizzarli favorendone il pieno inserimento».</a:t>
            </a:r>
          </a:p>
        </p:txBody>
      </p:sp>
    </p:spTree>
    <p:extLst>
      <p:ext uri="{BB962C8B-B14F-4D97-AF65-F5344CB8AC3E}">
        <p14:creationId xmlns:p14="http://schemas.microsoft.com/office/powerpoint/2010/main" val="4151257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i="1" dirty="0">
                <a:solidFill>
                  <a:srgbClr val="FF0000"/>
                </a:solidFill>
              </a:rPr>
              <a:t>STANDARD </a:t>
            </a:r>
            <a:r>
              <a:rPr lang="it-IT" dirty="0">
                <a:solidFill>
                  <a:srgbClr val="FF0000"/>
                </a:solidFill>
              </a:rPr>
              <a:t>PROFESSIONALI</a:t>
            </a:r>
            <a:br>
              <a:rPr lang="it-IT" dirty="0"/>
            </a:br>
            <a:endParaRPr lang="it-IT" dirty="0"/>
          </a:p>
        </p:txBody>
      </p:sp>
      <p:sp>
        <p:nvSpPr>
          <p:cNvPr id="3" name="Segnaposto contenuto 2"/>
          <p:cNvSpPr>
            <a:spLocks noGrp="1"/>
          </p:cNvSpPr>
          <p:nvPr>
            <p:ph idx="1"/>
          </p:nvPr>
        </p:nvSpPr>
        <p:spPr/>
        <p:txBody>
          <a:bodyPr/>
          <a:lstStyle/>
          <a:p>
            <a:r>
              <a:rPr lang="it-IT" dirty="0"/>
              <a:t>Corretto possesso ed esercizio delle COMPETENZE RELAZIONALI, ORGANIZZATIVE, GESTIONALI;</a:t>
            </a:r>
          </a:p>
          <a:p>
            <a:r>
              <a:rPr lang="it-IT" dirty="0"/>
              <a:t>Osservanza dei doveri connessi con lo STATUS di DIPENDENTE PUBBLICO e con la FUNZIONE DOCENTE (codici di comportamento);</a:t>
            </a:r>
          </a:p>
          <a:p>
            <a:r>
              <a:rPr lang="it-IT" dirty="0"/>
              <a:t>Partecipazione alle attività formative e raggiungimento degli obiettivi previsti dalle stesse</a:t>
            </a:r>
          </a:p>
        </p:txBody>
      </p:sp>
    </p:spTree>
    <p:extLst>
      <p:ext uri="{BB962C8B-B14F-4D97-AF65-F5344CB8AC3E}">
        <p14:creationId xmlns:p14="http://schemas.microsoft.com/office/powerpoint/2010/main" val="16858570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i="1" dirty="0">
                <a:solidFill>
                  <a:srgbClr val="FF0000"/>
                </a:solidFill>
              </a:rPr>
              <a:t>STANDARD </a:t>
            </a:r>
            <a:r>
              <a:rPr lang="it-IT" dirty="0">
                <a:solidFill>
                  <a:srgbClr val="FF0000"/>
                </a:solidFill>
              </a:rPr>
              <a:t>PROFESSIONALI</a:t>
            </a:r>
            <a:br>
              <a:rPr lang="it-IT" dirty="0"/>
            </a:br>
            <a:endParaRPr lang="it-IT" dirty="0"/>
          </a:p>
        </p:txBody>
      </p:sp>
      <p:sp>
        <p:nvSpPr>
          <p:cNvPr id="3" name="Segnaposto contenuto 2"/>
          <p:cNvSpPr>
            <a:spLocks noGrp="1"/>
          </p:cNvSpPr>
          <p:nvPr>
            <p:ph idx="1"/>
          </p:nvPr>
        </p:nvSpPr>
        <p:spPr/>
        <p:txBody>
          <a:bodyPr/>
          <a:lstStyle/>
          <a:p>
            <a:pPr marL="0" indent="0">
              <a:buNone/>
            </a:pPr>
            <a:r>
              <a:rPr lang="it-IT" b="1" dirty="0"/>
              <a:t>COSA CI SI ASPETTA DA UN DOCENTE:</a:t>
            </a:r>
            <a:endParaRPr lang="it-IT" dirty="0"/>
          </a:p>
          <a:p>
            <a:r>
              <a:rPr lang="it-IT" b="1" dirty="0"/>
              <a:t>1.Dimensione culturale;</a:t>
            </a:r>
            <a:endParaRPr lang="it-IT" dirty="0"/>
          </a:p>
          <a:p>
            <a:r>
              <a:rPr lang="it-IT" b="1" dirty="0"/>
              <a:t>2.Dimensione didattica;</a:t>
            </a:r>
            <a:endParaRPr lang="it-IT" dirty="0"/>
          </a:p>
          <a:p>
            <a:r>
              <a:rPr lang="it-IT" b="1" dirty="0"/>
              <a:t>3.Dimensione organizzativa;</a:t>
            </a:r>
            <a:endParaRPr lang="it-IT" dirty="0"/>
          </a:p>
          <a:p>
            <a:r>
              <a:rPr lang="it-IT" b="1" dirty="0"/>
              <a:t>4.Dimensione istituzionale;</a:t>
            </a:r>
            <a:endParaRPr lang="it-IT" dirty="0"/>
          </a:p>
          <a:p>
            <a:r>
              <a:rPr lang="it-IT" b="1" dirty="0"/>
              <a:t>5.Dimensione formativa.</a:t>
            </a:r>
            <a:endParaRPr lang="it-IT" dirty="0"/>
          </a:p>
        </p:txBody>
      </p:sp>
    </p:spTree>
    <p:extLst>
      <p:ext uri="{BB962C8B-B14F-4D97-AF65-F5344CB8AC3E}">
        <p14:creationId xmlns:p14="http://schemas.microsoft.com/office/powerpoint/2010/main" val="9954890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ATTIVITA’ FORMATIVE</a:t>
            </a:r>
          </a:p>
        </p:txBody>
      </p:sp>
      <p:sp>
        <p:nvSpPr>
          <p:cNvPr id="3" name="Segnaposto contenuto 2"/>
          <p:cNvSpPr>
            <a:spLocks noGrp="1"/>
          </p:cNvSpPr>
          <p:nvPr>
            <p:ph idx="1"/>
          </p:nvPr>
        </p:nvSpPr>
        <p:spPr/>
        <p:txBody>
          <a:bodyPr/>
          <a:lstStyle/>
          <a:p>
            <a:r>
              <a:rPr lang="it-IT" dirty="0"/>
              <a:t>50 ORE TOTALI divise in 4 fasi:</a:t>
            </a:r>
          </a:p>
          <a:p>
            <a:r>
              <a:rPr lang="it-IT" dirty="0"/>
              <a:t>1.Incontri propedeutici iniziali (3 h) e di restituzione finale (3h);</a:t>
            </a:r>
          </a:p>
          <a:p>
            <a:r>
              <a:rPr lang="it-IT" dirty="0"/>
              <a:t>2.Laboratori formativi (12 ore per attività formative ai sensi L. 56/2024 art. 14);</a:t>
            </a:r>
          </a:p>
          <a:p>
            <a:r>
              <a:rPr lang="it-IT" dirty="0"/>
              <a:t>4.«peer to peer» e osservazione in classe (almeno 12 ore);</a:t>
            </a:r>
          </a:p>
          <a:p>
            <a:r>
              <a:rPr lang="it-IT" dirty="0"/>
              <a:t>5.Formazione on line (20 ore), ossia attività di rielaborazione professionale.</a:t>
            </a:r>
          </a:p>
          <a:p>
            <a:endParaRPr lang="it-IT" dirty="0"/>
          </a:p>
        </p:txBody>
      </p:sp>
    </p:spTree>
    <p:extLst>
      <p:ext uri="{BB962C8B-B14F-4D97-AF65-F5344CB8AC3E}">
        <p14:creationId xmlns:p14="http://schemas.microsoft.com/office/powerpoint/2010/main" val="9285274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ATTIVITA’ FORMATIVE</a:t>
            </a:r>
            <a:endParaRPr lang="it-IT" dirty="0"/>
          </a:p>
        </p:txBody>
      </p:sp>
      <p:sp>
        <p:nvSpPr>
          <p:cNvPr id="3" name="Segnaposto contenuto 2"/>
          <p:cNvSpPr>
            <a:spLocks noGrp="1"/>
          </p:cNvSpPr>
          <p:nvPr>
            <p:ph idx="1"/>
          </p:nvPr>
        </p:nvSpPr>
        <p:spPr/>
        <p:txBody>
          <a:bodyPr>
            <a:normAutofit/>
          </a:bodyPr>
          <a:lstStyle/>
          <a:p>
            <a:pPr algn="just"/>
            <a:r>
              <a:rPr lang="it-IT" dirty="0"/>
              <a:t>Laboratori Formativi (complessive 12 ore):</a:t>
            </a:r>
          </a:p>
          <a:p>
            <a:pPr algn="just"/>
            <a:r>
              <a:rPr lang="it-IT" dirty="0"/>
              <a:t>attività formative previste dall’articolo 14 della Legge 29 aprile 2024, n.56, che </a:t>
            </a:r>
            <a:r>
              <a:rPr lang="it-IT" sz="3200" dirty="0">
                <a:solidFill>
                  <a:srgbClr val="FF0000"/>
                </a:solidFill>
              </a:rPr>
              <a:t>dovranno essere svolte e registrate sulla piattaforma “Scuola futura”</a:t>
            </a:r>
            <a:r>
              <a:rPr lang="it-IT" dirty="0"/>
              <a:t>, accedendo all’area riservata disponibile al link https://scuolafutura.pubblica.istruzione.it/ </a:t>
            </a:r>
          </a:p>
          <a:p>
            <a:pPr algn="just"/>
            <a:r>
              <a:rPr lang="it-IT" dirty="0"/>
              <a:t>Al termine di ciascun percorso frequentato positivamente, la </a:t>
            </a:r>
            <a:r>
              <a:rPr lang="it-IT" sz="3200" dirty="0">
                <a:solidFill>
                  <a:srgbClr val="FF0000"/>
                </a:solidFill>
              </a:rPr>
              <a:t>piattaforma rilascia apposito attestato </a:t>
            </a:r>
            <a:r>
              <a:rPr lang="it-IT" dirty="0"/>
              <a:t>di partecipazione, valido quale documentazione dell’attività svolta. </a:t>
            </a:r>
          </a:p>
        </p:txBody>
      </p:sp>
    </p:spTree>
    <p:extLst>
      <p:ext uri="{BB962C8B-B14F-4D97-AF65-F5344CB8AC3E}">
        <p14:creationId xmlns:p14="http://schemas.microsoft.com/office/powerpoint/2010/main" val="20772610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19929A-F378-45CF-805A-92909A1D4EE0}"/>
              </a:ext>
            </a:extLst>
          </p:cNvPr>
          <p:cNvSpPr>
            <a:spLocks noGrp="1"/>
          </p:cNvSpPr>
          <p:nvPr>
            <p:ph type="title"/>
          </p:nvPr>
        </p:nvSpPr>
        <p:spPr/>
        <p:txBody>
          <a:bodyPr/>
          <a:lstStyle/>
          <a:p>
            <a:pPr algn="ctr"/>
            <a:r>
              <a:rPr lang="it-IT" dirty="0">
                <a:solidFill>
                  <a:srgbClr val="FF0000"/>
                </a:solidFill>
              </a:rPr>
              <a:t>ATTIVITA’ FORMATIVE</a:t>
            </a:r>
            <a:endParaRPr lang="it-IT" dirty="0"/>
          </a:p>
        </p:txBody>
      </p:sp>
      <p:sp>
        <p:nvSpPr>
          <p:cNvPr id="3" name="Segnaposto contenuto 2">
            <a:extLst>
              <a:ext uri="{FF2B5EF4-FFF2-40B4-BE49-F238E27FC236}">
                <a16:creationId xmlns:a16="http://schemas.microsoft.com/office/drawing/2014/main" id="{5A88A38E-004F-42F7-AD42-4FA90EF46982}"/>
              </a:ext>
            </a:extLst>
          </p:cNvPr>
          <p:cNvSpPr>
            <a:spLocks noGrp="1"/>
          </p:cNvSpPr>
          <p:nvPr>
            <p:ph idx="1"/>
          </p:nvPr>
        </p:nvSpPr>
        <p:spPr/>
        <p:txBody>
          <a:bodyPr/>
          <a:lstStyle/>
          <a:p>
            <a:pPr marL="0" indent="0">
              <a:buNone/>
            </a:pPr>
            <a:r>
              <a:rPr lang="it-IT" dirty="0"/>
              <a:t>I docenti neoassunti dovranno frequentare uno o più percorsi formativi, per un totale pari ad almeno 12 ore, riferiti alle seguenti linee di investimento: </a:t>
            </a:r>
          </a:p>
          <a:p>
            <a:r>
              <a:rPr lang="it-IT" dirty="0"/>
              <a:t>Didattica digitale integrata e formazione sulla transizione digitale del personale scolastico (M4C1I2.1); </a:t>
            </a:r>
          </a:p>
          <a:p>
            <a:endParaRPr lang="it-IT" dirty="0"/>
          </a:p>
          <a:p>
            <a:r>
              <a:rPr lang="it-IT" dirty="0"/>
              <a:t>Nuove competenze e nuovi linguaggi (M4C1I3.1) in riferimento ai percorsi sul multilinguismo. </a:t>
            </a:r>
          </a:p>
          <a:p>
            <a:endParaRPr lang="it-IT" dirty="0"/>
          </a:p>
          <a:p>
            <a:endParaRPr lang="it-IT" dirty="0"/>
          </a:p>
        </p:txBody>
      </p:sp>
    </p:spTree>
    <p:extLst>
      <p:ext uri="{BB962C8B-B14F-4D97-AF65-F5344CB8AC3E}">
        <p14:creationId xmlns:p14="http://schemas.microsoft.com/office/powerpoint/2010/main" val="3745462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AEA7BD-2F7B-42BF-9CF9-CCCBE3150A75}"/>
              </a:ext>
            </a:extLst>
          </p:cNvPr>
          <p:cNvSpPr>
            <a:spLocks noGrp="1"/>
          </p:cNvSpPr>
          <p:nvPr>
            <p:ph type="title"/>
          </p:nvPr>
        </p:nvSpPr>
        <p:spPr/>
        <p:txBody>
          <a:bodyPr/>
          <a:lstStyle/>
          <a:p>
            <a:pPr algn="ctr"/>
            <a:r>
              <a:rPr lang="it-IT" dirty="0">
                <a:solidFill>
                  <a:srgbClr val="FF0000"/>
                </a:solidFill>
              </a:rPr>
              <a:t>Proposta Formativa</a:t>
            </a:r>
            <a:br>
              <a:rPr lang="it-IT" dirty="0">
                <a:solidFill>
                  <a:srgbClr val="FF0000"/>
                </a:solidFill>
              </a:rPr>
            </a:br>
            <a:r>
              <a:rPr lang="it-IT" dirty="0">
                <a:solidFill>
                  <a:srgbClr val="FF0000"/>
                </a:solidFill>
              </a:rPr>
              <a:t>Regionale EFT-Equipe Formativa Territoriale</a:t>
            </a:r>
          </a:p>
        </p:txBody>
      </p:sp>
      <p:sp>
        <p:nvSpPr>
          <p:cNvPr id="3" name="Segnaposto contenuto 2">
            <a:extLst>
              <a:ext uri="{FF2B5EF4-FFF2-40B4-BE49-F238E27FC236}">
                <a16:creationId xmlns:a16="http://schemas.microsoft.com/office/drawing/2014/main" id="{DB097140-785D-4A5C-879A-D1684BE6BCE7}"/>
              </a:ext>
            </a:extLst>
          </p:cNvPr>
          <p:cNvSpPr>
            <a:spLocks noGrp="1"/>
          </p:cNvSpPr>
          <p:nvPr>
            <p:ph idx="1"/>
          </p:nvPr>
        </p:nvSpPr>
        <p:spPr/>
        <p:txBody>
          <a:bodyPr>
            <a:normAutofit fontScale="62500" lnSpcReduction="20000"/>
          </a:bodyPr>
          <a:lstStyle/>
          <a:p>
            <a:r>
              <a:rPr lang="it-IT" dirty="0"/>
              <a:t>EFT-Equipe Formativa Territoriale della Lombardia, polo formativo sulla transizione digitale accreditato dal Ministero dell’istruzione e del merito, in collaborazione con l’Ufficio VII Direzione Generale. Tematiche:</a:t>
            </a:r>
          </a:p>
          <a:p>
            <a:r>
              <a:rPr lang="it-IT" dirty="0"/>
              <a:t>1. Cittadinanza digitale;</a:t>
            </a:r>
          </a:p>
          <a:p>
            <a:r>
              <a:rPr lang="it-IT" dirty="0"/>
              <a:t>2. Metodologie Didattiche Innovative;</a:t>
            </a:r>
          </a:p>
          <a:p>
            <a:r>
              <a:rPr lang="it-IT" dirty="0"/>
              <a:t>3. Coding e Pensiero Computazionale;</a:t>
            </a:r>
          </a:p>
          <a:p>
            <a:r>
              <a:rPr lang="it-IT" dirty="0"/>
              <a:t>4. L’approccio STEAM;</a:t>
            </a:r>
          </a:p>
          <a:p>
            <a:r>
              <a:rPr lang="it-IT" dirty="0"/>
              <a:t>5. La Competenza Digitale, dai framework europei al curricolo di Istituto;</a:t>
            </a:r>
          </a:p>
          <a:p>
            <a:r>
              <a:rPr lang="it-IT" dirty="0"/>
              <a:t>6. Strumenti digitali per la verifica e la valutazione;</a:t>
            </a:r>
          </a:p>
          <a:p>
            <a:r>
              <a:rPr lang="it-IT" dirty="0"/>
              <a:t>7. Strumenti digitali per l’inclusione scolastica;</a:t>
            </a:r>
          </a:p>
          <a:p>
            <a:r>
              <a:rPr lang="it-IT" dirty="0"/>
              <a:t>8. Media </a:t>
            </a:r>
            <a:r>
              <a:rPr lang="it-IT" dirty="0" err="1"/>
              <a:t>Education</a:t>
            </a:r>
            <a:r>
              <a:rPr lang="it-IT" dirty="0"/>
              <a:t>, privacy e </a:t>
            </a:r>
            <a:r>
              <a:rPr lang="it-IT" dirty="0" err="1"/>
              <a:t>cybersicurezza</a:t>
            </a:r>
            <a:r>
              <a:rPr lang="it-IT" dirty="0"/>
              <a:t>;</a:t>
            </a:r>
          </a:p>
          <a:p>
            <a:r>
              <a:rPr lang="it-IT" dirty="0"/>
              <a:t>9. Didattica con la realtà aumentata e virtuale.</a:t>
            </a:r>
          </a:p>
          <a:p>
            <a:pPr marL="0" indent="0">
              <a:buNone/>
            </a:pPr>
            <a:r>
              <a:rPr lang="it-IT" dirty="0"/>
              <a:t> I docenti in formazione e prova provvederanno a registrarsi a tali percorsi accedendo all’area</a:t>
            </a:r>
          </a:p>
          <a:p>
            <a:pPr marL="0" indent="0">
              <a:buNone/>
            </a:pPr>
            <a:r>
              <a:rPr lang="it-IT" dirty="0"/>
              <a:t>dedicata, disponibile sulla piattaforma Scuola Futura.</a:t>
            </a:r>
          </a:p>
        </p:txBody>
      </p:sp>
    </p:spTree>
    <p:extLst>
      <p:ext uri="{BB962C8B-B14F-4D97-AF65-F5344CB8AC3E}">
        <p14:creationId xmlns:p14="http://schemas.microsoft.com/office/powerpoint/2010/main" val="20606071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effectLst>
                  <a:outerShdw blurRad="38100" dist="38100" dir="2700000" algn="tl">
                    <a:srgbClr val="000000">
                      <a:alpha val="43137"/>
                    </a:srgbClr>
                  </a:outerShdw>
                </a:effectLst>
              </a:rPr>
              <a:t>AZIONI SPECIFICHE DEL DIRIGENTE SCOLASTICO</a:t>
            </a:r>
          </a:p>
        </p:txBody>
      </p:sp>
      <p:sp>
        <p:nvSpPr>
          <p:cNvPr id="3" name="Segnaposto contenuto 2"/>
          <p:cNvSpPr>
            <a:spLocks noGrp="1"/>
          </p:cNvSpPr>
          <p:nvPr>
            <p:ph idx="1"/>
          </p:nvPr>
        </p:nvSpPr>
        <p:spPr/>
        <p:txBody>
          <a:bodyPr>
            <a:normAutofit fontScale="92500" lnSpcReduction="10000"/>
          </a:bodyPr>
          <a:lstStyle/>
          <a:p>
            <a:r>
              <a:rPr lang="it-IT" dirty="0"/>
              <a:t>Mette a disposizione del docente neo-assunto:</a:t>
            </a:r>
          </a:p>
          <a:p>
            <a:pPr marL="0" indent="0">
              <a:buNone/>
            </a:pPr>
            <a:r>
              <a:rPr lang="it-IT" dirty="0"/>
              <a:t>1. Il Piano Triennale dell’Offerta Formativa;</a:t>
            </a:r>
          </a:p>
          <a:p>
            <a:pPr marL="0" indent="0">
              <a:buNone/>
            </a:pPr>
            <a:r>
              <a:rPr lang="it-IT" dirty="0"/>
              <a:t>2. Tutta la documentazione necessaria relativa alle classi, agli insegnamenti e ai corsi di sua pertinenza PER            redigere la propria PROGRAMMAZIONE ANNUALE;</a:t>
            </a:r>
          </a:p>
          <a:p>
            <a:r>
              <a:rPr lang="it-IT" dirty="0"/>
              <a:t>Elabora in collaborazione con il tutor il </a:t>
            </a:r>
            <a:r>
              <a:rPr lang="it-IT" i="1" dirty="0">
                <a:solidFill>
                  <a:srgbClr val="FF0000"/>
                </a:solidFill>
              </a:rPr>
              <a:t>PATTO DI SVILUPPO PROFESSIONALE del docente neo-immesso in ruolo;</a:t>
            </a:r>
          </a:p>
          <a:p>
            <a:r>
              <a:rPr lang="it-IT" dirty="0"/>
              <a:t>Visita le classi del docente neo assunto </a:t>
            </a:r>
            <a:r>
              <a:rPr lang="it-IT" dirty="0">
                <a:solidFill>
                  <a:srgbClr val="FF0000"/>
                </a:solidFill>
              </a:rPr>
              <a:t>almeno una volta</a:t>
            </a:r>
            <a:r>
              <a:rPr lang="it-IT" dirty="0"/>
              <a:t>;</a:t>
            </a:r>
          </a:p>
          <a:p>
            <a:r>
              <a:rPr lang="it-IT" dirty="0"/>
              <a:t>Al termine dell’anno di formazione presenta una relazione per ogni docente neo assunto con ogni documentazione ed evidenza necessari per formulare il parere finale;</a:t>
            </a:r>
          </a:p>
        </p:txBody>
      </p:sp>
      <p:sp>
        <p:nvSpPr>
          <p:cNvPr id="4" name="Freccia a destra 3"/>
          <p:cNvSpPr/>
          <p:nvPr/>
        </p:nvSpPr>
        <p:spPr>
          <a:xfrm>
            <a:off x="4902200" y="3129281"/>
            <a:ext cx="673100" cy="1854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5581593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BDF232-B8D7-4BEA-8C44-74523C466874}"/>
              </a:ext>
            </a:extLst>
          </p:cNvPr>
          <p:cNvSpPr>
            <a:spLocks noGrp="1"/>
          </p:cNvSpPr>
          <p:nvPr>
            <p:ph type="title"/>
          </p:nvPr>
        </p:nvSpPr>
        <p:spPr/>
        <p:txBody>
          <a:bodyPr/>
          <a:lstStyle/>
          <a:p>
            <a:r>
              <a:rPr lang="it-IT" i="1" dirty="0">
                <a:solidFill>
                  <a:srgbClr val="FF0000"/>
                </a:solidFill>
              </a:rPr>
              <a:t>IL PATTO FORMATIVO DI SVILUPPO PROFESSIONALE</a:t>
            </a:r>
            <a:endParaRPr lang="it-IT" dirty="0">
              <a:solidFill>
                <a:srgbClr val="FF0000"/>
              </a:solidFill>
            </a:endParaRPr>
          </a:p>
        </p:txBody>
      </p:sp>
      <p:sp>
        <p:nvSpPr>
          <p:cNvPr id="3" name="Segnaposto contenuto 2">
            <a:extLst>
              <a:ext uri="{FF2B5EF4-FFF2-40B4-BE49-F238E27FC236}">
                <a16:creationId xmlns:a16="http://schemas.microsoft.com/office/drawing/2014/main" id="{7B91C7A2-4B2C-4625-BE34-F943A535C1C3}"/>
              </a:ext>
            </a:extLst>
          </p:cNvPr>
          <p:cNvSpPr>
            <a:spLocks noGrp="1"/>
          </p:cNvSpPr>
          <p:nvPr>
            <p:ph idx="1"/>
          </p:nvPr>
        </p:nvSpPr>
        <p:spPr/>
        <p:txBody>
          <a:bodyPr/>
          <a:lstStyle/>
          <a:p>
            <a:r>
              <a:rPr lang="it-IT" dirty="0"/>
              <a:t>punto di incontro e snodo fra le esigenze delle nuove professionalità in ingresso e il piano per la formazione docenti a livello di istituto</a:t>
            </a:r>
          </a:p>
          <a:p>
            <a:r>
              <a:rPr lang="it-IT" dirty="0"/>
              <a:t>Successiva osservazione e visita alle classi in cui i docenti neoassunti prestano servizio. </a:t>
            </a:r>
          </a:p>
          <a:p>
            <a:r>
              <a:rPr lang="it-IT" dirty="0"/>
              <a:t>«Si confida in un contatto frequente tra Dirigente scolastico e tutor».</a:t>
            </a:r>
          </a:p>
        </p:txBody>
      </p:sp>
    </p:spTree>
    <p:extLst>
      <p:ext uri="{BB962C8B-B14F-4D97-AF65-F5344CB8AC3E}">
        <p14:creationId xmlns:p14="http://schemas.microsoft.com/office/powerpoint/2010/main" val="5550145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effectLst>
                  <a:outerShdw blurRad="38100" dist="38100" dir="2700000" algn="tl">
                    <a:srgbClr val="000000">
                      <a:alpha val="43137"/>
                    </a:srgbClr>
                  </a:outerShdw>
                </a:effectLst>
              </a:rPr>
              <a:t>AZIONI SPECIFICHE DEL DIRIGENTE SCOLASTICO</a:t>
            </a:r>
            <a:endParaRPr lang="it-IT" dirty="0">
              <a:solidFill>
                <a:srgbClr val="FF0000"/>
              </a:solidFill>
            </a:endParaRPr>
          </a:p>
        </p:txBody>
      </p:sp>
      <p:sp>
        <p:nvSpPr>
          <p:cNvPr id="3" name="Segnaposto contenuto 2"/>
          <p:cNvSpPr>
            <a:spLocks noGrp="1"/>
          </p:cNvSpPr>
          <p:nvPr>
            <p:ph idx="1"/>
          </p:nvPr>
        </p:nvSpPr>
        <p:spPr/>
        <p:txBody>
          <a:bodyPr/>
          <a:lstStyle/>
          <a:p>
            <a:pPr algn="ctr"/>
            <a:r>
              <a:rPr lang="it-IT" dirty="0">
                <a:solidFill>
                  <a:srgbClr val="FF0000"/>
                </a:solidFill>
              </a:rPr>
              <a:t>RUOLO DI GARANZIA GIURIDICA su tutto l’anno di prova</a:t>
            </a:r>
          </a:p>
          <a:p>
            <a:endParaRPr lang="it-IT" dirty="0"/>
          </a:p>
          <a:p>
            <a:r>
              <a:rPr lang="it-IT" dirty="0"/>
              <a:t>Al termine dell’anno di formazione convoca il </a:t>
            </a:r>
            <a:r>
              <a:rPr lang="it-IT" dirty="0">
                <a:solidFill>
                  <a:srgbClr val="FF0000"/>
                </a:solidFill>
              </a:rPr>
              <a:t>COMITATO DI VALUTAZIONE </a:t>
            </a:r>
            <a:r>
              <a:rPr lang="it-IT" dirty="0"/>
              <a:t>per l’espressione del parere (nel periodo intercorrente tra il termine delle attività didattiche e la conclusione </a:t>
            </a:r>
            <a:r>
              <a:rPr lang="it-IT" dirty="0" err="1"/>
              <a:t>dell’a.s.</a:t>
            </a:r>
            <a:r>
              <a:rPr lang="it-IT" dirty="0"/>
              <a:t>);</a:t>
            </a:r>
          </a:p>
          <a:p>
            <a:endParaRPr lang="it-IT" dirty="0"/>
          </a:p>
          <a:p>
            <a:endParaRPr lang="it-IT" dirty="0"/>
          </a:p>
          <a:p>
            <a:r>
              <a:rPr lang="it-IT" dirty="0"/>
              <a:t>Il parere del comitato è obbligatorio MA NON VINCOLANTE: il Ds può discostarsi con </a:t>
            </a:r>
            <a:r>
              <a:rPr lang="it-IT" dirty="0">
                <a:solidFill>
                  <a:srgbClr val="FF0000"/>
                </a:solidFill>
              </a:rPr>
              <a:t>atto motivato</a:t>
            </a:r>
            <a:r>
              <a:rPr lang="it-IT" dirty="0"/>
              <a:t>;</a:t>
            </a:r>
          </a:p>
          <a:p>
            <a:pPr marL="0" indent="0">
              <a:buNone/>
            </a:pPr>
            <a:endParaRPr lang="it-IT" dirty="0"/>
          </a:p>
        </p:txBody>
      </p:sp>
    </p:spTree>
    <p:extLst>
      <p:ext uri="{BB962C8B-B14F-4D97-AF65-F5344CB8AC3E}">
        <p14:creationId xmlns:p14="http://schemas.microsoft.com/office/powerpoint/2010/main" val="22644038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IL COMITATO DI VALUTAZIONE DEI DOCENTI</a:t>
            </a:r>
            <a:br>
              <a:rPr lang="it-IT" dirty="0">
                <a:solidFill>
                  <a:srgbClr val="FF0000"/>
                </a:solidFill>
              </a:rPr>
            </a:br>
            <a:r>
              <a:rPr lang="it-IT" sz="2400" dirty="0">
                <a:solidFill>
                  <a:srgbClr val="FF0000"/>
                </a:solidFill>
              </a:rPr>
              <a:t>(dura in carica 3 anni)</a:t>
            </a:r>
            <a:endParaRPr lang="it-IT" dirty="0">
              <a:solidFill>
                <a:srgbClr val="FF0000"/>
              </a:solidFill>
            </a:endParaRPr>
          </a:p>
        </p:txBody>
      </p:sp>
      <p:sp>
        <p:nvSpPr>
          <p:cNvPr id="3" name="Segnaposto contenuto 2"/>
          <p:cNvSpPr>
            <a:spLocks noGrp="1"/>
          </p:cNvSpPr>
          <p:nvPr>
            <p:ph idx="1"/>
          </p:nvPr>
        </p:nvSpPr>
        <p:spPr/>
        <p:txBody>
          <a:bodyPr/>
          <a:lstStyle/>
          <a:p>
            <a:r>
              <a:rPr lang="it-IT" dirty="0"/>
              <a:t>Presieduto dal dirigente scolastico;</a:t>
            </a:r>
          </a:p>
          <a:p>
            <a:r>
              <a:rPr lang="it-IT" dirty="0"/>
              <a:t>Composto da tre docenti dell’istituzione scolastica, di cui due scelti dal collegio dei docenti e uno dal consiglio di istituto;</a:t>
            </a:r>
          </a:p>
          <a:p>
            <a:r>
              <a:rPr lang="it-IT" dirty="0"/>
              <a:t>si integra con la partecipazione del </a:t>
            </a:r>
            <a:r>
              <a:rPr lang="it-IT" dirty="0">
                <a:solidFill>
                  <a:srgbClr val="FF0000"/>
                </a:solidFill>
              </a:rPr>
              <a:t>docente</a:t>
            </a:r>
            <a:r>
              <a:rPr lang="it-IT" dirty="0"/>
              <a:t> cui sono affidate le funzioni di </a:t>
            </a:r>
            <a:r>
              <a:rPr lang="it-IT" dirty="0">
                <a:solidFill>
                  <a:srgbClr val="FF0000"/>
                </a:solidFill>
              </a:rPr>
              <a:t>tutor</a:t>
            </a:r>
            <a:r>
              <a:rPr lang="it-IT" dirty="0"/>
              <a:t> il quale dovrà presentare un’istruttoria.</a:t>
            </a:r>
          </a:p>
        </p:txBody>
      </p:sp>
    </p:spTree>
    <p:extLst>
      <p:ext uri="{BB962C8B-B14F-4D97-AF65-F5344CB8AC3E}">
        <p14:creationId xmlns:p14="http://schemas.microsoft.com/office/powerpoint/2010/main" val="404368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9AA754-A8B5-4F40-8734-4EF5F634DA3A}"/>
              </a:ext>
            </a:extLst>
          </p:cNvPr>
          <p:cNvSpPr>
            <a:spLocks noGrp="1"/>
          </p:cNvSpPr>
          <p:nvPr>
            <p:ph type="title"/>
          </p:nvPr>
        </p:nvSpPr>
        <p:spPr/>
        <p:txBody>
          <a:bodyPr/>
          <a:lstStyle/>
          <a:p>
            <a:r>
              <a:rPr lang="it-IT" dirty="0">
                <a:solidFill>
                  <a:srgbClr val="FF0000"/>
                </a:solidFill>
              </a:rPr>
              <a:t>«Il modello di formazione per </a:t>
            </a:r>
            <a:r>
              <a:rPr lang="it-IT" dirty="0" err="1">
                <a:solidFill>
                  <a:srgbClr val="FF0000"/>
                </a:solidFill>
              </a:rPr>
              <a:t>l’a.s.</a:t>
            </a:r>
            <a:r>
              <a:rPr lang="it-IT" dirty="0">
                <a:solidFill>
                  <a:srgbClr val="FF0000"/>
                </a:solidFill>
              </a:rPr>
              <a:t> 2024-25»</a:t>
            </a:r>
          </a:p>
        </p:txBody>
      </p:sp>
      <p:sp>
        <p:nvSpPr>
          <p:cNvPr id="3" name="Segnaposto contenuto 2">
            <a:extLst>
              <a:ext uri="{FF2B5EF4-FFF2-40B4-BE49-F238E27FC236}">
                <a16:creationId xmlns:a16="http://schemas.microsoft.com/office/drawing/2014/main" id="{2945E652-A7E2-48B4-8644-DC67422C0F57}"/>
              </a:ext>
            </a:extLst>
          </p:cNvPr>
          <p:cNvSpPr>
            <a:spLocks noGrp="1"/>
          </p:cNvSpPr>
          <p:nvPr>
            <p:ph idx="1"/>
          </p:nvPr>
        </p:nvSpPr>
        <p:spPr/>
        <p:txBody>
          <a:bodyPr>
            <a:normAutofit/>
          </a:bodyPr>
          <a:lstStyle/>
          <a:p>
            <a:pPr marL="0" indent="0">
              <a:buNone/>
            </a:pPr>
            <a:r>
              <a:rPr lang="it-IT" dirty="0"/>
              <a:t>Il percorso formativo è articolato in 4 distinte fasi:</a:t>
            </a:r>
          </a:p>
          <a:p>
            <a:pPr marL="0" indent="0">
              <a:buNone/>
            </a:pPr>
            <a:endParaRPr lang="it-IT" dirty="0"/>
          </a:p>
          <a:p>
            <a:r>
              <a:rPr lang="it-IT" dirty="0"/>
              <a:t>incontri in presenza </a:t>
            </a:r>
          </a:p>
          <a:p>
            <a:r>
              <a:rPr lang="it-IT" dirty="0"/>
              <a:t>laboratori formativi</a:t>
            </a:r>
          </a:p>
          <a:p>
            <a:r>
              <a:rPr lang="it-IT" i="1" dirty="0"/>
              <a:t>peer to peer </a:t>
            </a:r>
            <a:r>
              <a:rPr lang="it-IT" dirty="0"/>
              <a:t>ed osservazione in classe </a:t>
            </a:r>
          </a:p>
          <a:p>
            <a:r>
              <a:rPr lang="it-IT" dirty="0"/>
              <a:t>formazione </a:t>
            </a:r>
            <a:r>
              <a:rPr lang="it-IT" i="1" dirty="0"/>
              <a:t>on line </a:t>
            </a:r>
            <a:endParaRPr lang="it-IT" dirty="0"/>
          </a:p>
          <a:p>
            <a:endParaRPr lang="it-IT" dirty="0"/>
          </a:p>
          <a:p>
            <a:pPr marL="0" indent="0">
              <a:buNone/>
            </a:pPr>
            <a:endParaRPr lang="it-IT" dirty="0"/>
          </a:p>
        </p:txBody>
      </p:sp>
      <p:pic>
        <p:nvPicPr>
          <p:cNvPr id="2050" name="Immagine 1">
            <a:extLst>
              <a:ext uri="{FF2B5EF4-FFF2-40B4-BE49-F238E27FC236}">
                <a16:creationId xmlns:a16="http://schemas.microsoft.com/office/drawing/2014/main" id="{D7B61D9D-C131-4AD0-B34E-7DEFBDD42D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19100" cy="457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34540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FF0000"/>
                </a:solidFill>
                <a:effectLst>
                  <a:outerShdw blurRad="38100" dist="38100" dir="2700000" algn="tl">
                    <a:srgbClr val="000000">
                      <a:alpha val="43137"/>
                    </a:srgbClr>
                  </a:outerShdw>
                </a:effectLst>
              </a:rPr>
              <a:t>AZIONI SPECIFICHE DEL DIRIGENTE SCOLASTICO</a:t>
            </a:r>
            <a:endParaRPr lang="it-IT" dirty="0">
              <a:solidFill>
                <a:srgbClr val="FF0000"/>
              </a:solidFill>
            </a:endParaRPr>
          </a:p>
        </p:txBody>
      </p:sp>
      <p:sp>
        <p:nvSpPr>
          <p:cNvPr id="3" name="Segnaposto contenuto 2"/>
          <p:cNvSpPr>
            <a:spLocks noGrp="1"/>
          </p:cNvSpPr>
          <p:nvPr>
            <p:ph idx="1"/>
          </p:nvPr>
        </p:nvSpPr>
        <p:spPr>
          <a:xfrm>
            <a:off x="1054100" y="1690688"/>
            <a:ext cx="10515600" cy="4351338"/>
          </a:xfrm>
        </p:spPr>
        <p:txBody>
          <a:bodyPr>
            <a:normAutofit fontScale="92500" lnSpcReduction="10000"/>
          </a:bodyPr>
          <a:lstStyle/>
          <a:p>
            <a:r>
              <a:rPr lang="it-IT" dirty="0"/>
              <a:t>Terminata la fase istruttoria, il Ds emette </a:t>
            </a:r>
          </a:p>
          <a:p>
            <a:pPr marL="0" indent="0" algn="ctr">
              <a:buNone/>
            </a:pPr>
            <a:r>
              <a:rPr lang="it-IT" sz="3200" dirty="0">
                <a:solidFill>
                  <a:srgbClr val="FF0000"/>
                </a:solidFill>
              </a:rPr>
              <a:t>PROVVEDIMENTO MOTIVATO</a:t>
            </a:r>
          </a:p>
          <a:p>
            <a:endParaRPr lang="it-IT" dirty="0"/>
          </a:p>
          <a:p>
            <a:endParaRPr lang="it-IT" dirty="0"/>
          </a:p>
          <a:p>
            <a:r>
              <a:rPr lang="it-IT" dirty="0"/>
              <a:t>Conferma in ruolo                          ripetizione del periodo di formazione</a:t>
            </a:r>
          </a:p>
          <a:p>
            <a:pPr marL="0" indent="0">
              <a:buNone/>
            </a:pPr>
            <a:endParaRPr lang="it-IT" dirty="0"/>
          </a:p>
          <a:p>
            <a:pPr marL="0" indent="0">
              <a:buNone/>
            </a:pPr>
            <a:r>
              <a:rPr lang="it-IT" dirty="0"/>
              <a:t>Entrambi i provvedimenti devono essere adottati e comunicati all’interessato </a:t>
            </a:r>
            <a:r>
              <a:rPr lang="it-IT" dirty="0">
                <a:solidFill>
                  <a:srgbClr val="FF0000"/>
                </a:solidFill>
              </a:rPr>
              <a:t>ENTRO IL 31 AGOSTO </a:t>
            </a:r>
            <a:r>
              <a:rPr lang="it-IT" dirty="0"/>
              <a:t>dell’anno scolastico di riferimento.</a:t>
            </a:r>
          </a:p>
          <a:p>
            <a:pPr marL="0" indent="0">
              <a:buNone/>
            </a:pPr>
            <a:r>
              <a:rPr lang="it-IT" dirty="0"/>
              <a:t>La mancata conclusione della procedura entro il termine o il suo erroneo svolgimento determinano PROFILI DI RESPONSABILITA’</a:t>
            </a:r>
          </a:p>
        </p:txBody>
      </p:sp>
      <p:sp>
        <p:nvSpPr>
          <p:cNvPr id="4" name="Freccia in giù 3"/>
          <p:cNvSpPr/>
          <p:nvPr/>
        </p:nvSpPr>
        <p:spPr>
          <a:xfrm>
            <a:off x="2755900" y="2527047"/>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Freccia in giù 4"/>
          <p:cNvSpPr/>
          <p:nvPr/>
        </p:nvSpPr>
        <p:spPr>
          <a:xfrm>
            <a:off x="8839200" y="2463294"/>
            <a:ext cx="660400" cy="11308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2515610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IL TUTOR</a:t>
            </a:r>
          </a:p>
        </p:txBody>
      </p:sp>
      <p:sp>
        <p:nvSpPr>
          <p:cNvPr id="3" name="Segnaposto contenuto 2"/>
          <p:cNvSpPr>
            <a:spLocks noGrp="1"/>
          </p:cNvSpPr>
          <p:nvPr>
            <p:ph idx="1"/>
          </p:nvPr>
        </p:nvSpPr>
        <p:spPr/>
        <p:txBody>
          <a:bodyPr/>
          <a:lstStyle/>
          <a:p>
            <a:r>
              <a:rPr lang="it-IT" dirty="0"/>
              <a:t>Un tutor assegnato ad ogni docente (</a:t>
            </a:r>
            <a:r>
              <a:rPr lang="it-IT" dirty="0" err="1"/>
              <a:t>max</a:t>
            </a:r>
            <a:r>
              <a:rPr lang="it-IT" dirty="0"/>
              <a:t> 3 docenti affidati al medesimo tutor)</a:t>
            </a:r>
          </a:p>
          <a:p>
            <a:r>
              <a:rPr lang="it-IT" dirty="0"/>
              <a:t>Preferibilmente: della stessa disciplina, della stessa area disciplinare, della stessa tipologia di cattedra.</a:t>
            </a:r>
          </a:p>
          <a:p>
            <a:r>
              <a:rPr lang="it-IT" dirty="0"/>
              <a:t>Operante nello stesso plesso.</a:t>
            </a:r>
          </a:p>
          <a:p>
            <a:r>
              <a:rPr lang="it-IT" dirty="0"/>
              <a:t>Le attività svolte dal tutor potranno essere attestate e riconosciute dal DS come iniziative di formazione (art. 1 co. 124 L. 107/15)</a:t>
            </a:r>
          </a:p>
        </p:txBody>
      </p:sp>
    </p:spTree>
    <p:extLst>
      <p:ext uri="{BB962C8B-B14F-4D97-AF65-F5344CB8AC3E}">
        <p14:creationId xmlns:p14="http://schemas.microsoft.com/office/powerpoint/2010/main" val="40612564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PEER TO PEER </a:t>
            </a:r>
          </a:p>
        </p:txBody>
      </p:sp>
      <p:sp>
        <p:nvSpPr>
          <p:cNvPr id="3" name="Segnaposto contenuto 2"/>
          <p:cNvSpPr>
            <a:spLocks noGrp="1"/>
          </p:cNvSpPr>
          <p:nvPr>
            <p:ph idx="1"/>
          </p:nvPr>
        </p:nvSpPr>
        <p:spPr/>
        <p:txBody>
          <a:bodyPr>
            <a:normAutofit/>
          </a:bodyPr>
          <a:lstStyle/>
          <a:p>
            <a:pPr marL="0" indent="0">
              <a:buNone/>
            </a:pPr>
            <a:r>
              <a:rPr lang="it-IT" dirty="0"/>
              <a:t>Il </a:t>
            </a:r>
            <a:r>
              <a:rPr lang="it-IT" i="1" dirty="0" err="1"/>
              <a:t>peer</a:t>
            </a:r>
            <a:r>
              <a:rPr lang="it-IT" i="1" dirty="0"/>
              <a:t> to </a:t>
            </a:r>
            <a:r>
              <a:rPr lang="it-IT" i="1" dirty="0" err="1"/>
              <a:t>peer</a:t>
            </a:r>
            <a:r>
              <a:rPr lang="it-IT" i="1" dirty="0"/>
              <a:t> </a:t>
            </a:r>
            <a:r>
              <a:rPr lang="it-IT" dirty="0"/>
              <a:t>è una delle attività fondamentali dell’anno di formazione e prova. </a:t>
            </a:r>
          </a:p>
          <a:p>
            <a:pPr marL="0" indent="0">
              <a:buNone/>
            </a:pPr>
            <a:r>
              <a:rPr lang="it-IT" dirty="0"/>
              <a:t>Nelle 12 ore previste per questa attività si esplica la parte più significativa della relazione tra il docente neoassunto e il suo tutor accogliente. Tale attività prevede la progettazione, l’osservazione strutturata e reciproca dell’azione didattica nelle rispettive classi, la rielaborazione condivisa di quanto osservato.</a:t>
            </a:r>
          </a:p>
          <a:p>
            <a:pPr marL="0" indent="0">
              <a:buNone/>
            </a:pPr>
            <a:r>
              <a:rPr lang="it-IT" dirty="0">
                <a:solidFill>
                  <a:srgbClr val="FF0000"/>
                </a:solidFill>
                <a:effectLst>
                  <a:outerShdw blurRad="38100" dist="38100" dir="2700000" algn="tl">
                    <a:srgbClr val="000000">
                      <a:alpha val="43137"/>
                    </a:srgbClr>
                  </a:outerShdw>
                </a:effectLst>
              </a:rPr>
              <a:t>Si suggerisce l’utilizzo della griglia allegato A per documentare la valutazione di tutte queste attività</a:t>
            </a:r>
          </a:p>
        </p:txBody>
      </p:sp>
    </p:spTree>
    <p:extLst>
      <p:ext uri="{BB962C8B-B14F-4D97-AF65-F5344CB8AC3E}">
        <p14:creationId xmlns:p14="http://schemas.microsoft.com/office/powerpoint/2010/main" val="39490237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82E0EB-9AF0-4AE6-B1CB-06CB15169A07}"/>
              </a:ext>
            </a:extLst>
          </p:cNvPr>
          <p:cNvSpPr>
            <a:spLocks noGrp="1"/>
          </p:cNvSpPr>
          <p:nvPr>
            <p:ph type="title"/>
          </p:nvPr>
        </p:nvSpPr>
        <p:spPr/>
        <p:txBody>
          <a:bodyPr/>
          <a:lstStyle/>
          <a:p>
            <a:pPr algn="ctr"/>
            <a:r>
              <a:rPr lang="it-IT" dirty="0">
                <a:solidFill>
                  <a:srgbClr val="FF0000"/>
                </a:solidFill>
              </a:rPr>
              <a:t>L’ALLEGATO A</a:t>
            </a:r>
          </a:p>
        </p:txBody>
      </p:sp>
      <p:sp>
        <p:nvSpPr>
          <p:cNvPr id="3" name="Segnaposto contenuto 2">
            <a:extLst>
              <a:ext uri="{FF2B5EF4-FFF2-40B4-BE49-F238E27FC236}">
                <a16:creationId xmlns:a16="http://schemas.microsoft.com/office/drawing/2014/main" id="{79095182-4CC7-4EA8-A067-E5E7FE0AD145}"/>
              </a:ext>
            </a:extLst>
          </p:cNvPr>
          <p:cNvSpPr>
            <a:spLocks noGrp="1"/>
          </p:cNvSpPr>
          <p:nvPr>
            <p:ph idx="1"/>
          </p:nvPr>
        </p:nvSpPr>
        <p:spPr/>
        <p:txBody>
          <a:bodyPr/>
          <a:lstStyle/>
          <a:p>
            <a:r>
              <a:rPr lang="it-IT" dirty="0"/>
              <a:t>L’ Allegato A struttura i momenti di osservazione in classe da svolgersi da parte del Dirigente scolastico e del Tutor, evidenziando in maniera oggettiva le caratteristiche dell’attività didattica del docente neo-immesso. </a:t>
            </a:r>
          </a:p>
          <a:p>
            <a:r>
              <a:rPr lang="it-IT" dirty="0"/>
              <a:t>Le schede, debitamente compilate, entrano a far parte del materiale sottoposto al Comitato di valutazione. </a:t>
            </a:r>
          </a:p>
        </p:txBody>
      </p:sp>
    </p:spTree>
    <p:extLst>
      <p:ext uri="{BB962C8B-B14F-4D97-AF65-F5344CB8AC3E}">
        <p14:creationId xmlns:p14="http://schemas.microsoft.com/office/powerpoint/2010/main" val="8011284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rgbClr val="FF0000"/>
                </a:solidFill>
              </a:rPr>
              <a:t>AZIONI SPECIFICHE DEL TUTOR</a:t>
            </a:r>
          </a:p>
        </p:txBody>
      </p:sp>
      <p:sp>
        <p:nvSpPr>
          <p:cNvPr id="3" name="Segnaposto contenuto 2"/>
          <p:cNvSpPr>
            <a:spLocks noGrp="1"/>
          </p:cNvSpPr>
          <p:nvPr>
            <p:ph idx="1"/>
          </p:nvPr>
        </p:nvSpPr>
        <p:spPr/>
        <p:txBody>
          <a:bodyPr/>
          <a:lstStyle/>
          <a:p>
            <a:pPr marL="514350" indent="-514350">
              <a:buFont typeface="+mj-lt"/>
              <a:buAutoNum type="arabicPeriod"/>
            </a:pPr>
            <a:r>
              <a:rPr lang="it-IT" dirty="0"/>
              <a:t>Accogliere il neo assunto nella comunità professionale;</a:t>
            </a:r>
          </a:p>
          <a:p>
            <a:pPr marL="514350" indent="-514350">
              <a:buFont typeface="+mj-lt"/>
              <a:buAutoNum type="arabicPeriod"/>
            </a:pPr>
            <a:r>
              <a:rPr lang="it-IT" dirty="0"/>
              <a:t>Favorire la sua partecipazione ai diversi momenti della vita collegiale;</a:t>
            </a:r>
          </a:p>
          <a:p>
            <a:pPr marL="514350" indent="-514350">
              <a:buFont typeface="+mj-lt"/>
              <a:buAutoNum type="arabicPeriod"/>
            </a:pPr>
            <a:r>
              <a:rPr lang="it-IT" dirty="0"/>
              <a:t>Collaborare per migliorarne in ogni modo la qualità e l’efficacia dell’insegnamento </a:t>
            </a:r>
          </a:p>
          <a:p>
            <a:pPr marL="514350" indent="-514350">
              <a:buFont typeface="+mj-lt"/>
              <a:buAutoNum type="arabicPeriod"/>
            </a:pPr>
            <a:endParaRPr lang="it-IT" dirty="0"/>
          </a:p>
          <a:p>
            <a:pPr marL="0" indent="0">
              <a:buNone/>
            </a:pPr>
            <a:r>
              <a:rPr lang="it-IT" dirty="0"/>
              <a:t>Condividere il bilancio iniziale delle competenze, l’analisi dei bisogni formativi e gli obiettivi della formazione del docente;</a:t>
            </a:r>
          </a:p>
          <a:p>
            <a:pPr marL="0" indent="0">
              <a:buNone/>
            </a:pPr>
            <a:r>
              <a:rPr lang="it-IT" dirty="0"/>
              <a:t>Condividere la programmazione annuale.</a:t>
            </a:r>
          </a:p>
        </p:txBody>
      </p:sp>
      <p:sp>
        <p:nvSpPr>
          <p:cNvPr id="4" name="Freccia in giù 3"/>
          <p:cNvSpPr/>
          <p:nvPr/>
        </p:nvSpPr>
        <p:spPr>
          <a:xfrm>
            <a:off x="4483100" y="3975100"/>
            <a:ext cx="7366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8114842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rgbClr val="FF0000"/>
                </a:solidFill>
              </a:rPr>
              <a:t>AZIONI SPECIFICHE DEL TUTOR</a:t>
            </a:r>
          </a:p>
        </p:txBody>
      </p:sp>
      <p:sp>
        <p:nvSpPr>
          <p:cNvPr id="3" name="Segnaposto contenuto 2"/>
          <p:cNvSpPr>
            <a:spLocks noGrp="1"/>
          </p:cNvSpPr>
          <p:nvPr>
            <p:ph idx="1"/>
          </p:nvPr>
        </p:nvSpPr>
        <p:spPr/>
        <p:txBody>
          <a:bodyPr/>
          <a:lstStyle/>
          <a:p>
            <a:pPr marL="0" indent="0">
              <a:buNone/>
            </a:pPr>
            <a:r>
              <a:rPr lang="it-IT" dirty="0"/>
              <a:t>4. Predisposizione di reciproci momenti di </a:t>
            </a:r>
            <a:r>
              <a:rPr lang="it-IT" dirty="0">
                <a:solidFill>
                  <a:srgbClr val="FF0000"/>
                </a:solidFill>
                <a:effectLst>
                  <a:outerShdw blurRad="38100" dist="38100" dir="2700000" algn="tl">
                    <a:srgbClr val="000000">
                      <a:alpha val="43137"/>
                    </a:srgbClr>
                  </a:outerShdw>
                </a:effectLst>
              </a:rPr>
              <a:t>osservazione in classe</a:t>
            </a:r>
            <a:r>
              <a:rPr lang="it-IT" dirty="0"/>
              <a:t>:</a:t>
            </a:r>
          </a:p>
          <a:p>
            <a:pPr marL="0" indent="0" algn="ctr">
              <a:buNone/>
            </a:pPr>
            <a:r>
              <a:rPr lang="it-IT" dirty="0"/>
              <a:t>PEER TO PEER – FORMAZIONE TRA PARI</a:t>
            </a:r>
          </a:p>
          <a:p>
            <a:pPr marL="0" indent="0" algn="ctr">
              <a:buNone/>
            </a:pPr>
            <a:endParaRPr lang="it-IT" dirty="0"/>
          </a:p>
          <a:p>
            <a:pPr marL="0" indent="0" algn="ctr">
              <a:buNone/>
            </a:pPr>
            <a:r>
              <a:rPr lang="it-IT" dirty="0"/>
              <a:t>Per:</a:t>
            </a:r>
          </a:p>
          <a:p>
            <a:pPr marL="514350" indent="-514350" algn="just">
              <a:buAutoNum type="alphaUcPeriod"/>
            </a:pPr>
            <a:r>
              <a:rPr lang="it-IT" dirty="0"/>
              <a:t>Migliorare le PRATICHE DIDATTICHE</a:t>
            </a:r>
          </a:p>
          <a:p>
            <a:pPr marL="514350" indent="-514350" algn="just">
              <a:buAutoNum type="alphaUcPeriod"/>
            </a:pPr>
            <a:r>
              <a:rPr lang="it-IT" dirty="0"/>
              <a:t>Stimolare la RIFLESSIONE condivisa su aspetti salienti dell’insegnamento</a:t>
            </a:r>
          </a:p>
          <a:p>
            <a:pPr marL="0" indent="0" algn="ctr">
              <a:buNone/>
            </a:pPr>
            <a:endParaRPr lang="it-IT" dirty="0"/>
          </a:p>
        </p:txBody>
      </p:sp>
      <p:sp>
        <p:nvSpPr>
          <p:cNvPr id="4" name="Freccia in giù 3"/>
          <p:cNvSpPr/>
          <p:nvPr/>
        </p:nvSpPr>
        <p:spPr>
          <a:xfrm>
            <a:off x="5664200" y="2857500"/>
            <a:ext cx="5080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0033086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rgbClr val="FF0000"/>
                </a:solidFill>
              </a:rPr>
              <a:t>AZIONI SPECIFICHE DEL TUTOR</a:t>
            </a:r>
            <a:endParaRPr lang="it-IT" dirty="0"/>
          </a:p>
        </p:txBody>
      </p:sp>
      <p:sp>
        <p:nvSpPr>
          <p:cNvPr id="3" name="Segnaposto contenuto 2"/>
          <p:cNvSpPr>
            <a:spLocks noGrp="1"/>
          </p:cNvSpPr>
          <p:nvPr>
            <p:ph idx="1"/>
          </p:nvPr>
        </p:nvSpPr>
        <p:spPr/>
        <p:txBody>
          <a:bodyPr/>
          <a:lstStyle/>
          <a:p>
            <a:r>
              <a:rPr lang="it-IT" dirty="0"/>
              <a:t>Verificare </a:t>
            </a:r>
            <a:r>
              <a:rPr lang="it-IT" dirty="0">
                <a:solidFill>
                  <a:srgbClr val="FF0000"/>
                </a:solidFill>
              </a:rPr>
              <a:t>EFFICACIA COMUNICATIVA </a:t>
            </a:r>
            <a:r>
              <a:rPr lang="it-IT" dirty="0"/>
              <a:t>DEL DOCENTE;</a:t>
            </a:r>
          </a:p>
          <a:p>
            <a:endParaRPr lang="it-IT" dirty="0"/>
          </a:p>
          <a:p>
            <a:endParaRPr lang="it-IT" dirty="0"/>
          </a:p>
          <a:p>
            <a:pPr marL="0" indent="0">
              <a:buNone/>
            </a:pPr>
            <a:endParaRPr lang="it-IT" dirty="0"/>
          </a:p>
          <a:p>
            <a:r>
              <a:rPr lang="it-IT" dirty="0"/>
              <a:t>Testarne la </a:t>
            </a:r>
            <a:r>
              <a:rPr lang="it-IT" dirty="0">
                <a:solidFill>
                  <a:srgbClr val="FF0000"/>
                </a:solidFill>
              </a:rPr>
              <a:t>TEMPERATURA EMOTIVA </a:t>
            </a:r>
            <a:r>
              <a:rPr lang="it-IT" dirty="0"/>
              <a:t>e la cura del </a:t>
            </a:r>
            <a:r>
              <a:rPr lang="it-IT" dirty="0" err="1"/>
              <a:t>setting</a:t>
            </a:r>
            <a:r>
              <a:rPr lang="it-IT" dirty="0"/>
              <a:t> scolastico.</a:t>
            </a:r>
          </a:p>
        </p:txBody>
      </p:sp>
    </p:spTree>
    <p:extLst>
      <p:ext uri="{BB962C8B-B14F-4D97-AF65-F5344CB8AC3E}">
        <p14:creationId xmlns:p14="http://schemas.microsoft.com/office/powerpoint/2010/main" val="19564200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rgbClr val="FF0000"/>
                </a:solidFill>
                <a:effectLst>
                  <a:outerShdw blurRad="38100" dist="38100" dir="2700000" algn="tl">
                    <a:srgbClr val="000000">
                      <a:alpha val="43137"/>
                    </a:srgbClr>
                  </a:outerShdw>
                </a:effectLst>
              </a:rPr>
              <a:t>OSSERVAZIONE IN CLASSE (almeno 12 ore)</a:t>
            </a:r>
          </a:p>
        </p:txBody>
      </p:sp>
      <p:sp>
        <p:nvSpPr>
          <p:cNvPr id="3" name="Segnaposto contenuto 2"/>
          <p:cNvSpPr>
            <a:spLocks noGrp="1"/>
          </p:cNvSpPr>
          <p:nvPr>
            <p:ph idx="1"/>
          </p:nvPr>
        </p:nvSpPr>
        <p:spPr/>
        <p:txBody>
          <a:bodyPr/>
          <a:lstStyle/>
          <a:p>
            <a:r>
              <a:rPr lang="it-IT" dirty="0"/>
              <a:t>Tutor-docente/docente-tutor</a:t>
            </a:r>
          </a:p>
          <a:p>
            <a:pPr marL="0" indent="0">
              <a:buNone/>
            </a:pPr>
            <a:r>
              <a:rPr lang="it-IT" dirty="0"/>
              <a:t>Progettazione </a:t>
            </a:r>
            <a:r>
              <a:rPr lang="it-IT" dirty="0">
                <a:solidFill>
                  <a:srgbClr val="FF0000"/>
                </a:solidFill>
              </a:rPr>
              <a:t>preventiva</a:t>
            </a:r>
            <a:r>
              <a:rPr lang="it-IT" dirty="0"/>
              <a:t> e riflessione </a:t>
            </a:r>
            <a:r>
              <a:rPr lang="it-IT" dirty="0">
                <a:solidFill>
                  <a:srgbClr val="FF0000"/>
                </a:solidFill>
              </a:rPr>
              <a:t>successiva</a:t>
            </a:r>
            <a:r>
              <a:rPr lang="it-IT" dirty="0"/>
              <a:t> su:</a:t>
            </a:r>
          </a:p>
          <a:p>
            <a:pPr marL="0" indent="0">
              <a:buNone/>
            </a:pPr>
            <a:endParaRPr lang="it-IT" dirty="0"/>
          </a:p>
          <a:p>
            <a:r>
              <a:rPr lang="it-IT" dirty="0"/>
              <a:t>MODALITA’ </a:t>
            </a:r>
            <a:r>
              <a:rPr lang="it-IT" dirty="0">
                <a:solidFill>
                  <a:srgbClr val="FF0000"/>
                </a:solidFill>
                <a:effectLst>
                  <a:outerShdw blurRad="38100" dist="38100" dir="2700000" algn="tl">
                    <a:srgbClr val="000000">
                      <a:alpha val="43137"/>
                    </a:srgbClr>
                  </a:outerShdw>
                </a:effectLst>
              </a:rPr>
              <a:t>DI CONDUZIONE </a:t>
            </a:r>
            <a:r>
              <a:rPr lang="it-IT" dirty="0"/>
              <a:t>DELLE </a:t>
            </a:r>
            <a:r>
              <a:rPr lang="it-IT" u="sng" dirty="0"/>
              <a:t>ATTIVITA’ E DELLE LEZIONI</a:t>
            </a:r>
            <a:r>
              <a:rPr lang="it-IT" dirty="0"/>
              <a:t>;</a:t>
            </a:r>
          </a:p>
          <a:p>
            <a:r>
              <a:rPr lang="it-IT" dirty="0"/>
              <a:t>MODALITA’ </a:t>
            </a:r>
            <a:r>
              <a:rPr lang="it-IT" dirty="0">
                <a:solidFill>
                  <a:srgbClr val="FF0000"/>
                </a:solidFill>
                <a:effectLst>
                  <a:outerShdw blurRad="38100" dist="38100" dir="2700000" algn="tl">
                    <a:srgbClr val="000000">
                      <a:alpha val="43137"/>
                    </a:srgbClr>
                  </a:outerShdw>
                </a:effectLst>
              </a:rPr>
              <a:t>DI SOSTEGNO </a:t>
            </a:r>
            <a:r>
              <a:rPr lang="it-IT" dirty="0"/>
              <a:t>DELLA </a:t>
            </a:r>
            <a:r>
              <a:rPr lang="it-IT" u="sng" dirty="0"/>
              <a:t>MOTIVAZIONE DEGLI ALLIEVI</a:t>
            </a:r>
            <a:r>
              <a:rPr lang="it-IT" dirty="0"/>
              <a:t>;</a:t>
            </a:r>
          </a:p>
          <a:p>
            <a:r>
              <a:rPr lang="it-IT" dirty="0"/>
              <a:t>MODALITA’ </a:t>
            </a:r>
            <a:r>
              <a:rPr lang="it-IT" dirty="0">
                <a:solidFill>
                  <a:srgbClr val="FF0000"/>
                </a:solidFill>
                <a:effectLst>
                  <a:outerShdw blurRad="38100" dist="38100" dir="2700000" algn="tl">
                    <a:srgbClr val="000000">
                      <a:alpha val="43137"/>
                    </a:srgbClr>
                  </a:outerShdw>
                </a:effectLst>
              </a:rPr>
              <a:t>DI COSTRUZIONE </a:t>
            </a:r>
            <a:r>
              <a:rPr lang="it-IT" dirty="0"/>
              <a:t>DI UN </a:t>
            </a:r>
            <a:r>
              <a:rPr lang="it-IT" u="sng" dirty="0"/>
              <a:t>POSITIVO CLIMA-CLASSE;</a:t>
            </a:r>
          </a:p>
          <a:p>
            <a:r>
              <a:rPr lang="it-IT" dirty="0"/>
              <a:t>MODALITA’ </a:t>
            </a:r>
            <a:r>
              <a:rPr lang="it-IT" dirty="0">
                <a:solidFill>
                  <a:srgbClr val="FF0000"/>
                </a:solidFill>
                <a:effectLst>
                  <a:outerShdw blurRad="38100" dist="38100" dir="2700000" algn="tl">
                    <a:srgbClr val="000000">
                      <a:alpha val="43137"/>
                    </a:srgbClr>
                  </a:outerShdw>
                </a:effectLst>
              </a:rPr>
              <a:t>DI </a:t>
            </a:r>
            <a:r>
              <a:rPr lang="it-IT" u="sng" dirty="0">
                <a:solidFill>
                  <a:srgbClr val="FF0000"/>
                </a:solidFill>
                <a:effectLst>
                  <a:outerShdw blurRad="38100" dist="38100" dir="2700000" algn="tl">
                    <a:srgbClr val="000000">
                      <a:alpha val="43137"/>
                    </a:srgbClr>
                  </a:outerShdw>
                </a:effectLst>
              </a:rPr>
              <a:t>VERIFICA FORMATIVA </a:t>
            </a:r>
            <a:r>
              <a:rPr lang="it-IT" u="sng" dirty="0"/>
              <a:t>DEGLI APPRENDIMENTI.</a:t>
            </a:r>
          </a:p>
        </p:txBody>
      </p:sp>
    </p:spTree>
    <p:extLst>
      <p:ext uri="{BB962C8B-B14F-4D97-AF65-F5344CB8AC3E}">
        <p14:creationId xmlns:p14="http://schemas.microsoft.com/office/powerpoint/2010/main" val="8981033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rgbClr val="FF0000"/>
                </a:solidFill>
              </a:rPr>
              <a:t>FINALITA’ DELLA RECIPROCA OSSERVAZIONE</a:t>
            </a:r>
            <a:endParaRPr lang="it-IT" dirty="0"/>
          </a:p>
        </p:txBody>
      </p:sp>
      <p:sp>
        <p:nvSpPr>
          <p:cNvPr id="3" name="Segnaposto contenuto 2"/>
          <p:cNvSpPr>
            <a:spLocks noGrp="1"/>
          </p:cNvSpPr>
          <p:nvPr>
            <p:ph idx="1"/>
          </p:nvPr>
        </p:nvSpPr>
        <p:spPr/>
        <p:txBody>
          <a:bodyPr/>
          <a:lstStyle/>
          <a:p>
            <a:r>
              <a:rPr lang="it-IT" dirty="0"/>
              <a:t>migliorare le pratiche didattiche e la riflessione sugli aspetti caratterizzanti l’insegnamento. </a:t>
            </a:r>
          </a:p>
          <a:p>
            <a:r>
              <a:rPr lang="it-IT" dirty="0"/>
              <a:t>sviluppare, nel docente in anno di prova e formazione, </a:t>
            </a:r>
            <a:r>
              <a:rPr lang="it-IT" u="sng" dirty="0">
                <a:solidFill>
                  <a:srgbClr val="FF0000"/>
                </a:solidFill>
              </a:rPr>
              <a:t>competenze sulla conduzione</a:t>
            </a:r>
            <a:r>
              <a:rPr lang="it-IT" dirty="0"/>
              <a:t> della classe e sulle attività di insegnamento, sul </a:t>
            </a:r>
            <a:r>
              <a:rPr lang="it-IT" u="sng" dirty="0">
                <a:solidFill>
                  <a:srgbClr val="FF0000"/>
                </a:solidFill>
              </a:rPr>
              <a:t>sostegno alla motivazione</a:t>
            </a:r>
            <a:r>
              <a:rPr lang="it-IT" dirty="0"/>
              <a:t> degli allievi, sulla </a:t>
            </a:r>
            <a:r>
              <a:rPr lang="it-IT" u="sng" dirty="0">
                <a:solidFill>
                  <a:srgbClr val="FF0000"/>
                </a:solidFill>
              </a:rPr>
              <a:t>costruzione di climi positivi e motivanti </a:t>
            </a:r>
            <a:r>
              <a:rPr lang="it-IT" dirty="0"/>
              <a:t>e sulle </a:t>
            </a:r>
            <a:r>
              <a:rPr lang="it-IT" u="sng" dirty="0">
                <a:solidFill>
                  <a:srgbClr val="FF0000"/>
                </a:solidFill>
              </a:rPr>
              <a:t>modalità di verifica </a:t>
            </a:r>
            <a:r>
              <a:rPr lang="it-IT" dirty="0"/>
              <a:t>degli apprendimenti.</a:t>
            </a:r>
          </a:p>
          <a:p>
            <a:endParaRPr lang="it-IT" dirty="0"/>
          </a:p>
        </p:txBody>
      </p:sp>
    </p:spTree>
    <p:extLst>
      <p:ext uri="{BB962C8B-B14F-4D97-AF65-F5344CB8AC3E}">
        <p14:creationId xmlns:p14="http://schemas.microsoft.com/office/powerpoint/2010/main" val="5417601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OSSERVAZIONE DELLE SITUAZIONI DI APPRENDIMENTO (griglia allegato A)</a:t>
            </a:r>
            <a:endParaRPr lang="it-IT" dirty="0"/>
          </a:p>
        </p:txBody>
      </p:sp>
      <p:sp>
        <p:nvSpPr>
          <p:cNvPr id="3" name="Segnaposto contenuto 2"/>
          <p:cNvSpPr>
            <a:spLocks noGrp="1"/>
          </p:cNvSpPr>
          <p:nvPr>
            <p:ph idx="1"/>
          </p:nvPr>
        </p:nvSpPr>
        <p:spPr/>
        <p:txBody>
          <a:bodyPr>
            <a:normAutofit fontScale="92500" lnSpcReduction="10000"/>
          </a:bodyPr>
          <a:lstStyle/>
          <a:p>
            <a:r>
              <a:rPr lang="it-IT" dirty="0"/>
              <a:t>Si vedano i punti salienti richiesti nella griglia. </a:t>
            </a:r>
          </a:p>
          <a:p>
            <a:r>
              <a:rPr lang="it-IT" dirty="0"/>
              <a:t>Griglia distinta per docente e per docente di sostegno</a:t>
            </a:r>
          </a:p>
          <a:p>
            <a:r>
              <a:rPr lang="it-IT" dirty="0"/>
              <a:t>L’art.13 del DM 226/2022 stabilisce le procedure per la valutazione del percorso di formazione e fissa le scadenze temporali in cui queste dovranno svolgersi. </a:t>
            </a:r>
          </a:p>
          <a:p>
            <a:r>
              <a:rPr lang="it-IT" dirty="0"/>
              <a:t>Il percorso è rappresentato </a:t>
            </a:r>
            <a:r>
              <a:rPr lang="it-IT" dirty="0">
                <a:highlight>
                  <a:srgbClr val="FFFF00"/>
                </a:highlight>
              </a:rPr>
              <a:t>dall’Allegato A, che struttura i momenti di osservazione in classe da svolgersi da parte del Dirigente scolastico e del Tutor, </a:t>
            </a:r>
            <a:r>
              <a:rPr lang="it-IT" dirty="0"/>
              <a:t>evidenziando in maniera oggettiva le caratteristiche dell’attività didattica del docente neo-immesso. </a:t>
            </a:r>
          </a:p>
          <a:p>
            <a:r>
              <a:rPr lang="it-IT" b="1" u="sng" dirty="0"/>
              <a:t>Le schede, debitamente compilate, entrano a far parte del materiale sottoposto al Comitato di valutazione</a:t>
            </a:r>
            <a:r>
              <a:rPr lang="it-IT" dirty="0"/>
              <a:t>.</a:t>
            </a:r>
          </a:p>
        </p:txBody>
      </p:sp>
    </p:spTree>
    <p:extLst>
      <p:ext uri="{BB962C8B-B14F-4D97-AF65-F5344CB8AC3E}">
        <p14:creationId xmlns:p14="http://schemas.microsoft.com/office/powerpoint/2010/main" val="3788093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29640" y="298623"/>
            <a:ext cx="10515600" cy="1325563"/>
          </a:xfrm>
        </p:spPr>
        <p:txBody>
          <a:bodyPr>
            <a:normAutofit fontScale="90000"/>
          </a:bodyPr>
          <a:lstStyle/>
          <a:p>
            <a:br>
              <a:rPr lang="it-IT" dirty="0"/>
            </a:br>
            <a:r>
              <a:rPr lang="it-IT" dirty="0">
                <a:solidFill>
                  <a:srgbClr val="FF0000"/>
                </a:solidFill>
              </a:rPr>
              <a:t>CHI E’ TENUTO AD EFFETTUARE IL PERIODO DI FORMAZIONE E DI PROVA ? (art. 2 </a:t>
            </a:r>
            <a:r>
              <a:rPr lang="it-IT" dirty="0" err="1">
                <a:solidFill>
                  <a:srgbClr val="FF0000"/>
                </a:solidFill>
              </a:rPr>
              <a:t>D.m.</a:t>
            </a:r>
            <a:r>
              <a:rPr lang="it-IT" dirty="0">
                <a:solidFill>
                  <a:srgbClr val="FF0000"/>
                </a:solidFill>
              </a:rPr>
              <a:t> 226/22)</a:t>
            </a:r>
            <a:br>
              <a:rPr lang="it-IT" dirty="0"/>
            </a:br>
            <a:endParaRPr lang="it-IT" dirty="0"/>
          </a:p>
        </p:txBody>
      </p:sp>
      <p:sp>
        <p:nvSpPr>
          <p:cNvPr id="3" name="Segnaposto contenuto 2"/>
          <p:cNvSpPr>
            <a:spLocks noGrp="1"/>
          </p:cNvSpPr>
          <p:nvPr>
            <p:ph idx="1"/>
          </p:nvPr>
        </p:nvSpPr>
        <p:spPr/>
        <p:txBody>
          <a:bodyPr>
            <a:normAutofit/>
          </a:bodyPr>
          <a:lstStyle/>
          <a:p>
            <a:pPr marL="0" indent="0">
              <a:buNone/>
            </a:pPr>
            <a:r>
              <a:rPr lang="it-IT" sz="1800" dirty="0"/>
              <a:t>Secondo quanto previsto dall’articolo 2, comma 1, del DM 226/2022, sono tenuti al periodo di formazione e prova:</a:t>
            </a:r>
          </a:p>
          <a:p>
            <a:endParaRPr lang="it-IT" sz="1900" dirty="0"/>
          </a:p>
          <a:p>
            <a:r>
              <a:rPr lang="it-IT" sz="1900" dirty="0"/>
              <a:t>i docenti al primo anno di servizio con incarico a tempo indeterminato, a qualunque titolo conferito, che aspirino alla conferma nel ruolo ivi compresi gli assunti a tempo indeterminato in quanto vincitori dei concorsi banditi con DDG 2575 e DDG 2576 del 6 dicembre 2023; </a:t>
            </a:r>
          </a:p>
          <a:p>
            <a:r>
              <a:rPr lang="it-IT" sz="1900" dirty="0"/>
              <a:t>i docenti per i quali sia stata richiesta la proroga del periodo di formazione e prova o che non abbiano potuto completarlo negli anni precedenti. In ogni caso la ripetizione del periodo comporta la partecipazione alle connesse attività di formazione, che sono da considerarsi parte integrante del servizio in anno di prova; </a:t>
            </a:r>
          </a:p>
          <a:p>
            <a:r>
              <a:rPr lang="it-IT" sz="1900" dirty="0"/>
              <a:t>i docenti che, in caso di mancato superamento del test finale e di valutazione negativa, devono ripetere il periodo di formazione e prova; </a:t>
            </a:r>
          </a:p>
          <a:p>
            <a:r>
              <a:rPr lang="it-IT" sz="1900" dirty="0"/>
              <a:t>i docenti per i quali sia stato disposto il passaggio di ruolo; </a:t>
            </a:r>
          </a:p>
          <a:p>
            <a:pPr marL="0" indent="0">
              <a:buNone/>
            </a:pPr>
            <a:endParaRPr lang="it-IT" sz="2000" dirty="0"/>
          </a:p>
        </p:txBody>
      </p:sp>
    </p:spTree>
    <p:extLst>
      <p:ext uri="{BB962C8B-B14F-4D97-AF65-F5344CB8AC3E}">
        <p14:creationId xmlns:p14="http://schemas.microsoft.com/office/powerpoint/2010/main" val="15660736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solidFill>
                  <a:srgbClr val="FF0000"/>
                </a:solidFill>
              </a:rPr>
              <a:t>DOCUMENTAZIONE DI FASI SIGNIFICATIVE DELLA PROGETTAZIONE DIDATTICA</a:t>
            </a:r>
            <a:endParaRPr lang="it-IT" dirty="0"/>
          </a:p>
        </p:txBody>
      </p:sp>
      <p:sp>
        <p:nvSpPr>
          <p:cNvPr id="3" name="Segnaposto contenuto 2"/>
          <p:cNvSpPr>
            <a:spLocks noGrp="1"/>
          </p:cNvSpPr>
          <p:nvPr>
            <p:ph idx="1"/>
          </p:nvPr>
        </p:nvSpPr>
        <p:spPr/>
        <p:txBody>
          <a:bodyPr/>
          <a:lstStyle/>
          <a:p>
            <a:pPr marL="0" indent="0" algn="ctr">
              <a:buNone/>
            </a:pPr>
            <a:r>
              <a:rPr lang="it-IT" sz="4400" dirty="0">
                <a:solidFill>
                  <a:srgbClr val="FF0000"/>
                </a:solidFill>
              </a:rPr>
              <a:t>1 attività da documentare</a:t>
            </a:r>
          </a:p>
          <a:p>
            <a:pPr marL="0" indent="0" algn="ctr">
              <a:buNone/>
            </a:pPr>
            <a:endParaRPr lang="it-IT" sz="3600" dirty="0">
              <a:solidFill>
                <a:srgbClr val="FF0000"/>
              </a:solidFill>
            </a:endParaRPr>
          </a:p>
          <a:p>
            <a:pPr marL="0" indent="0" algn="ctr">
              <a:buNone/>
            </a:pPr>
            <a:endParaRPr lang="it-IT" sz="3600" dirty="0"/>
          </a:p>
          <a:p>
            <a:pPr marL="0" indent="0" algn="ctr">
              <a:buNone/>
            </a:pPr>
            <a:r>
              <a:rPr lang="it-IT" sz="3600" dirty="0"/>
              <a:t>Accompagnata da una riflessione guidata del Tutor</a:t>
            </a:r>
          </a:p>
          <a:p>
            <a:pPr marL="0" indent="0" algn="ctr">
              <a:buNone/>
            </a:pPr>
            <a:r>
              <a:rPr lang="it-IT" sz="3600" dirty="0"/>
              <a:t>accogliente</a:t>
            </a:r>
          </a:p>
          <a:p>
            <a:pPr marL="0" indent="0">
              <a:buNone/>
            </a:pPr>
            <a:endParaRPr lang="it-IT" dirty="0"/>
          </a:p>
        </p:txBody>
      </p:sp>
      <p:sp>
        <p:nvSpPr>
          <p:cNvPr id="4" name="Freccia in giù 3"/>
          <p:cNvSpPr/>
          <p:nvPr/>
        </p:nvSpPr>
        <p:spPr>
          <a:xfrm>
            <a:off x="6096000" y="2603157"/>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677409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5A2F33-C205-462A-A2D4-1191A90DC813}"/>
              </a:ext>
            </a:extLst>
          </p:cNvPr>
          <p:cNvSpPr>
            <a:spLocks noGrp="1"/>
          </p:cNvSpPr>
          <p:nvPr>
            <p:ph type="title"/>
          </p:nvPr>
        </p:nvSpPr>
        <p:spPr/>
        <p:txBody>
          <a:bodyPr/>
          <a:lstStyle/>
          <a:p>
            <a:pPr algn="ctr"/>
            <a:r>
              <a:rPr lang="it-IT" dirty="0">
                <a:solidFill>
                  <a:srgbClr val="FF0000"/>
                </a:solidFill>
              </a:rPr>
              <a:t>ATTIVITA’ DIDATTICA</a:t>
            </a:r>
          </a:p>
        </p:txBody>
      </p:sp>
      <p:sp>
        <p:nvSpPr>
          <p:cNvPr id="3" name="Segnaposto contenuto 2">
            <a:extLst>
              <a:ext uri="{FF2B5EF4-FFF2-40B4-BE49-F238E27FC236}">
                <a16:creationId xmlns:a16="http://schemas.microsoft.com/office/drawing/2014/main" id="{82848705-58DA-43A1-9604-E079FDF5C926}"/>
              </a:ext>
            </a:extLst>
          </p:cNvPr>
          <p:cNvSpPr>
            <a:spLocks noGrp="1"/>
          </p:cNvSpPr>
          <p:nvPr>
            <p:ph idx="1"/>
          </p:nvPr>
        </p:nvSpPr>
        <p:spPr/>
        <p:txBody>
          <a:bodyPr/>
          <a:lstStyle/>
          <a:p>
            <a:pPr algn="just"/>
            <a:r>
              <a:rPr lang="it-IT" dirty="0"/>
              <a:t>documentare nell’ambiente online un’attività didattica che  si intende svolgere o che si ha svolto con gli allievi. </a:t>
            </a:r>
          </a:p>
          <a:p>
            <a:pPr algn="just"/>
            <a:r>
              <a:rPr lang="it-IT" dirty="0"/>
              <a:t>È auspicabile che l’attività didattica coincida con quella progettata in collaborazione con il tutor e abbia per oggetto quanto appreso in uno dei laboratori formativi cui hai partecipato, </a:t>
            </a:r>
            <a:r>
              <a:rPr lang="it-IT" u="sng" dirty="0"/>
              <a:t>ma non vi sono obblighi</a:t>
            </a:r>
            <a:r>
              <a:rPr lang="it-IT" dirty="0"/>
              <a:t>:</a:t>
            </a:r>
            <a:r>
              <a:rPr lang="it-IT" b="1" dirty="0"/>
              <a:t> la scelta del tipo di attività da progettare e documentare nell’ambiente online è responsabilità del solo docente in formazione.</a:t>
            </a:r>
            <a:endParaRPr lang="it-IT" dirty="0"/>
          </a:p>
          <a:p>
            <a:endParaRPr lang="it-IT" dirty="0"/>
          </a:p>
        </p:txBody>
      </p:sp>
    </p:spTree>
    <p:extLst>
      <p:ext uri="{BB962C8B-B14F-4D97-AF65-F5344CB8AC3E}">
        <p14:creationId xmlns:p14="http://schemas.microsoft.com/office/powerpoint/2010/main" val="13847439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0445BA-5CAA-4EAF-9E8A-4C9833FF4AB4}"/>
              </a:ext>
            </a:extLst>
          </p:cNvPr>
          <p:cNvSpPr>
            <a:spLocks noGrp="1"/>
          </p:cNvSpPr>
          <p:nvPr>
            <p:ph type="title"/>
          </p:nvPr>
        </p:nvSpPr>
        <p:spPr/>
        <p:txBody>
          <a:bodyPr/>
          <a:lstStyle/>
          <a:p>
            <a:pPr algn="ctr"/>
            <a:r>
              <a:rPr lang="it-IT" dirty="0">
                <a:solidFill>
                  <a:srgbClr val="FF0000"/>
                </a:solidFill>
              </a:rPr>
              <a:t>ATTIVITA’ DIDATTICA</a:t>
            </a:r>
            <a:endParaRPr lang="it-IT" dirty="0"/>
          </a:p>
        </p:txBody>
      </p:sp>
      <p:sp>
        <p:nvSpPr>
          <p:cNvPr id="3" name="Segnaposto contenuto 2">
            <a:extLst>
              <a:ext uri="{FF2B5EF4-FFF2-40B4-BE49-F238E27FC236}">
                <a16:creationId xmlns:a16="http://schemas.microsoft.com/office/drawing/2014/main" id="{19FD68C8-E8B5-4B12-91D3-E6AF85C58153}"/>
              </a:ext>
            </a:extLst>
          </p:cNvPr>
          <p:cNvSpPr>
            <a:spLocks noGrp="1"/>
          </p:cNvSpPr>
          <p:nvPr>
            <p:ph idx="1"/>
          </p:nvPr>
        </p:nvSpPr>
        <p:spPr/>
        <p:txBody>
          <a:bodyPr/>
          <a:lstStyle/>
          <a:p>
            <a:r>
              <a:rPr lang="it-IT" dirty="0">
                <a:solidFill>
                  <a:schemeClr val="accent2"/>
                </a:solidFill>
              </a:rPr>
              <a:t>1. Scheda di progettazione – </a:t>
            </a:r>
            <a:r>
              <a:rPr lang="it-IT" dirty="0"/>
              <a:t>si veda il modello in INDIRE</a:t>
            </a:r>
          </a:p>
          <a:p>
            <a:r>
              <a:rPr lang="it-IT" dirty="0">
                <a:solidFill>
                  <a:schemeClr val="accent2"/>
                </a:solidFill>
              </a:rPr>
              <a:t>2. Riflessione – </a:t>
            </a:r>
            <a:r>
              <a:rPr lang="it-IT" dirty="0"/>
              <a:t>Lettura di domande-stimolo </a:t>
            </a:r>
          </a:p>
          <a:p>
            <a:endParaRPr lang="it-IT" dirty="0"/>
          </a:p>
        </p:txBody>
      </p:sp>
    </p:spTree>
    <p:extLst>
      <p:ext uri="{BB962C8B-B14F-4D97-AF65-F5344CB8AC3E}">
        <p14:creationId xmlns:p14="http://schemas.microsoft.com/office/powerpoint/2010/main" val="37116720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A3A2FC-D524-4561-B491-D5F2709CFFB8}"/>
              </a:ext>
            </a:extLst>
          </p:cNvPr>
          <p:cNvSpPr>
            <a:spLocks noGrp="1"/>
          </p:cNvSpPr>
          <p:nvPr>
            <p:ph type="title"/>
          </p:nvPr>
        </p:nvSpPr>
        <p:spPr/>
        <p:txBody>
          <a:bodyPr/>
          <a:lstStyle/>
          <a:p>
            <a:pPr algn="ctr"/>
            <a:r>
              <a:rPr lang="it-IT" dirty="0">
                <a:solidFill>
                  <a:srgbClr val="FF0000"/>
                </a:solidFill>
              </a:rPr>
              <a:t>DOMANDE-STIMOLO </a:t>
            </a:r>
          </a:p>
        </p:txBody>
      </p:sp>
      <p:sp>
        <p:nvSpPr>
          <p:cNvPr id="3" name="Segnaposto contenuto 2">
            <a:extLst>
              <a:ext uri="{FF2B5EF4-FFF2-40B4-BE49-F238E27FC236}">
                <a16:creationId xmlns:a16="http://schemas.microsoft.com/office/drawing/2014/main" id="{76FD8E2E-2344-4459-8D77-859F7BF1EB79}"/>
              </a:ext>
            </a:extLst>
          </p:cNvPr>
          <p:cNvSpPr>
            <a:spLocks noGrp="1"/>
          </p:cNvSpPr>
          <p:nvPr>
            <p:ph idx="1"/>
          </p:nvPr>
        </p:nvSpPr>
        <p:spPr/>
        <p:txBody>
          <a:bodyPr>
            <a:normAutofit lnSpcReduction="10000"/>
          </a:bodyPr>
          <a:lstStyle/>
          <a:p>
            <a:pPr marL="0" indent="0">
              <a:buNone/>
            </a:pPr>
            <a:r>
              <a:rPr lang="it-IT" dirty="0">
                <a:solidFill>
                  <a:srgbClr val="FF0000"/>
                </a:solidFill>
              </a:rPr>
              <a:t>Esempi:</a:t>
            </a:r>
          </a:p>
          <a:p>
            <a:pPr lvl="0"/>
            <a:r>
              <a:rPr lang="it-IT" i="1" dirty="0"/>
              <a:t>L'attività si è sviluppata come avevi progettato o previsto? In caso contrario, cosa si è rivelato diverso? Perché? (Ad esempio: eventi imprevisti, reazioni degli allievi, loro difficoltà non previste, un’errata previsione dei tempi, ecc.)</a:t>
            </a:r>
            <a:endParaRPr lang="it-IT" dirty="0"/>
          </a:p>
          <a:p>
            <a:pPr lvl="0"/>
            <a:r>
              <a:rPr lang="it-IT" i="1" dirty="0"/>
              <a:t>Quali credi siano state le tue scelte (di metodo, di strumenti e materiali di supporto utilizzati, di valutazione ecc.) più efficaci? Perché?</a:t>
            </a:r>
            <a:endParaRPr lang="it-IT" dirty="0"/>
          </a:p>
          <a:p>
            <a:pPr lvl="0"/>
            <a:r>
              <a:rPr lang="it-IT" i="1" dirty="0"/>
              <a:t>Rispetto alle competenze su cui hai riflettuto nel Bilancio iniziale, quali competenze hai consolidato con questa esperienza eventualmente anche in riferimento al supporto del tuo tutor?</a:t>
            </a:r>
            <a:endParaRPr lang="it-IT" dirty="0"/>
          </a:p>
          <a:p>
            <a:pPr marL="0" indent="0">
              <a:buNone/>
            </a:pPr>
            <a:endParaRPr lang="it-IT" dirty="0"/>
          </a:p>
        </p:txBody>
      </p:sp>
    </p:spTree>
    <p:extLst>
      <p:ext uri="{BB962C8B-B14F-4D97-AF65-F5344CB8AC3E}">
        <p14:creationId xmlns:p14="http://schemas.microsoft.com/office/powerpoint/2010/main" val="27433171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PERSONALIZZAZIONE DELLE ATTIVITA’ DI FORMAZIONE</a:t>
            </a:r>
          </a:p>
        </p:txBody>
      </p:sp>
      <p:sp>
        <p:nvSpPr>
          <p:cNvPr id="3" name="Segnaposto contenuto 2"/>
          <p:cNvSpPr>
            <a:spLocks noGrp="1"/>
          </p:cNvSpPr>
          <p:nvPr>
            <p:ph idx="1"/>
          </p:nvPr>
        </p:nvSpPr>
        <p:spPr/>
        <p:txBody>
          <a:bodyPr/>
          <a:lstStyle/>
          <a:p>
            <a:r>
              <a:rPr lang="it-IT" dirty="0"/>
              <a:t>Al termine del periodo di prova:</a:t>
            </a:r>
          </a:p>
          <a:p>
            <a:pPr marL="0" indent="0">
              <a:buNone/>
            </a:pPr>
            <a:r>
              <a:rPr lang="it-IT" dirty="0"/>
              <a:t>IL DOCENTE NEO ASSUNTO TRACCIA UN NUOVO BILANCIO DELLE COMPETENZE FINALI </a:t>
            </a:r>
          </a:p>
          <a:p>
            <a:pPr marL="0" indent="0">
              <a:buNone/>
            </a:pPr>
            <a:endParaRPr lang="it-IT" dirty="0"/>
          </a:p>
          <a:p>
            <a:pPr marL="0" indent="0">
              <a:buNone/>
            </a:pPr>
            <a:endParaRPr lang="it-IT" dirty="0"/>
          </a:p>
          <a:p>
            <a:pPr marL="0" indent="0">
              <a:buNone/>
            </a:pPr>
            <a:r>
              <a:rPr lang="it-IT" dirty="0"/>
              <a:t>PER REGISTRARE I PROGRESSI DI PROFESSIONALITA’</a:t>
            </a:r>
          </a:p>
          <a:p>
            <a:pPr marL="0" indent="0">
              <a:buNone/>
            </a:pPr>
            <a:r>
              <a:rPr lang="it-IT" dirty="0"/>
              <a:t>PER REGISTRARE L’IMPATTO DELLE AZIONI FORMATIVE REALIZZATE</a:t>
            </a:r>
          </a:p>
          <a:p>
            <a:pPr marL="0" indent="0">
              <a:buNone/>
            </a:pPr>
            <a:r>
              <a:rPr lang="it-IT" dirty="0"/>
              <a:t>PER IPOTIZZARE GLI SVILUPPI ULTERIORI </a:t>
            </a:r>
          </a:p>
          <a:p>
            <a:pPr marL="0" indent="0">
              <a:buNone/>
            </a:pPr>
            <a:endParaRPr lang="it-IT" dirty="0"/>
          </a:p>
        </p:txBody>
      </p:sp>
      <p:sp>
        <p:nvSpPr>
          <p:cNvPr id="4" name="Freccia in giù 3"/>
          <p:cNvSpPr/>
          <p:nvPr/>
        </p:nvSpPr>
        <p:spPr>
          <a:xfrm>
            <a:off x="4432300" y="2971800"/>
            <a:ext cx="762000" cy="9779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9982363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PERSONALIZZAZIONE DELLE ATTIVITA’ DI FORMAZIONE</a:t>
            </a:r>
            <a:endParaRPr lang="it-IT" dirty="0"/>
          </a:p>
        </p:txBody>
      </p:sp>
      <p:sp>
        <p:nvSpPr>
          <p:cNvPr id="3" name="Segnaposto contenuto 2"/>
          <p:cNvSpPr>
            <a:spLocks noGrp="1"/>
          </p:cNvSpPr>
          <p:nvPr>
            <p:ph idx="1"/>
          </p:nvPr>
        </p:nvSpPr>
        <p:spPr/>
        <p:txBody>
          <a:bodyPr/>
          <a:lstStyle/>
          <a:p>
            <a:endParaRPr lang="it-IT" dirty="0"/>
          </a:p>
          <a:p>
            <a:pPr marL="0" indent="0">
              <a:buNone/>
            </a:pPr>
            <a:endParaRPr lang="it-IT" dirty="0"/>
          </a:p>
          <a:p>
            <a:pPr marL="0" indent="0">
              <a:buNone/>
            </a:pPr>
            <a:r>
              <a:rPr lang="it-IT" dirty="0"/>
              <a:t>Il 78% dei docenti in formazione nello scorso anno scolastico in Lombardia ha segnalato la necessità di formarsi sulla</a:t>
            </a:r>
          </a:p>
          <a:p>
            <a:pPr marL="0" indent="0" algn="ctr">
              <a:buNone/>
            </a:pPr>
            <a:endParaRPr lang="it-IT" dirty="0"/>
          </a:p>
          <a:p>
            <a:pPr marL="0" indent="0" algn="ctr">
              <a:buNone/>
            </a:pPr>
            <a:endParaRPr lang="it-IT" dirty="0">
              <a:solidFill>
                <a:srgbClr val="FF0000"/>
              </a:solidFill>
            </a:endParaRPr>
          </a:p>
          <a:p>
            <a:pPr marL="0" indent="0" algn="ctr">
              <a:buNone/>
            </a:pPr>
            <a:r>
              <a:rPr lang="it-IT" sz="4000" b="1" dirty="0">
                <a:solidFill>
                  <a:srgbClr val="FF0000"/>
                </a:solidFill>
              </a:rPr>
              <a:t>VALUTAZIONE DIDATTICA</a:t>
            </a:r>
          </a:p>
        </p:txBody>
      </p:sp>
      <p:sp>
        <p:nvSpPr>
          <p:cNvPr id="4" name="Freccia in giù 3"/>
          <p:cNvSpPr/>
          <p:nvPr/>
        </p:nvSpPr>
        <p:spPr>
          <a:xfrm>
            <a:off x="5832389" y="3772930"/>
            <a:ext cx="329514" cy="5436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9879416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ctr"/>
            <a:r>
              <a:rPr lang="it-IT" sz="3200" b="1" dirty="0">
                <a:solidFill>
                  <a:srgbClr val="FF0000"/>
                </a:solidFill>
              </a:rPr>
              <a:t>DOCUMENTAZIONE PER IL COMITATO DI VALUTAZIONE </a:t>
            </a:r>
            <a:br>
              <a:rPr lang="it-IT" sz="3200" b="1" dirty="0">
                <a:solidFill>
                  <a:srgbClr val="FF0000"/>
                </a:solidFill>
              </a:rPr>
            </a:br>
            <a:r>
              <a:rPr lang="it-IT" sz="3200" b="1" dirty="0">
                <a:solidFill>
                  <a:srgbClr val="FF0000"/>
                </a:solidFill>
              </a:rPr>
              <a:t>(da consegnare a cura Ds almeno 5 gg prima della data del colloquio)</a:t>
            </a:r>
            <a:endParaRPr lang="it-IT" sz="3200" dirty="0">
              <a:solidFill>
                <a:srgbClr val="FF0000"/>
              </a:solidFill>
            </a:endParaRPr>
          </a:p>
        </p:txBody>
      </p:sp>
      <p:sp>
        <p:nvSpPr>
          <p:cNvPr id="3" name="Segnaposto contenuto 2"/>
          <p:cNvSpPr>
            <a:spLocks noGrp="1"/>
          </p:cNvSpPr>
          <p:nvPr>
            <p:ph idx="1"/>
          </p:nvPr>
        </p:nvSpPr>
        <p:spPr/>
        <p:txBody>
          <a:bodyPr/>
          <a:lstStyle/>
          <a:p>
            <a:r>
              <a:rPr lang="it-IT" dirty="0"/>
              <a:t>Il dossier generato con INDIRE: Curriculum formativo (obbligatorio: bilancio competenze iniziali, finali, formazione futura), Attività didattica, schede di valutazione (allegati A) del DS e del Tutor</a:t>
            </a:r>
          </a:p>
          <a:p>
            <a:pPr algn="ctr"/>
            <a:r>
              <a:rPr lang="it-IT" dirty="0">
                <a:solidFill>
                  <a:schemeClr val="accent4">
                    <a:lumMod val="75000"/>
                  </a:schemeClr>
                </a:solidFill>
              </a:rPr>
              <a:t>PIU’</a:t>
            </a:r>
          </a:p>
          <a:p>
            <a:r>
              <a:rPr lang="it-IT" dirty="0"/>
              <a:t>Allegare a parte  i file relativi alle presentazioni multimediali della Attività didattica</a:t>
            </a:r>
          </a:p>
        </p:txBody>
      </p:sp>
    </p:spTree>
    <p:extLst>
      <p:ext uri="{BB962C8B-B14F-4D97-AF65-F5344CB8AC3E}">
        <p14:creationId xmlns:p14="http://schemas.microsoft.com/office/powerpoint/2010/main" val="4210487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320E4A-CCD6-4315-A564-5FDCB02DDF8D}"/>
              </a:ext>
            </a:extLst>
          </p:cNvPr>
          <p:cNvSpPr>
            <a:spLocks noGrp="1"/>
          </p:cNvSpPr>
          <p:nvPr>
            <p:ph type="title"/>
          </p:nvPr>
        </p:nvSpPr>
        <p:spPr/>
        <p:txBody>
          <a:bodyPr>
            <a:normAutofit fontScale="90000"/>
          </a:bodyPr>
          <a:lstStyle/>
          <a:p>
            <a:pPr algn="ctr"/>
            <a:r>
              <a:rPr lang="it-IT" dirty="0">
                <a:solidFill>
                  <a:srgbClr val="FF0000"/>
                </a:solidFill>
              </a:rPr>
              <a:t>LA VALUTAZIONE DEL PERCORSO DI FORMAZIONE E DI PROVA (art. 13 DM 226/22)</a:t>
            </a:r>
            <a:endParaRPr lang="it-IT" dirty="0"/>
          </a:p>
        </p:txBody>
      </p:sp>
      <p:sp>
        <p:nvSpPr>
          <p:cNvPr id="3" name="Segnaposto contenuto 2">
            <a:extLst>
              <a:ext uri="{FF2B5EF4-FFF2-40B4-BE49-F238E27FC236}">
                <a16:creationId xmlns:a16="http://schemas.microsoft.com/office/drawing/2014/main" id="{0063D9D2-B329-49A3-9622-EE8E8FA57F9E}"/>
              </a:ext>
            </a:extLst>
          </p:cNvPr>
          <p:cNvSpPr>
            <a:spLocks noGrp="1"/>
          </p:cNvSpPr>
          <p:nvPr>
            <p:ph idx="1"/>
          </p:nvPr>
        </p:nvSpPr>
        <p:spPr/>
        <p:txBody>
          <a:bodyPr>
            <a:normAutofit/>
          </a:bodyPr>
          <a:lstStyle/>
          <a:p>
            <a:pPr marL="0" indent="0" algn="ctr">
              <a:buNone/>
            </a:pPr>
            <a:r>
              <a:rPr lang="it-IT" sz="5100" dirty="0">
                <a:solidFill>
                  <a:srgbClr val="FF0000"/>
                </a:solidFill>
              </a:rPr>
              <a:t>Il Comitato di valutazione</a:t>
            </a:r>
          </a:p>
          <a:p>
            <a:r>
              <a:rPr lang="it-IT" dirty="0"/>
              <a:t>compie la verifica delle competenze didattiche pratiche del docente in prova, traduzione delle conoscenze teoriche disciplinari e metodologiche secondo quanto riportato nel Piano di sviluppo professionale, per l’espressione del parere sul superamento del percorso di formazione e periodo annuale di prova in servizio attraverso il colloquio, nell’ambito del quale è svolto </a:t>
            </a:r>
          </a:p>
          <a:p>
            <a:pPr marL="0" indent="0" algn="ctr">
              <a:buNone/>
            </a:pPr>
            <a:r>
              <a:rPr lang="it-IT" dirty="0">
                <a:solidFill>
                  <a:srgbClr val="FF0000"/>
                </a:solidFill>
              </a:rPr>
              <a:t>IL TEST FINALE</a:t>
            </a:r>
          </a:p>
          <a:p>
            <a:pPr marL="0" indent="0">
              <a:buNone/>
            </a:pPr>
            <a:endParaRPr lang="it-IT" dirty="0"/>
          </a:p>
        </p:txBody>
      </p:sp>
    </p:spTree>
    <p:extLst>
      <p:ext uri="{BB962C8B-B14F-4D97-AF65-F5344CB8AC3E}">
        <p14:creationId xmlns:p14="http://schemas.microsoft.com/office/powerpoint/2010/main" val="15185488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F5EE29-7B56-4EB8-8568-42778FCB9A6C}"/>
              </a:ext>
            </a:extLst>
          </p:cNvPr>
          <p:cNvSpPr>
            <a:spLocks noGrp="1"/>
          </p:cNvSpPr>
          <p:nvPr>
            <p:ph type="title"/>
          </p:nvPr>
        </p:nvSpPr>
        <p:spPr/>
        <p:txBody>
          <a:bodyPr/>
          <a:lstStyle/>
          <a:p>
            <a:pPr algn="ctr"/>
            <a:r>
              <a:rPr lang="it-IT" dirty="0">
                <a:solidFill>
                  <a:srgbClr val="FF0000"/>
                </a:solidFill>
              </a:rPr>
              <a:t>IL TEST FINALE</a:t>
            </a:r>
          </a:p>
        </p:txBody>
      </p:sp>
      <p:sp>
        <p:nvSpPr>
          <p:cNvPr id="3" name="Segnaposto contenuto 2">
            <a:extLst>
              <a:ext uri="{FF2B5EF4-FFF2-40B4-BE49-F238E27FC236}">
                <a16:creationId xmlns:a16="http://schemas.microsoft.com/office/drawing/2014/main" id="{271630AB-0046-4E7A-A7B6-3126A67CD41B}"/>
              </a:ext>
            </a:extLst>
          </p:cNvPr>
          <p:cNvSpPr>
            <a:spLocks noGrp="1"/>
          </p:cNvSpPr>
          <p:nvPr>
            <p:ph idx="1"/>
          </p:nvPr>
        </p:nvSpPr>
        <p:spPr/>
        <p:txBody>
          <a:bodyPr/>
          <a:lstStyle/>
          <a:p>
            <a:pPr marL="0" indent="0">
              <a:buNone/>
            </a:pPr>
            <a:r>
              <a:rPr lang="it-IT" dirty="0"/>
              <a:t>consiste, ai sensi dell’articolo 13, comma 3 del Decreto, </a:t>
            </a:r>
          </a:p>
          <a:p>
            <a:pPr marL="0" indent="0">
              <a:buNone/>
            </a:pPr>
            <a:r>
              <a:rPr lang="it-IT" dirty="0"/>
              <a:t>“</a:t>
            </a:r>
            <a:r>
              <a:rPr lang="it-IT" i="1" dirty="0"/>
              <a:t>nella discussione e valutazione delle risultanze della documentazione contenuta nell’istruttoria formulata dal tutor accogliente e nella relazione del dirigente scolastico, con espresso riferimento all’acquisizione delle relative competenze, a seguito di osservazione effettuata durante il percorso di formazione e periodo annuale di prova”.</a:t>
            </a:r>
            <a:endParaRPr lang="it-IT" dirty="0"/>
          </a:p>
          <a:p>
            <a:pPr marL="0" indent="0">
              <a:buNone/>
            </a:pPr>
            <a:endParaRPr lang="it-IT" dirty="0"/>
          </a:p>
        </p:txBody>
      </p:sp>
    </p:spTree>
    <p:extLst>
      <p:ext uri="{BB962C8B-B14F-4D97-AF65-F5344CB8AC3E}">
        <p14:creationId xmlns:p14="http://schemas.microsoft.com/office/powerpoint/2010/main" val="14797000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F80200-FE59-4EA1-8850-1AA2D5BB9E5B}"/>
              </a:ext>
            </a:extLst>
          </p:cNvPr>
          <p:cNvSpPr>
            <a:spLocks noGrp="1"/>
          </p:cNvSpPr>
          <p:nvPr>
            <p:ph type="title"/>
          </p:nvPr>
        </p:nvSpPr>
        <p:spPr/>
        <p:txBody>
          <a:bodyPr/>
          <a:lstStyle/>
          <a:p>
            <a:pPr algn="ctr"/>
            <a:r>
              <a:rPr lang="it-IT" dirty="0">
                <a:solidFill>
                  <a:srgbClr val="FF0000"/>
                </a:solidFill>
              </a:rPr>
              <a:t>IL COLLOQUIO</a:t>
            </a:r>
          </a:p>
        </p:txBody>
      </p:sp>
      <p:sp>
        <p:nvSpPr>
          <p:cNvPr id="3" name="Segnaposto contenuto 2">
            <a:extLst>
              <a:ext uri="{FF2B5EF4-FFF2-40B4-BE49-F238E27FC236}">
                <a16:creationId xmlns:a16="http://schemas.microsoft.com/office/drawing/2014/main" id="{42103D23-3610-4F95-BA46-A6DE21EE65F0}"/>
              </a:ext>
            </a:extLst>
          </p:cNvPr>
          <p:cNvSpPr>
            <a:spLocks noGrp="1"/>
          </p:cNvSpPr>
          <p:nvPr>
            <p:ph idx="1"/>
          </p:nvPr>
        </p:nvSpPr>
        <p:spPr/>
        <p:txBody>
          <a:bodyPr>
            <a:normAutofit fontScale="85000" lnSpcReduction="20000"/>
          </a:bodyPr>
          <a:lstStyle/>
          <a:p>
            <a:r>
              <a:rPr lang="it-IT" dirty="0"/>
              <a:t>prende avvio dalla presentazione delle attività di insegnamento e formazione e della relativa documentazione contenuta nel portfolio professionale e nelle schede di cui all’Allegato A, già in possesso del Dirigente scolastico e trasmessi preliminarmente (almeno cinque giorni prima della data fissata per il colloquio) allo stesso Comitato. </a:t>
            </a:r>
          </a:p>
          <a:p>
            <a:r>
              <a:rPr lang="it-IT" dirty="0"/>
              <a:t>Si suggerisce di attenzionare particolarmente, in questa fase, tutti gli elementi contestuali che in qualche modo hanno influito sul percorso esperienziale del docente in valutazione, della sua partecipazione alla vita della scuola, delle forme di tutoring e di ogni altro elemento utile a chiarire la personalizzazione del percorso formativo compiuto, invitando il docente stesso a “raccontare” e a “raccontarsi” al Comitato; </a:t>
            </a:r>
          </a:p>
          <a:p>
            <a:r>
              <a:rPr lang="it-IT" dirty="0"/>
              <a:t>dall’altro lato, vanno considerate le evidenze della capacità didattica, utilizzando gli indicatori e i descrittori dell’Allegato A come griglia di verifica del pieno possesso ed esercizio dello standard professionale.</a:t>
            </a:r>
          </a:p>
        </p:txBody>
      </p:sp>
    </p:spTree>
    <p:extLst>
      <p:ext uri="{BB962C8B-B14F-4D97-AF65-F5344CB8AC3E}">
        <p14:creationId xmlns:p14="http://schemas.microsoft.com/office/powerpoint/2010/main" val="1150379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E08F8D-22A4-423A-BC96-4C335282F5A5}"/>
              </a:ext>
            </a:extLst>
          </p:cNvPr>
          <p:cNvSpPr>
            <a:spLocks noGrp="1"/>
          </p:cNvSpPr>
          <p:nvPr>
            <p:ph type="title"/>
          </p:nvPr>
        </p:nvSpPr>
        <p:spPr/>
        <p:txBody>
          <a:bodyPr>
            <a:normAutofit fontScale="90000"/>
          </a:bodyPr>
          <a:lstStyle/>
          <a:p>
            <a:r>
              <a:rPr lang="it-IT" dirty="0">
                <a:solidFill>
                  <a:srgbClr val="FF0000"/>
                </a:solidFill>
              </a:rPr>
              <a:t>CHI E’ TENUTO AD EFFETTUARE IL PERIODO DI FORMAZIONE E DI PROVA ? (art. 2 </a:t>
            </a:r>
            <a:r>
              <a:rPr lang="it-IT" dirty="0" err="1">
                <a:solidFill>
                  <a:srgbClr val="FF0000"/>
                </a:solidFill>
              </a:rPr>
              <a:t>D.m.</a:t>
            </a:r>
            <a:r>
              <a:rPr lang="it-IT" dirty="0">
                <a:solidFill>
                  <a:srgbClr val="FF0000"/>
                </a:solidFill>
              </a:rPr>
              <a:t> 226/22)</a:t>
            </a:r>
            <a:endParaRPr lang="it-IT" dirty="0"/>
          </a:p>
        </p:txBody>
      </p:sp>
      <p:sp>
        <p:nvSpPr>
          <p:cNvPr id="3" name="Segnaposto contenuto 2">
            <a:extLst>
              <a:ext uri="{FF2B5EF4-FFF2-40B4-BE49-F238E27FC236}">
                <a16:creationId xmlns:a16="http://schemas.microsoft.com/office/drawing/2014/main" id="{82780FD0-C5DA-433E-A3B6-56A21BA55EF6}"/>
              </a:ext>
            </a:extLst>
          </p:cNvPr>
          <p:cNvSpPr>
            <a:spLocks noGrp="1"/>
          </p:cNvSpPr>
          <p:nvPr>
            <p:ph idx="1"/>
          </p:nvPr>
        </p:nvSpPr>
        <p:spPr/>
        <p:txBody>
          <a:bodyPr>
            <a:normAutofit/>
          </a:bodyPr>
          <a:lstStyle/>
          <a:p>
            <a:endParaRPr lang="it-IT" dirty="0"/>
          </a:p>
          <a:p>
            <a:r>
              <a:rPr lang="it-IT" sz="1900" dirty="0"/>
              <a:t>i docenti assunti a tempo determinato in attuazione delle procedure di cui all’articolo 5, commi da 5 a 12, del decreto-legge 22 aprile 2023, n. 44, convertito con modificazioni dalla legge 21 giugno 2023, n. 74; </a:t>
            </a:r>
          </a:p>
          <a:p>
            <a:r>
              <a:rPr lang="it-IT" sz="1900" dirty="0"/>
              <a:t>i docenti assunti a tempo determinato in attuazione delle procedure di cui all’articolo 59, comma 9-bis, del decreto-legge 25 maggio 2021, n. 73. Qualora il personale interessato abbia già esperito positivamente il periodo di formazione e prova nello stesso ordine e grado, sarà comunque tenuto ad acquisire i 5 CFU di cui all’articolo 18 del Decreto ministeriale 22 aprile 2022, n. 108; </a:t>
            </a:r>
          </a:p>
          <a:p>
            <a:r>
              <a:rPr lang="it-IT" sz="1900" dirty="0"/>
              <a:t>i docenti assunti a tempo indeterminato con decorrenza giuridica 01/09/2024 ed economica 01/09/2025, se in possesso dei prescritti requisiti di servizio nel medesimo grado di istruzione. </a:t>
            </a:r>
          </a:p>
          <a:p>
            <a:endParaRPr lang="it-IT" dirty="0"/>
          </a:p>
        </p:txBody>
      </p:sp>
    </p:spTree>
    <p:extLst>
      <p:ext uri="{BB962C8B-B14F-4D97-AF65-F5344CB8AC3E}">
        <p14:creationId xmlns:p14="http://schemas.microsoft.com/office/powerpoint/2010/main" val="46092704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D8B9B7-EC88-42DA-B1C3-AA9F58F5CB26}"/>
              </a:ext>
            </a:extLst>
          </p:cNvPr>
          <p:cNvSpPr>
            <a:spLocks noGrp="1"/>
          </p:cNvSpPr>
          <p:nvPr>
            <p:ph type="title"/>
          </p:nvPr>
        </p:nvSpPr>
        <p:spPr/>
        <p:txBody>
          <a:bodyPr/>
          <a:lstStyle/>
          <a:p>
            <a:pPr algn="ctr"/>
            <a:r>
              <a:rPr lang="it-IT" dirty="0">
                <a:solidFill>
                  <a:srgbClr val="FF0000"/>
                </a:solidFill>
              </a:rPr>
              <a:t>LEZIONE SIMULATA</a:t>
            </a:r>
          </a:p>
        </p:txBody>
      </p:sp>
      <p:sp>
        <p:nvSpPr>
          <p:cNvPr id="3" name="Segnaposto contenuto 2">
            <a:extLst>
              <a:ext uri="{FF2B5EF4-FFF2-40B4-BE49-F238E27FC236}">
                <a16:creationId xmlns:a16="http://schemas.microsoft.com/office/drawing/2014/main" id="{65A0BF79-53FC-45F6-91D9-95C089B5386B}"/>
              </a:ext>
            </a:extLst>
          </p:cNvPr>
          <p:cNvSpPr>
            <a:spLocks noGrp="1"/>
          </p:cNvSpPr>
          <p:nvPr>
            <p:ph idx="1"/>
          </p:nvPr>
        </p:nvSpPr>
        <p:spPr/>
        <p:txBody>
          <a:bodyPr>
            <a:normAutofit lnSpcReduction="10000"/>
          </a:bodyPr>
          <a:lstStyle/>
          <a:p>
            <a:r>
              <a:rPr lang="it-IT" dirty="0"/>
              <a:t>1. </a:t>
            </a:r>
            <a:r>
              <a:rPr lang="it-IT" b="1" dirty="0"/>
              <a:t>Assunzioni a tempo determinato in attuazione delle procedure di cui all’art. 5, co da 5 a 12, del D.L. 22.04.2023, n. 44, convertito con modificazioni dalla L. 21.06.2023, n. 74;</a:t>
            </a:r>
          </a:p>
          <a:p>
            <a:r>
              <a:rPr lang="it-IT" b="1" dirty="0"/>
              <a:t>le assunzioni saranno effettuate a tempo determinato</a:t>
            </a:r>
            <a:r>
              <a:rPr lang="it-IT" dirty="0"/>
              <a:t> (al 31/08) </a:t>
            </a:r>
          </a:p>
          <a:p>
            <a:r>
              <a:rPr lang="it-IT" dirty="0"/>
              <a:t>2. </a:t>
            </a:r>
            <a:r>
              <a:rPr lang="it-IT" b="1" dirty="0"/>
              <a:t>Svolgimento</a:t>
            </a:r>
            <a:r>
              <a:rPr lang="it-IT" dirty="0"/>
              <a:t>, nel corso del contratto a tempo determinato, dell’</a:t>
            </a:r>
            <a:r>
              <a:rPr lang="it-IT" b="1" dirty="0"/>
              <a:t>anno di formazione e prova</a:t>
            </a:r>
          </a:p>
          <a:p>
            <a:r>
              <a:rPr lang="it-IT" b="1" dirty="0"/>
              <a:t>3. Svolgimento</a:t>
            </a:r>
            <a:r>
              <a:rPr lang="it-IT" dirty="0"/>
              <a:t>, oltre a quanto previsto per l’anno di prova, innanzi al Comitato di valutazione, di una </a:t>
            </a:r>
            <a:r>
              <a:rPr lang="it-IT" b="1" dirty="0"/>
              <a:t>lezione simulata </a:t>
            </a:r>
            <a:r>
              <a:rPr lang="it-IT" dirty="0"/>
              <a:t>(per quest’ultima il Comitato è integrato da un componente esterno, individuato dal dirigente titolare dell’USR tra dirigenti scolastici, dirigenti amministrativi e dirigenti tecnici)</a:t>
            </a:r>
          </a:p>
        </p:txBody>
      </p:sp>
    </p:spTree>
    <p:extLst>
      <p:ext uri="{BB962C8B-B14F-4D97-AF65-F5344CB8AC3E}">
        <p14:creationId xmlns:p14="http://schemas.microsoft.com/office/powerpoint/2010/main" val="315068662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D93F7A-103C-49E4-BD53-5A76F5737C14}"/>
              </a:ext>
            </a:extLst>
          </p:cNvPr>
          <p:cNvSpPr>
            <a:spLocks noGrp="1"/>
          </p:cNvSpPr>
          <p:nvPr>
            <p:ph type="title"/>
          </p:nvPr>
        </p:nvSpPr>
        <p:spPr/>
        <p:txBody>
          <a:bodyPr/>
          <a:lstStyle/>
          <a:p>
            <a:pPr algn="ctr"/>
            <a:r>
              <a:rPr lang="it-IT" dirty="0">
                <a:solidFill>
                  <a:srgbClr val="FF0000"/>
                </a:solidFill>
              </a:rPr>
              <a:t>LEZIONE SIMULATA</a:t>
            </a:r>
            <a:endParaRPr lang="it-IT" dirty="0"/>
          </a:p>
        </p:txBody>
      </p:sp>
      <p:sp>
        <p:nvSpPr>
          <p:cNvPr id="3" name="Segnaposto contenuto 2">
            <a:extLst>
              <a:ext uri="{FF2B5EF4-FFF2-40B4-BE49-F238E27FC236}">
                <a16:creationId xmlns:a16="http://schemas.microsoft.com/office/drawing/2014/main" id="{BD39B1D2-9A7D-4876-988E-FE914197A523}"/>
              </a:ext>
            </a:extLst>
          </p:cNvPr>
          <p:cNvSpPr>
            <a:spLocks noGrp="1"/>
          </p:cNvSpPr>
          <p:nvPr>
            <p:ph idx="1"/>
          </p:nvPr>
        </p:nvSpPr>
        <p:spPr/>
        <p:txBody>
          <a:bodyPr/>
          <a:lstStyle/>
          <a:p>
            <a:pPr marL="0" indent="0">
              <a:buNone/>
            </a:pPr>
            <a:r>
              <a:rPr lang="it-IT" dirty="0"/>
              <a:t>3. Superati anno di prova e lezione simulata,</a:t>
            </a:r>
            <a:r>
              <a:rPr lang="it-IT" b="1" dirty="0"/>
              <a:t> assunzione a tempo indeterminato e conferma in ruolo, </a:t>
            </a:r>
            <a:r>
              <a:rPr lang="it-IT" dirty="0"/>
              <a:t>con decorrenza giuridica dalla data di inizio del servizio con contratto a tempo determinato (quindi dalla data di inizio del servizio </a:t>
            </a:r>
            <a:r>
              <a:rPr lang="it-IT" dirty="0" err="1"/>
              <a:t>dall’a.s.</a:t>
            </a:r>
            <a:r>
              <a:rPr lang="it-IT" dirty="0"/>
              <a:t> 2024/25), </a:t>
            </a:r>
            <a:r>
              <a:rPr lang="it-IT" b="1" dirty="0"/>
              <a:t>nella medesima istituzione scolastica presso cui hanno prestato servizio a tempo determinato.</a:t>
            </a:r>
            <a:endParaRPr lang="it-IT" dirty="0"/>
          </a:p>
          <a:p>
            <a:endParaRPr lang="it-IT" dirty="0"/>
          </a:p>
        </p:txBody>
      </p:sp>
    </p:spTree>
    <p:extLst>
      <p:ext uri="{BB962C8B-B14F-4D97-AF65-F5344CB8AC3E}">
        <p14:creationId xmlns:p14="http://schemas.microsoft.com/office/powerpoint/2010/main" val="28245306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D0D581-8ECF-42E7-8A47-3238DACCB7EF}"/>
              </a:ext>
            </a:extLst>
          </p:cNvPr>
          <p:cNvSpPr>
            <a:spLocks noGrp="1"/>
          </p:cNvSpPr>
          <p:nvPr>
            <p:ph type="title"/>
          </p:nvPr>
        </p:nvSpPr>
        <p:spPr/>
        <p:txBody>
          <a:bodyPr/>
          <a:lstStyle/>
          <a:p>
            <a:pPr algn="ctr"/>
            <a:r>
              <a:rPr lang="it-IT" b="1" dirty="0">
                <a:solidFill>
                  <a:srgbClr val="FF0000"/>
                </a:solidFill>
              </a:rPr>
              <a:t>LA LEZIONE SIMULATA</a:t>
            </a:r>
          </a:p>
        </p:txBody>
      </p:sp>
      <p:sp>
        <p:nvSpPr>
          <p:cNvPr id="3" name="Segnaposto contenuto 2">
            <a:extLst>
              <a:ext uri="{FF2B5EF4-FFF2-40B4-BE49-F238E27FC236}">
                <a16:creationId xmlns:a16="http://schemas.microsoft.com/office/drawing/2014/main" id="{F8DDC03E-169C-41C1-897E-7795000E9259}"/>
              </a:ext>
            </a:extLst>
          </p:cNvPr>
          <p:cNvSpPr>
            <a:spLocks noGrp="1"/>
          </p:cNvSpPr>
          <p:nvPr>
            <p:ph idx="1"/>
          </p:nvPr>
        </p:nvSpPr>
        <p:spPr/>
        <p:txBody>
          <a:bodyPr>
            <a:normAutofit fontScale="55000" lnSpcReduction="20000"/>
          </a:bodyPr>
          <a:lstStyle/>
          <a:p>
            <a:r>
              <a:rPr lang="it-IT" dirty="0"/>
              <a:t>La lezione simulata:</a:t>
            </a:r>
          </a:p>
          <a:p>
            <a:r>
              <a:rPr lang="it-IT" dirty="0"/>
              <a:t>per la scuola dell’infanzia e primaria, </a:t>
            </a:r>
            <a:r>
              <a:rPr lang="it-IT" b="1" dirty="0"/>
              <a:t>verte</a:t>
            </a:r>
            <a:r>
              <a:rPr lang="it-IT" dirty="0"/>
              <a:t> sui programmi di cui al punto </a:t>
            </a:r>
            <a:r>
              <a:rPr lang="it-IT" dirty="0">
                <a:hlinkClick r:id="rId2"/>
              </a:rPr>
              <a:t>A.4</a:t>
            </a:r>
            <a:r>
              <a:rPr lang="it-IT" dirty="0"/>
              <a:t> dell’</a:t>
            </a:r>
            <a:r>
              <a:rPr lang="it-IT" dirty="0">
                <a:hlinkClick r:id="rId3"/>
              </a:rPr>
              <a:t>allegato A</a:t>
            </a:r>
            <a:r>
              <a:rPr lang="it-IT" dirty="0"/>
              <a:t> al</a:t>
            </a:r>
            <a:r>
              <a:rPr lang="it-IT" dirty="0">
                <a:hlinkClick r:id="rId4"/>
              </a:rPr>
              <a:t> DM n. 325/2021</a:t>
            </a:r>
            <a:r>
              <a:rPr lang="it-IT" dirty="0"/>
              <a:t>;</a:t>
            </a:r>
          </a:p>
          <a:p>
            <a:r>
              <a:rPr lang="it-IT" dirty="0"/>
              <a:t>per la scuola secondaria di primo e secondo grado, </a:t>
            </a:r>
            <a:r>
              <a:rPr lang="it-IT" b="1" dirty="0"/>
              <a:t>verte</a:t>
            </a:r>
            <a:r>
              <a:rPr lang="it-IT" dirty="0"/>
              <a:t> sui programmi di cui al punto </a:t>
            </a:r>
            <a:r>
              <a:rPr lang="it-IT" dirty="0">
                <a:hlinkClick r:id="rId5"/>
              </a:rPr>
              <a:t>A.2.1</a:t>
            </a:r>
            <a:r>
              <a:rPr lang="it-IT" dirty="0"/>
              <a:t> dell’</a:t>
            </a:r>
            <a:r>
              <a:rPr lang="it-IT" dirty="0">
                <a:hlinkClick r:id="rId6"/>
              </a:rPr>
              <a:t>allegato A</a:t>
            </a:r>
            <a:r>
              <a:rPr lang="it-IT" dirty="0"/>
              <a:t> al </a:t>
            </a:r>
            <a:r>
              <a:rPr lang="it-IT" dirty="0">
                <a:hlinkClick r:id="rId7"/>
              </a:rPr>
              <a:t>DM n. 326/2021</a:t>
            </a:r>
            <a:r>
              <a:rPr lang="it-IT" dirty="0"/>
              <a:t>;</a:t>
            </a:r>
          </a:p>
          <a:p>
            <a:r>
              <a:rPr lang="it-IT" b="1" dirty="0"/>
              <a:t>verifica</a:t>
            </a:r>
            <a:r>
              <a:rPr lang="it-IT" dirty="0"/>
              <a:t>, anche in relazione all’esperienza maturata dal docente e validata dal positivo superamento dell’anno prova, il possesso e corretto esercizio delle conoscenze e competenze finalizzate a una didattica inclusiva che, nel rispetto dei ritmi e degli stili di apprendimento e delle esigenze di ciascun alunno, individua, in stretta collaborazione con gli altri membri del consiglio di classe, interventi equilibrati fra apprendimento e socializzazione e la piena valorizzazione delle capacità e delle potenzialità possedute dagli alunni;</a:t>
            </a:r>
          </a:p>
          <a:p>
            <a:r>
              <a:rPr lang="it-IT" dirty="0"/>
              <a:t>si svolge nel</a:t>
            </a:r>
            <a:r>
              <a:rPr lang="it-IT" b="1" dirty="0"/>
              <a:t> giorno, ora e luogo</a:t>
            </a:r>
            <a:r>
              <a:rPr lang="it-IT" dirty="0"/>
              <a:t> comunicati dal dirigente scolastico, sentito il Comitato di valutazione, al docente interessato, almeno cinque giorni prima dello svolgimento della medesima (lezione);</a:t>
            </a:r>
          </a:p>
          <a:p>
            <a:r>
              <a:rPr lang="it-IT" dirty="0"/>
              <a:t>si svolge su una </a:t>
            </a:r>
            <a:r>
              <a:rPr lang="it-IT" b="1" dirty="0"/>
              <a:t>traccia</a:t>
            </a:r>
            <a:r>
              <a:rPr lang="it-IT" dirty="0"/>
              <a:t>, predisposta dal Comitato di valutazione e assegnata al docente 24 ore prima dello svolgimento della stessa (lezione);</a:t>
            </a:r>
          </a:p>
          <a:p>
            <a:r>
              <a:rPr lang="it-IT" b="1" dirty="0"/>
              <a:t>si conclude con un giudizio di idoneità o di non idoneità</a:t>
            </a:r>
            <a:r>
              <a:rPr lang="it-IT" dirty="0"/>
              <a:t>, secondo i quadri di riferimento predisposti dalla Commissione nazionale istituita con decreto del Capo dipartimento per il sistema educativo di istruzione e formazione;</a:t>
            </a:r>
          </a:p>
          <a:p>
            <a:r>
              <a:rPr lang="it-IT" b="1" dirty="0">
                <a:highlight>
                  <a:srgbClr val="FFFF00"/>
                </a:highlight>
              </a:rPr>
              <a:t>deve svolgersi entro una data determinata (lo scorso anno era il 15 luglio 2024)</a:t>
            </a:r>
            <a:r>
              <a:rPr lang="it-IT" dirty="0"/>
              <a:t>, per cui la tempistica relativa alle procedure di valutazione dell’anno di prova (che si svolgono in via ordinaria tra il 30 giugno e il 31 agosto) può essere derogata (nello specifico anticipata), per rispettare il predetto termine ultimo del 15 luglio.</a:t>
            </a:r>
          </a:p>
          <a:p>
            <a:endParaRPr lang="it-IT" dirty="0"/>
          </a:p>
        </p:txBody>
      </p:sp>
    </p:spTree>
    <p:extLst>
      <p:ext uri="{BB962C8B-B14F-4D97-AF65-F5344CB8AC3E}">
        <p14:creationId xmlns:p14="http://schemas.microsoft.com/office/powerpoint/2010/main" val="55928431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D32050-3DB1-43F9-AF4A-85875D6A6C0D}"/>
              </a:ext>
            </a:extLst>
          </p:cNvPr>
          <p:cNvSpPr>
            <a:spLocks noGrp="1"/>
          </p:cNvSpPr>
          <p:nvPr>
            <p:ph type="title"/>
          </p:nvPr>
        </p:nvSpPr>
        <p:spPr/>
        <p:txBody>
          <a:bodyPr/>
          <a:lstStyle/>
          <a:p>
            <a:pPr algn="ctr"/>
            <a:r>
              <a:rPr lang="it-IT" b="1" dirty="0">
                <a:solidFill>
                  <a:srgbClr val="FF0000"/>
                </a:solidFill>
              </a:rPr>
              <a:t>LA LEZIONE SIMULATA</a:t>
            </a:r>
            <a:endParaRPr lang="it-IT" dirty="0"/>
          </a:p>
        </p:txBody>
      </p:sp>
      <p:sp>
        <p:nvSpPr>
          <p:cNvPr id="3" name="Segnaposto contenuto 2">
            <a:extLst>
              <a:ext uri="{FF2B5EF4-FFF2-40B4-BE49-F238E27FC236}">
                <a16:creationId xmlns:a16="http://schemas.microsoft.com/office/drawing/2014/main" id="{24F15961-3392-4033-8362-D697A1C409EC}"/>
              </a:ext>
            </a:extLst>
          </p:cNvPr>
          <p:cNvSpPr>
            <a:spLocks noGrp="1"/>
          </p:cNvSpPr>
          <p:nvPr>
            <p:ph idx="1"/>
          </p:nvPr>
        </p:nvSpPr>
        <p:spPr/>
        <p:txBody>
          <a:bodyPr/>
          <a:lstStyle/>
          <a:p>
            <a:pPr marL="0" indent="0">
              <a:buNone/>
            </a:pPr>
            <a:r>
              <a:rPr lang="it-IT" dirty="0"/>
              <a:t>Si evidenzia che:</a:t>
            </a:r>
          </a:p>
          <a:p>
            <a:r>
              <a:rPr lang="it-IT" dirty="0"/>
              <a:t>il Comitato di valutazione, ai fini dello svolgimento della lezione simulata, è integrato da un componente esterno individuato dal dirigente dell’USR tra dirigenti scolastici, dirigenti amministrativi e dirigenti tecnici;</a:t>
            </a:r>
          </a:p>
          <a:p>
            <a:r>
              <a:rPr lang="it-IT" dirty="0"/>
              <a:t>la mancata presentazione il giorno della lezione simulata, comporta l’esclusione dalla procedura finalizzata all’immissione in ruolo.</a:t>
            </a:r>
          </a:p>
          <a:p>
            <a:endParaRPr lang="it-IT" dirty="0"/>
          </a:p>
        </p:txBody>
      </p:sp>
    </p:spTree>
    <p:extLst>
      <p:ext uri="{BB962C8B-B14F-4D97-AF65-F5344CB8AC3E}">
        <p14:creationId xmlns:p14="http://schemas.microsoft.com/office/powerpoint/2010/main" val="2013246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F86626-D640-4FE7-A0CE-58F516663CDB}"/>
              </a:ext>
            </a:extLst>
          </p:cNvPr>
          <p:cNvSpPr>
            <a:spLocks noGrp="1"/>
          </p:cNvSpPr>
          <p:nvPr>
            <p:ph type="title"/>
          </p:nvPr>
        </p:nvSpPr>
        <p:spPr/>
        <p:txBody>
          <a:bodyPr/>
          <a:lstStyle/>
          <a:p>
            <a:pPr algn="ctr"/>
            <a:r>
              <a:rPr lang="it-IT" dirty="0">
                <a:solidFill>
                  <a:srgbClr val="FF0000"/>
                </a:solidFill>
              </a:rPr>
              <a:t>IL PERIODO DI SERVIZIO EFFETTIVAMENTE PRESTATO</a:t>
            </a:r>
          </a:p>
        </p:txBody>
      </p:sp>
      <p:sp>
        <p:nvSpPr>
          <p:cNvPr id="3" name="Segnaposto contenuto 2">
            <a:extLst>
              <a:ext uri="{FF2B5EF4-FFF2-40B4-BE49-F238E27FC236}">
                <a16:creationId xmlns:a16="http://schemas.microsoft.com/office/drawing/2014/main" id="{95F771A6-9C07-4C17-ADFD-9A760D9033F8}"/>
              </a:ext>
            </a:extLst>
          </p:cNvPr>
          <p:cNvSpPr>
            <a:spLocks noGrp="1"/>
          </p:cNvSpPr>
          <p:nvPr>
            <p:ph idx="1"/>
          </p:nvPr>
        </p:nvSpPr>
        <p:spPr/>
        <p:txBody>
          <a:bodyPr>
            <a:normAutofit/>
          </a:bodyPr>
          <a:lstStyle/>
          <a:p>
            <a:r>
              <a:rPr lang="it-IT" sz="1800" dirty="0"/>
              <a:t>Ai sensi del D.M n. 226/2022, il superamento del periodo di formazione e prova è subordinato allo svolgimento del servizio effettivamente prestato per almeno </a:t>
            </a:r>
            <a:r>
              <a:rPr lang="it-IT" sz="2000" dirty="0">
                <a:solidFill>
                  <a:srgbClr val="FF0000"/>
                </a:solidFill>
              </a:rPr>
              <a:t>centottanta giorni </a:t>
            </a:r>
            <a:r>
              <a:rPr lang="it-IT" sz="1800" dirty="0"/>
              <a:t>nel corso dell'anno scolastico, di cui </a:t>
            </a:r>
            <a:r>
              <a:rPr lang="it-IT" sz="2000" dirty="0">
                <a:solidFill>
                  <a:srgbClr val="FF0000"/>
                </a:solidFill>
              </a:rPr>
              <a:t>almeno centoventi </a:t>
            </a:r>
            <a:r>
              <a:rPr lang="it-IT" sz="1800" dirty="0"/>
              <a:t>per le attività didattiche, </a:t>
            </a:r>
            <a:r>
              <a:rPr lang="it-IT" sz="2000" dirty="0">
                <a:solidFill>
                  <a:srgbClr val="FF0000"/>
                </a:solidFill>
              </a:rPr>
              <a:t>al superamento del test finale e alla valutazione positiva del percorso di formazione e periodo di prova in servizio. </a:t>
            </a:r>
          </a:p>
          <a:p>
            <a:r>
              <a:rPr lang="it-IT" sz="1800" dirty="0"/>
              <a:t>Fermo restando l'obbligo delle 50 ore di formazione previste, i centottanta giorni di servizio e i centoventi giorni di attività didattica </a:t>
            </a:r>
            <a:r>
              <a:rPr lang="it-IT" sz="2000" dirty="0">
                <a:solidFill>
                  <a:srgbClr val="FF0000"/>
                </a:solidFill>
              </a:rPr>
              <a:t>sono proporzionalmente ridotti </a:t>
            </a:r>
            <a:r>
              <a:rPr lang="it-IT" sz="1800" dirty="0"/>
              <a:t>per i docenti con prestazione o orario inferiore su cattedra o posto.</a:t>
            </a:r>
          </a:p>
        </p:txBody>
      </p:sp>
    </p:spTree>
    <p:extLst>
      <p:ext uri="{BB962C8B-B14F-4D97-AF65-F5344CB8AC3E}">
        <p14:creationId xmlns:p14="http://schemas.microsoft.com/office/powerpoint/2010/main" val="4085452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572553-F1FC-4527-B5A6-6310C77B7C9A}"/>
              </a:ext>
            </a:extLst>
          </p:cNvPr>
          <p:cNvSpPr>
            <a:spLocks noGrp="1"/>
          </p:cNvSpPr>
          <p:nvPr>
            <p:ph type="title"/>
          </p:nvPr>
        </p:nvSpPr>
        <p:spPr/>
        <p:txBody>
          <a:bodyPr>
            <a:normAutofit fontScale="90000"/>
          </a:bodyPr>
          <a:lstStyle/>
          <a:p>
            <a:r>
              <a:rPr lang="it-IT" dirty="0">
                <a:solidFill>
                  <a:srgbClr val="FF0000"/>
                </a:solidFill>
              </a:rPr>
              <a:t>CHI E’ TENUTO AD EFFETTUARE IL PERIODO DI FORMAZIONE E DI PROVA ? (art. 2 </a:t>
            </a:r>
            <a:r>
              <a:rPr lang="it-IT" dirty="0" err="1">
                <a:solidFill>
                  <a:srgbClr val="FF0000"/>
                </a:solidFill>
              </a:rPr>
              <a:t>D.m.</a:t>
            </a:r>
            <a:r>
              <a:rPr lang="it-IT" dirty="0">
                <a:solidFill>
                  <a:srgbClr val="FF0000"/>
                </a:solidFill>
              </a:rPr>
              <a:t> 226/22)</a:t>
            </a:r>
            <a:br>
              <a:rPr lang="it-IT" dirty="0"/>
            </a:br>
            <a:endParaRPr lang="it-IT" dirty="0"/>
          </a:p>
        </p:txBody>
      </p:sp>
      <p:sp>
        <p:nvSpPr>
          <p:cNvPr id="3" name="Segnaposto contenuto 2">
            <a:extLst>
              <a:ext uri="{FF2B5EF4-FFF2-40B4-BE49-F238E27FC236}">
                <a16:creationId xmlns:a16="http://schemas.microsoft.com/office/drawing/2014/main" id="{4C2ADB4C-9FAB-4A0A-9672-F1B6045B8F65}"/>
              </a:ext>
            </a:extLst>
          </p:cNvPr>
          <p:cNvSpPr>
            <a:spLocks noGrp="1"/>
          </p:cNvSpPr>
          <p:nvPr>
            <p:ph idx="1"/>
          </p:nvPr>
        </p:nvSpPr>
        <p:spPr/>
        <p:txBody>
          <a:bodyPr/>
          <a:lstStyle/>
          <a:p>
            <a:pPr marL="0" indent="0">
              <a:buNone/>
            </a:pPr>
            <a:r>
              <a:rPr lang="it-IT" dirty="0"/>
              <a:t>In caso di mancato superamento del test finale o di valutazione negativa del percorso di formazione e periodo annuale di prova in servizio, il personale docente effettua un secondo percorso di formazione e di prova, non ulteriormente rinnovabile.</a:t>
            </a:r>
          </a:p>
          <a:p>
            <a:pPr marL="0" indent="0">
              <a:buNone/>
            </a:pPr>
            <a:r>
              <a:rPr lang="it-IT" dirty="0"/>
              <a:t>Il percorso di formazione e periodo annuale di prova in servizio è rinviabile nei casi di fruizione di assegno di ricerca o di frequenza di dottorato di ricerca, sino al primo anno scolastico utile dopo la fine dell’impegno, oltre che in tutti gli altri casi previsti dalla normativa vigente.</a:t>
            </a:r>
          </a:p>
          <a:p>
            <a:pPr marL="0" indent="0">
              <a:buNone/>
            </a:pPr>
            <a:endParaRPr lang="it-IT" dirty="0"/>
          </a:p>
        </p:txBody>
      </p:sp>
    </p:spTree>
    <p:extLst>
      <p:ext uri="{BB962C8B-B14F-4D97-AF65-F5344CB8AC3E}">
        <p14:creationId xmlns:p14="http://schemas.microsoft.com/office/powerpoint/2010/main" val="1833281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IL PASSAGGIO DI RUOLO</a:t>
            </a:r>
            <a:br>
              <a:rPr lang="it-IT" dirty="0"/>
            </a:br>
            <a:endParaRPr lang="it-IT" dirty="0"/>
          </a:p>
        </p:txBody>
      </p:sp>
      <p:sp>
        <p:nvSpPr>
          <p:cNvPr id="3" name="Segnaposto contenuto 2"/>
          <p:cNvSpPr>
            <a:spLocks noGrp="1"/>
          </p:cNvSpPr>
          <p:nvPr>
            <p:ph idx="1"/>
          </p:nvPr>
        </p:nvSpPr>
        <p:spPr/>
        <p:txBody>
          <a:bodyPr/>
          <a:lstStyle/>
          <a:p>
            <a:pPr algn="just"/>
            <a:r>
              <a:rPr lang="it-IT" dirty="0"/>
              <a:t>Movimento che determina il passaggio da una classe di concorso ad un’altra, appartenente ad un diverso ordine di scuola (ad es: da scuola infanzia a scuola primaria, da secondaria I grado a secondaria II grado);</a:t>
            </a:r>
          </a:p>
          <a:p>
            <a:pPr algn="just"/>
            <a:r>
              <a:rPr lang="it-IT" dirty="0"/>
              <a:t>•Bisogna essere in possesso della abilitazione specifica per il passaggio richiesto;</a:t>
            </a:r>
          </a:p>
          <a:p>
            <a:pPr algn="just"/>
            <a:r>
              <a:rPr lang="it-IT" dirty="0"/>
              <a:t>•Devono aver superato l’anno di prova nel ruolo iniziale di appartenenza;</a:t>
            </a:r>
          </a:p>
          <a:p>
            <a:endParaRPr lang="it-IT" dirty="0"/>
          </a:p>
        </p:txBody>
      </p:sp>
    </p:spTree>
    <p:extLst>
      <p:ext uri="{BB962C8B-B14F-4D97-AF65-F5344CB8AC3E}">
        <p14:creationId xmlns:p14="http://schemas.microsoft.com/office/powerpoint/2010/main" val="2298710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B85369-295D-4483-B464-43A97BAE0CEC}"/>
              </a:ext>
            </a:extLst>
          </p:cNvPr>
          <p:cNvSpPr>
            <a:spLocks noGrp="1"/>
          </p:cNvSpPr>
          <p:nvPr>
            <p:ph type="title"/>
          </p:nvPr>
        </p:nvSpPr>
        <p:spPr/>
        <p:txBody>
          <a:bodyPr/>
          <a:lstStyle/>
          <a:p>
            <a:pPr algn="ctr"/>
            <a:r>
              <a:rPr lang="it-IT" dirty="0">
                <a:solidFill>
                  <a:srgbClr val="FF0000"/>
                </a:solidFill>
              </a:rPr>
              <a:t>SERVIZI UTILI DEL PERIODO DI FORMAZIONE E PROVA</a:t>
            </a:r>
            <a:endParaRPr lang="it-IT" dirty="0"/>
          </a:p>
        </p:txBody>
      </p:sp>
      <p:sp>
        <p:nvSpPr>
          <p:cNvPr id="3" name="Segnaposto contenuto 2">
            <a:extLst>
              <a:ext uri="{FF2B5EF4-FFF2-40B4-BE49-F238E27FC236}">
                <a16:creationId xmlns:a16="http://schemas.microsoft.com/office/drawing/2014/main" id="{D6C3A652-5120-40E6-8BEB-323DE81FB994}"/>
              </a:ext>
            </a:extLst>
          </p:cNvPr>
          <p:cNvSpPr>
            <a:spLocks noGrp="1"/>
          </p:cNvSpPr>
          <p:nvPr>
            <p:ph idx="1"/>
          </p:nvPr>
        </p:nvSpPr>
        <p:spPr/>
        <p:txBody>
          <a:bodyPr/>
          <a:lstStyle/>
          <a:p>
            <a:r>
              <a:rPr lang="it-IT" dirty="0"/>
              <a:t>Fermo restando l'obbligo delle 50 ore di formazione previste, i centottanta giorni di servizio e i centoventi giorni di attività didattica sono proporzionalmente ridotti per i docenti con prestazione o orario inferiore su cattedra o posto.</a:t>
            </a:r>
          </a:p>
        </p:txBody>
      </p:sp>
    </p:spTree>
    <p:extLst>
      <p:ext uri="{BB962C8B-B14F-4D97-AF65-F5344CB8AC3E}">
        <p14:creationId xmlns:p14="http://schemas.microsoft.com/office/powerpoint/2010/main" val="122436256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1753</TotalTime>
  <Words>4242</Words>
  <Application>Microsoft Office PowerPoint</Application>
  <PresentationFormat>Widescreen</PresentationFormat>
  <Paragraphs>280</Paragraphs>
  <Slides>53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53</vt:i4>
      </vt:variant>
    </vt:vector>
  </HeadingPairs>
  <TitlesOfParts>
    <vt:vector size="57" baseType="lpstr">
      <vt:lpstr>Arial</vt:lpstr>
      <vt:lpstr>Calibri</vt:lpstr>
      <vt:lpstr>Calibri Light</vt:lpstr>
      <vt:lpstr>Tema di Office</vt:lpstr>
      <vt:lpstr>IL PERCORSO FORMATIVO DEI DOCENTI NEO-ASSUNTI E CON PASSAGGIO DI RUOLO – INCONTRO INIZIALE 11 FEBBRAIO 2025</vt:lpstr>
      <vt:lpstr>Nota 202382 del 26/11/2024 </vt:lpstr>
      <vt:lpstr>«Il modello di formazione per l’a.s. 2024-25»</vt:lpstr>
      <vt:lpstr> CHI E’ TENUTO AD EFFETTUARE IL PERIODO DI FORMAZIONE E DI PROVA ? (art. 2 D.m. 226/22) </vt:lpstr>
      <vt:lpstr>CHI E’ TENUTO AD EFFETTUARE IL PERIODO DI FORMAZIONE E DI PROVA ? (art. 2 D.m. 226/22)</vt:lpstr>
      <vt:lpstr>IL PERIODO DI SERVIZIO EFFETTIVAMENTE PRESTATO</vt:lpstr>
      <vt:lpstr>CHI E’ TENUTO AD EFFETTUARE IL PERIODO DI FORMAZIONE E DI PROVA ? (art. 2 D.m. 226/22) </vt:lpstr>
      <vt:lpstr>IL PASSAGGIO DI RUOLO </vt:lpstr>
      <vt:lpstr>SERVIZI UTILI DEL PERIODO DI FORMAZIONE E PROVA</vt:lpstr>
      <vt:lpstr> SERVIZI UTILI DEL PERIODO DI FORMAZIONE E PROVA </vt:lpstr>
      <vt:lpstr>D.M. 850/2015</vt:lpstr>
      <vt:lpstr>ATTIVITA’ FORMATIVE: la formazione on line</vt:lpstr>
      <vt:lpstr>PIATTAFORMA INDIRE</vt:lpstr>
      <vt:lpstr>IL PORFOLIO – GLI STANDARD MINIMI</vt:lpstr>
      <vt:lpstr>IL PORFOLIO – GLI STANDARD MINIMI</vt:lpstr>
      <vt:lpstr>RACCONTARE IL PROPRIO PERCORSO</vt:lpstr>
      <vt:lpstr>INTRECCI TRA STANDARD MINIMI E ESPERIENZE</vt:lpstr>
      <vt:lpstr>TOOLKIT PIATTAFORMA INDIRE</vt:lpstr>
      <vt:lpstr>PIATTAFORME DI AUSILIO PER LA FORMAZIONE</vt:lpstr>
      <vt:lpstr>STANDARD PROFESSIONALI </vt:lpstr>
      <vt:lpstr>STANDARD PROFESSIONALI </vt:lpstr>
      <vt:lpstr>ATTIVITA’ FORMATIVE</vt:lpstr>
      <vt:lpstr>ATTIVITA’ FORMATIVE</vt:lpstr>
      <vt:lpstr>ATTIVITA’ FORMATIVE</vt:lpstr>
      <vt:lpstr>Proposta Formativa Regionale EFT-Equipe Formativa Territoriale</vt:lpstr>
      <vt:lpstr>AZIONI SPECIFICHE DEL DIRIGENTE SCOLASTICO</vt:lpstr>
      <vt:lpstr>IL PATTO FORMATIVO DI SVILUPPO PROFESSIONALE</vt:lpstr>
      <vt:lpstr>AZIONI SPECIFICHE DEL DIRIGENTE SCOLASTICO</vt:lpstr>
      <vt:lpstr>IL COMITATO DI VALUTAZIONE DEI DOCENTI (dura in carica 3 anni)</vt:lpstr>
      <vt:lpstr>AZIONI SPECIFICHE DEL DIRIGENTE SCOLASTICO</vt:lpstr>
      <vt:lpstr>IL TUTOR</vt:lpstr>
      <vt:lpstr>PEER TO PEER </vt:lpstr>
      <vt:lpstr>L’ALLEGATO A</vt:lpstr>
      <vt:lpstr>AZIONI SPECIFICHE DEL TUTOR</vt:lpstr>
      <vt:lpstr>AZIONI SPECIFICHE DEL TUTOR</vt:lpstr>
      <vt:lpstr>AZIONI SPECIFICHE DEL TUTOR</vt:lpstr>
      <vt:lpstr>OSSERVAZIONE IN CLASSE (almeno 12 ore)</vt:lpstr>
      <vt:lpstr>FINALITA’ DELLA RECIPROCA OSSERVAZIONE</vt:lpstr>
      <vt:lpstr>OSSERVAZIONE DELLE SITUAZIONI DI APPRENDIMENTO (griglia allegato A)</vt:lpstr>
      <vt:lpstr>DOCUMENTAZIONE DI FASI SIGNIFICATIVE DELLA PROGETTAZIONE DIDATTICA</vt:lpstr>
      <vt:lpstr>ATTIVITA’ DIDATTICA</vt:lpstr>
      <vt:lpstr>ATTIVITA’ DIDATTICA</vt:lpstr>
      <vt:lpstr>DOMANDE-STIMOLO </vt:lpstr>
      <vt:lpstr>PERSONALIZZAZIONE DELLE ATTIVITA’ DI FORMAZIONE</vt:lpstr>
      <vt:lpstr>PERSONALIZZAZIONE DELLE ATTIVITA’ DI FORMAZIONE</vt:lpstr>
      <vt:lpstr>DOCUMENTAZIONE PER IL COMITATO DI VALUTAZIONE  (da consegnare a cura Ds almeno 5 gg prima della data del colloquio)</vt:lpstr>
      <vt:lpstr>LA VALUTAZIONE DEL PERCORSO DI FORMAZIONE E DI PROVA (art. 13 DM 226/22)</vt:lpstr>
      <vt:lpstr>IL TEST FINALE</vt:lpstr>
      <vt:lpstr>IL COLLOQUIO</vt:lpstr>
      <vt:lpstr>LEZIONE SIMULATA</vt:lpstr>
      <vt:lpstr>LEZIONE SIMULATA</vt:lpstr>
      <vt:lpstr>LA LEZIONE SIMULATA</vt:lpstr>
      <vt:lpstr>LA LEZIONE SIMULATA</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PERCORSO FORMATIVO DEI DOCENTI NEO-ASSUNTI E CON PASSAGGIO DI RUOLO</dc:title>
  <dc:creator>preside</dc:creator>
  <cp:lastModifiedBy>Assistente5</cp:lastModifiedBy>
  <cp:revision>104</cp:revision>
  <dcterms:created xsi:type="dcterms:W3CDTF">2017-02-01T13:15:10Z</dcterms:created>
  <dcterms:modified xsi:type="dcterms:W3CDTF">2025-03-03T08:37:55Z</dcterms:modified>
</cp:coreProperties>
</file>