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6"/>
  </p:notesMasterIdLst>
  <p:handoutMasterIdLst>
    <p:handoutMasterId r:id="rId137"/>
  </p:handoutMasterIdLst>
  <p:sldIdLst>
    <p:sldId id="498" r:id="rId2"/>
    <p:sldId id="374" r:id="rId3"/>
    <p:sldId id="464" r:id="rId4"/>
    <p:sldId id="267" r:id="rId5"/>
    <p:sldId id="264" r:id="rId6"/>
    <p:sldId id="265" r:id="rId7"/>
    <p:sldId id="415" r:id="rId8"/>
    <p:sldId id="448" r:id="rId9"/>
    <p:sldId id="439" r:id="rId10"/>
    <p:sldId id="440" r:id="rId11"/>
    <p:sldId id="453" r:id="rId12"/>
    <p:sldId id="454" r:id="rId13"/>
    <p:sldId id="455" r:id="rId14"/>
    <p:sldId id="441" r:id="rId15"/>
    <p:sldId id="442" r:id="rId16"/>
    <p:sldId id="449" r:id="rId17"/>
    <p:sldId id="443" r:id="rId18"/>
    <p:sldId id="444" r:id="rId19"/>
    <p:sldId id="460" r:id="rId20"/>
    <p:sldId id="462" r:id="rId21"/>
    <p:sldId id="463" r:id="rId22"/>
    <p:sldId id="445" r:id="rId23"/>
    <p:sldId id="446" r:id="rId24"/>
    <p:sldId id="450" r:id="rId25"/>
    <p:sldId id="339" r:id="rId26"/>
    <p:sldId id="346" r:id="rId27"/>
    <p:sldId id="347" r:id="rId28"/>
    <p:sldId id="348" r:id="rId29"/>
    <p:sldId id="349" r:id="rId30"/>
    <p:sldId id="350" r:id="rId31"/>
    <p:sldId id="362" r:id="rId32"/>
    <p:sldId id="268" r:id="rId33"/>
    <p:sldId id="351" r:id="rId34"/>
    <p:sldId id="352" r:id="rId35"/>
    <p:sldId id="353" r:id="rId36"/>
    <p:sldId id="354" r:id="rId37"/>
    <p:sldId id="355" r:id="rId38"/>
    <p:sldId id="368" r:id="rId39"/>
    <p:sldId id="371" r:id="rId40"/>
    <p:sldId id="373" r:id="rId41"/>
    <p:sldId id="285" r:id="rId42"/>
    <p:sldId id="451" r:id="rId43"/>
    <p:sldId id="399" r:id="rId44"/>
    <p:sldId id="405" r:id="rId45"/>
    <p:sldId id="406" r:id="rId46"/>
    <p:sldId id="407" r:id="rId47"/>
    <p:sldId id="408" r:id="rId48"/>
    <p:sldId id="409" r:id="rId49"/>
    <p:sldId id="410" r:id="rId50"/>
    <p:sldId id="411" r:id="rId51"/>
    <p:sldId id="412" r:id="rId52"/>
    <p:sldId id="413" r:id="rId53"/>
    <p:sldId id="414" r:id="rId54"/>
    <p:sldId id="465" r:id="rId55"/>
    <p:sldId id="375" r:id="rId56"/>
    <p:sldId id="290" r:id="rId57"/>
    <p:sldId id="377" r:id="rId58"/>
    <p:sldId id="271" r:id="rId59"/>
    <p:sldId id="376" r:id="rId60"/>
    <p:sldId id="291" r:id="rId61"/>
    <p:sldId id="393" r:id="rId62"/>
    <p:sldId id="468" r:id="rId63"/>
    <p:sldId id="477" r:id="rId64"/>
    <p:sldId id="459" r:id="rId65"/>
    <p:sldId id="456" r:id="rId66"/>
    <p:sldId id="457" r:id="rId67"/>
    <p:sldId id="458" r:id="rId68"/>
    <p:sldId id="478" r:id="rId69"/>
    <p:sldId id="479" r:id="rId70"/>
    <p:sldId id="470" r:id="rId71"/>
    <p:sldId id="480" r:id="rId72"/>
    <p:sldId id="466" r:id="rId73"/>
    <p:sldId id="471" r:id="rId74"/>
    <p:sldId id="472" r:id="rId75"/>
    <p:sldId id="473" r:id="rId76"/>
    <p:sldId id="481" r:id="rId77"/>
    <p:sldId id="482" r:id="rId78"/>
    <p:sldId id="474" r:id="rId79"/>
    <p:sldId id="475" r:id="rId80"/>
    <p:sldId id="483" r:id="rId81"/>
    <p:sldId id="485" r:id="rId82"/>
    <p:sldId id="487" r:id="rId83"/>
    <p:sldId id="490" r:id="rId84"/>
    <p:sldId id="491" r:id="rId85"/>
    <p:sldId id="493" r:id="rId86"/>
    <p:sldId id="476" r:id="rId87"/>
    <p:sldId id="484" r:id="rId88"/>
    <p:sldId id="486" r:id="rId89"/>
    <p:sldId id="488" r:id="rId90"/>
    <p:sldId id="489" r:id="rId91"/>
    <p:sldId id="492" r:id="rId92"/>
    <p:sldId id="494" r:id="rId93"/>
    <p:sldId id="467" r:id="rId94"/>
    <p:sldId id="378" r:id="rId95"/>
    <p:sldId id="380" r:id="rId96"/>
    <p:sldId id="381" r:id="rId97"/>
    <p:sldId id="382" r:id="rId98"/>
    <p:sldId id="383" r:id="rId99"/>
    <p:sldId id="384" r:id="rId100"/>
    <p:sldId id="385" r:id="rId101"/>
    <p:sldId id="386" r:id="rId102"/>
    <p:sldId id="297" r:id="rId103"/>
    <p:sldId id="388" r:id="rId104"/>
    <p:sldId id="389" r:id="rId105"/>
    <p:sldId id="391" r:id="rId106"/>
    <p:sldId id="392" r:id="rId107"/>
    <p:sldId id="419" r:id="rId108"/>
    <p:sldId id="420" r:id="rId109"/>
    <p:sldId id="422" r:id="rId110"/>
    <p:sldId id="423" r:id="rId111"/>
    <p:sldId id="425" r:id="rId112"/>
    <p:sldId id="426" r:id="rId113"/>
    <p:sldId id="428" r:id="rId114"/>
    <p:sldId id="429" r:id="rId115"/>
    <p:sldId id="431" r:id="rId116"/>
    <p:sldId id="432" r:id="rId117"/>
    <p:sldId id="434" r:id="rId118"/>
    <p:sldId id="435" r:id="rId119"/>
    <p:sldId id="437" r:id="rId120"/>
    <p:sldId id="438" r:id="rId121"/>
    <p:sldId id="495" r:id="rId122"/>
    <p:sldId id="417" r:id="rId123"/>
    <p:sldId id="394" r:id="rId124"/>
    <p:sldId id="395" r:id="rId125"/>
    <p:sldId id="396" r:id="rId126"/>
    <p:sldId id="397" r:id="rId127"/>
    <p:sldId id="398" r:id="rId128"/>
    <p:sldId id="400" r:id="rId129"/>
    <p:sldId id="401" r:id="rId130"/>
    <p:sldId id="402" r:id="rId131"/>
    <p:sldId id="403" r:id="rId132"/>
    <p:sldId id="404" r:id="rId133"/>
    <p:sldId id="416" r:id="rId134"/>
    <p:sldId id="499" r:id="rId1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616F38B3-1AC8-4C36-B9D2-44CA06B3D41D}">
          <p14:sldIdLst>
            <p14:sldId id="498"/>
            <p14:sldId id="374"/>
          </p14:sldIdLst>
        </p14:section>
        <p14:section name="Classi seconde" id="{69E18D9A-D8FF-4CF8-9803-97D778FB76F9}">
          <p14:sldIdLst>
            <p14:sldId id="464"/>
            <p14:sldId id="267"/>
            <p14:sldId id="264"/>
            <p14:sldId id="265"/>
            <p14:sldId id="415"/>
            <p14:sldId id="448"/>
            <p14:sldId id="439"/>
            <p14:sldId id="440"/>
            <p14:sldId id="453"/>
            <p14:sldId id="454"/>
            <p14:sldId id="455"/>
            <p14:sldId id="441"/>
            <p14:sldId id="442"/>
            <p14:sldId id="449"/>
            <p14:sldId id="443"/>
            <p14:sldId id="444"/>
            <p14:sldId id="460"/>
            <p14:sldId id="462"/>
            <p14:sldId id="463"/>
            <p14:sldId id="445"/>
            <p14:sldId id="446"/>
            <p14:sldId id="450"/>
            <p14:sldId id="339"/>
            <p14:sldId id="346"/>
            <p14:sldId id="347"/>
            <p14:sldId id="348"/>
            <p14:sldId id="349"/>
            <p14:sldId id="350"/>
            <p14:sldId id="362"/>
            <p14:sldId id="268"/>
            <p14:sldId id="351"/>
            <p14:sldId id="352"/>
            <p14:sldId id="353"/>
            <p14:sldId id="354"/>
            <p14:sldId id="355"/>
            <p14:sldId id="368"/>
            <p14:sldId id="371"/>
            <p14:sldId id="373"/>
            <p14:sldId id="285"/>
            <p14:sldId id="451"/>
            <p14:sldId id="399"/>
            <p14:sldId id="405"/>
            <p14:sldId id="406"/>
            <p14:sldId id="407"/>
            <p14:sldId id="408"/>
            <p14:sldId id="409"/>
            <p14:sldId id="410"/>
            <p14:sldId id="411"/>
            <p14:sldId id="412"/>
            <p14:sldId id="413"/>
            <p14:sldId id="414"/>
          </p14:sldIdLst>
        </p14:section>
        <p14:section name="Classi quinte" id="{D5615522-CB51-40DA-9EFC-1C2542D1569F}">
          <p14:sldIdLst>
            <p14:sldId id="465"/>
            <p14:sldId id="375"/>
            <p14:sldId id="290"/>
            <p14:sldId id="377"/>
            <p14:sldId id="271"/>
            <p14:sldId id="376"/>
            <p14:sldId id="291"/>
            <p14:sldId id="393"/>
            <p14:sldId id="468"/>
            <p14:sldId id="477"/>
            <p14:sldId id="459"/>
            <p14:sldId id="456"/>
            <p14:sldId id="457"/>
            <p14:sldId id="458"/>
            <p14:sldId id="478"/>
            <p14:sldId id="479"/>
            <p14:sldId id="470"/>
            <p14:sldId id="480"/>
            <p14:sldId id="466"/>
            <p14:sldId id="471"/>
            <p14:sldId id="472"/>
            <p14:sldId id="473"/>
            <p14:sldId id="481"/>
            <p14:sldId id="482"/>
            <p14:sldId id="474"/>
            <p14:sldId id="475"/>
            <p14:sldId id="483"/>
            <p14:sldId id="485"/>
            <p14:sldId id="487"/>
            <p14:sldId id="490"/>
            <p14:sldId id="491"/>
            <p14:sldId id="493"/>
            <p14:sldId id="476"/>
            <p14:sldId id="484"/>
            <p14:sldId id="486"/>
            <p14:sldId id="488"/>
            <p14:sldId id="489"/>
            <p14:sldId id="492"/>
            <p14:sldId id="494"/>
            <p14:sldId id="467"/>
            <p14:sldId id="378"/>
            <p14:sldId id="380"/>
            <p14:sldId id="381"/>
            <p14:sldId id="382"/>
            <p14:sldId id="383"/>
            <p14:sldId id="384"/>
            <p14:sldId id="385"/>
            <p14:sldId id="386"/>
            <p14:sldId id="297"/>
            <p14:sldId id="388"/>
            <p14:sldId id="389"/>
            <p14:sldId id="391"/>
            <p14:sldId id="392"/>
            <p14:sldId id="419"/>
            <p14:sldId id="420"/>
            <p14:sldId id="422"/>
            <p14:sldId id="423"/>
            <p14:sldId id="425"/>
            <p14:sldId id="426"/>
            <p14:sldId id="428"/>
            <p14:sldId id="429"/>
            <p14:sldId id="431"/>
            <p14:sldId id="432"/>
            <p14:sldId id="434"/>
            <p14:sldId id="435"/>
            <p14:sldId id="437"/>
            <p14:sldId id="438"/>
            <p14:sldId id="495"/>
            <p14:sldId id="417"/>
            <p14:sldId id="394"/>
            <p14:sldId id="395"/>
            <p14:sldId id="396"/>
            <p14:sldId id="397"/>
            <p14:sldId id="398"/>
            <p14:sldId id="400"/>
            <p14:sldId id="401"/>
            <p14:sldId id="402"/>
            <p14:sldId id="403"/>
            <p14:sldId id="404"/>
            <p14:sldId id="416"/>
            <p14:sldId id="49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matiite" initials="K" lastIdx="2" clrIdx="0">
    <p:extLst>
      <p:ext uri="{19B8F6BF-5375-455C-9EA6-DF929625EA0E}">
        <p15:presenceInfo xmlns:p15="http://schemas.microsoft.com/office/powerpoint/2012/main" userId="Komatii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AEFF7"/>
    <a:srgbClr val="A50021"/>
    <a:srgbClr val="FFCCFF"/>
    <a:srgbClr val="922E86"/>
    <a:srgbClr val="FF7C80"/>
    <a:srgbClr val="FF33CC"/>
    <a:srgbClr val="FF6699"/>
    <a:srgbClr val="99FF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91" autoAdjust="0"/>
    <p:restoredTop sz="94660"/>
  </p:normalViewPr>
  <p:slideViewPr>
    <p:cSldViewPr snapToGrid="0">
      <p:cViewPr varScale="1">
        <p:scale>
          <a:sx n="81" d="100"/>
          <a:sy n="81" d="100"/>
        </p:scale>
        <p:origin x="87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commentAuthors" Target="commentAuthor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A95323C7-9ABB-4BE6-90FE-3BC020A871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71B6B52E-F638-4951-8C20-F57C11366FB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D026B6-4CD6-4676-8D96-D8E237442B82}" type="datetimeFigureOut">
              <a:rPr lang="it-IT" smtClean="0"/>
              <a:t>13/11/2025</a:t>
            </a:fld>
            <a:endParaRPr lang="it-IT"/>
          </a:p>
        </p:txBody>
      </p:sp>
      <p:sp>
        <p:nvSpPr>
          <p:cNvPr id="4" name="Segnaposto piè di pagina 3">
            <a:extLst>
              <a:ext uri="{FF2B5EF4-FFF2-40B4-BE49-F238E27FC236}">
                <a16:creationId xmlns:a16="http://schemas.microsoft.com/office/drawing/2014/main" id="{F0EF8FA8-E835-44C4-96C8-392166909B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79E2E27F-84AB-47F5-B432-CF09BD2D36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328CF5-CAE8-44DD-8ECC-673BE54729A6}" type="slidenum">
              <a:rPr lang="it-IT" smtClean="0"/>
              <a:t>‹N›</a:t>
            </a:fld>
            <a:endParaRPr lang="it-IT"/>
          </a:p>
        </p:txBody>
      </p:sp>
    </p:spTree>
    <p:extLst>
      <p:ext uri="{BB962C8B-B14F-4D97-AF65-F5344CB8AC3E}">
        <p14:creationId xmlns:p14="http://schemas.microsoft.com/office/powerpoint/2010/main" val="324299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8EA909-94D7-4FCE-A68D-25DD15E525EC}" type="datetimeFigureOut">
              <a:rPr lang="it-IT" smtClean="0"/>
              <a:t>13/11/2025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4A7535-D1FD-43F3-BC49-000179B1699A}" type="slidenum">
              <a:rPr lang="it-IT" smtClean="0"/>
              <a:t>‹N›</a:t>
            </a:fld>
            <a:endParaRPr lang="it-IT"/>
          </a:p>
        </p:txBody>
      </p:sp>
    </p:spTree>
    <p:extLst>
      <p:ext uri="{BB962C8B-B14F-4D97-AF65-F5344CB8AC3E}">
        <p14:creationId xmlns:p14="http://schemas.microsoft.com/office/powerpoint/2010/main" val="2309583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8116DD-E8FA-4B02-AF14-CE67B0C96BC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8982A1B-B45D-4CD5-A28B-25339DB4D9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17347B2-D3B2-4818-8925-6A3F20644D9D}"/>
              </a:ext>
            </a:extLst>
          </p:cNvPr>
          <p:cNvSpPr>
            <a:spLocks noGrp="1"/>
          </p:cNvSpPr>
          <p:nvPr>
            <p:ph type="dt" sz="half" idx="10"/>
          </p:nvPr>
        </p:nvSpPr>
        <p:spPr/>
        <p:txBody>
          <a:bodyPr/>
          <a:lstStyle/>
          <a:p>
            <a:fld id="{5BB5BF77-AF2A-47E9-BE01-FA5701439B9D}" type="datetimeFigureOut">
              <a:rPr lang="it-IT" smtClean="0"/>
              <a:t>13/11/2025</a:t>
            </a:fld>
            <a:endParaRPr lang="it-IT"/>
          </a:p>
        </p:txBody>
      </p:sp>
      <p:sp>
        <p:nvSpPr>
          <p:cNvPr id="5" name="Segnaposto piè di pagina 4">
            <a:extLst>
              <a:ext uri="{FF2B5EF4-FFF2-40B4-BE49-F238E27FC236}">
                <a16:creationId xmlns:a16="http://schemas.microsoft.com/office/drawing/2014/main" id="{EB939BCA-3CC8-4F7D-A99D-CB6BE05EDE2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E3C9D53-5561-44FE-B91D-46C28D9F5B05}"/>
              </a:ext>
            </a:extLst>
          </p:cNvPr>
          <p:cNvSpPr>
            <a:spLocks noGrp="1"/>
          </p:cNvSpPr>
          <p:nvPr>
            <p:ph type="sldNum" sz="quarter" idx="12"/>
          </p:nvPr>
        </p:nvSpPr>
        <p:spPr/>
        <p:txBody>
          <a:bodyPr/>
          <a:lstStyle/>
          <a:p>
            <a:fld id="{4EB19F5E-B031-4906-9C91-101F31483BA8}" type="slidenum">
              <a:rPr lang="it-IT" smtClean="0"/>
              <a:t>‹N›</a:t>
            </a:fld>
            <a:endParaRPr lang="it-IT"/>
          </a:p>
        </p:txBody>
      </p:sp>
    </p:spTree>
    <p:extLst>
      <p:ext uri="{BB962C8B-B14F-4D97-AF65-F5344CB8AC3E}">
        <p14:creationId xmlns:p14="http://schemas.microsoft.com/office/powerpoint/2010/main" val="2447181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0B54EB-4CB2-44BE-828E-968B4CFDC9F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2FE9C38-3B42-4D6B-96E7-CD5BBCB6368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9934645-E80A-4BDF-8587-BFA1A4171619}"/>
              </a:ext>
            </a:extLst>
          </p:cNvPr>
          <p:cNvSpPr>
            <a:spLocks noGrp="1"/>
          </p:cNvSpPr>
          <p:nvPr>
            <p:ph type="dt" sz="half" idx="10"/>
          </p:nvPr>
        </p:nvSpPr>
        <p:spPr/>
        <p:txBody>
          <a:bodyPr/>
          <a:lstStyle/>
          <a:p>
            <a:fld id="{5BB5BF77-AF2A-47E9-BE01-FA5701439B9D}" type="datetimeFigureOut">
              <a:rPr lang="it-IT" smtClean="0"/>
              <a:t>13/11/2025</a:t>
            </a:fld>
            <a:endParaRPr lang="it-IT"/>
          </a:p>
        </p:txBody>
      </p:sp>
      <p:sp>
        <p:nvSpPr>
          <p:cNvPr id="5" name="Segnaposto piè di pagina 4">
            <a:extLst>
              <a:ext uri="{FF2B5EF4-FFF2-40B4-BE49-F238E27FC236}">
                <a16:creationId xmlns:a16="http://schemas.microsoft.com/office/drawing/2014/main" id="{8A1018D7-9792-4032-A026-4F1311BC325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BD4C490-5218-4C02-A3F7-CB2A61557511}"/>
              </a:ext>
            </a:extLst>
          </p:cNvPr>
          <p:cNvSpPr>
            <a:spLocks noGrp="1"/>
          </p:cNvSpPr>
          <p:nvPr>
            <p:ph type="sldNum" sz="quarter" idx="12"/>
          </p:nvPr>
        </p:nvSpPr>
        <p:spPr/>
        <p:txBody>
          <a:bodyPr/>
          <a:lstStyle/>
          <a:p>
            <a:fld id="{4EB19F5E-B031-4906-9C91-101F31483BA8}" type="slidenum">
              <a:rPr lang="it-IT" smtClean="0"/>
              <a:t>‹N›</a:t>
            </a:fld>
            <a:endParaRPr lang="it-IT"/>
          </a:p>
        </p:txBody>
      </p:sp>
    </p:spTree>
    <p:extLst>
      <p:ext uri="{BB962C8B-B14F-4D97-AF65-F5344CB8AC3E}">
        <p14:creationId xmlns:p14="http://schemas.microsoft.com/office/powerpoint/2010/main" val="2659696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5556F7E-F08B-4540-965E-036BB0186CF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759C333-0018-4DAF-AF05-3DF1CA06830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D485A0E-7DDC-4B0A-9B29-BFE1E021D378}"/>
              </a:ext>
            </a:extLst>
          </p:cNvPr>
          <p:cNvSpPr>
            <a:spLocks noGrp="1"/>
          </p:cNvSpPr>
          <p:nvPr>
            <p:ph type="dt" sz="half" idx="10"/>
          </p:nvPr>
        </p:nvSpPr>
        <p:spPr/>
        <p:txBody>
          <a:bodyPr/>
          <a:lstStyle/>
          <a:p>
            <a:fld id="{5BB5BF77-AF2A-47E9-BE01-FA5701439B9D}" type="datetimeFigureOut">
              <a:rPr lang="it-IT" smtClean="0"/>
              <a:t>13/11/2025</a:t>
            </a:fld>
            <a:endParaRPr lang="it-IT"/>
          </a:p>
        </p:txBody>
      </p:sp>
      <p:sp>
        <p:nvSpPr>
          <p:cNvPr id="5" name="Segnaposto piè di pagina 4">
            <a:extLst>
              <a:ext uri="{FF2B5EF4-FFF2-40B4-BE49-F238E27FC236}">
                <a16:creationId xmlns:a16="http://schemas.microsoft.com/office/drawing/2014/main" id="{50FEF148-9748-4748-BDBC-86BAF066345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8976877-EF0B-4C5C-81DF-173A4ECB2458}"/>
              </a:ext>
            </a:extLst>
          </p:cNvPr>
          <p:cNvSpPr>
            <a:spLocks noGrp="1"/>
          </p:cNvSpPr>
          <p:nvPr>
            <p:ph type="sldNum" sz="quarter" idx="12"/>
          </p:nvPr>
        </p:nvSpPr>
        <p:spPr/>
        <p:txBody>
          <a:bodyPr/>
          <a:lstStyle/>
          <a:p>
            <a:fld id="{4EB19F5E-B031-4906-9C91-101F31483BA8}" type="slidenum">
              <a:rPr lang="it-IT" smtClean="0"/>
              <a:t>‹N›</a:t>
            </a:fld>
            <a:endParaRPr lang="it-IT"/>
          </a:p>
        </p:txBody>
      </p:sp>
    </p:spTree>
    <p:extLst>
      <p:ext uri="{BB962C8B-B14F-4D97-AF65-F5344CB8AC3E}">
        <p14:creationId xmlns:p14="http://schemas.microsoft.com/office/powerpoint/2010/main" val="1703723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378EC4-C1C0-4080-9ED3-8D5B6B33455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588EB92-3AC6-4132-BE40-62F7E761C31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3886C0D-4706-41EA-866C-67696CEF627A}"/>
              </a:ext>
            </a:extLst>
          </p:cNvPr>
          <p:cNvSpPr>
            <a:spLocks noGrp="1"/>
          </p:cNvSpPr>
          <p:nvPr>
            <p:ph type="dt" sz="half" idx="10"/>
          </p:nvPr>
        </p:nvSpPr>
        <p:spPr/>
        <p:txBody>
          <a:bodyPr/>
          <a:lstStyle/>
          <a:p>
            <a:fld id="{5BB5BF77-AF2A-47E9-BE01-FA5701439B9D}" type="datetimeFigureOut">
              <a:rPr lang="it-IT" smtClean="0"/>
              <a:t>13/11/2025</a:t>
            </a:fld>
            <a:endParaRPr lang="it-IT"/>
          </a:p>
        </p:txBody>
      </p:sp>
      <p:sp>
        <p:nvSpPr>
          <p:cNvPr id="5" name="Segnaposto piè di pagina 4">
            <a:extLst>
              <a:ext uri="{FF2B5EF4-FFF2-40B4-BE49-F238E27FC236}">
                <a16:creationId xmlns:a16="http://schemas.microsoft.com/office/drawing/2014/main" id="{28178EA4-3160-4586-B58A-756AF75FAFB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6536146-B2ED-4CF7-83A9-A2E9D4FC6AFC}"/>
              </a:ext>
            </a:extLst>
          </p:cNvPr>
          <p:cNvSpPr>
            <a:spLocks noGrp="1"/>
          </p:cNvSpPr>
          <p:nvPr>
            <p:ph type="sldNum" sz="quarter" idx="12"/>
          </p:nvPr>
        </p:nvSpPr>
        <p:spPr/>
        <p:txBody>
          <a:bodyPr/>
          <a:lstStyle/>
          <a:p>
            <a:fld id="{4EB19F5E-B031-4906-9C91-101F31483BA8}" type="slidenum">
              <a:rPr lang="it-IT" smtClean="0"/>
              <a:t>‹N›</a:t>
            </a:fld>
            <a:endParaRPr lang="it-IT"/>
          </a:p>
        </p:txBody>
      </p:sp>
    </p:spTree>
    <p:extLst>
      <p:ext uri="{BB962C8B-B14F-4D97-AF65-F5344CB8AC3E}">
        <p14:creationId xmlns:p14="http://schemas.microsoft.com/office/powerpoint/2010/main" val="2057783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A5B2DA-B42A-4CD9-8397-754C6814333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507D035-0529-46C7-8764-680072C0D0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B573683-059E-4FD1-AA57-D38926D885B3}"/>
              </a:ext>
            </a:extLst>
          </p:cNvPr>
          <p:cNvSpPr>
            <a:spLocks noGrp="1"/>
          </p:cNvSpPr>
          <p:nvPr>
            <p:ph type="dt" sz="half" idx="10"/>
          </p:nvPr>
        </p:nvSpPr>
        <p:spPr/>
        <p:txBody>
          <a:bodyPr/>
          <a:lstStyle/>
          <a:p>
            <a:fld id="{5BB5BF77-AF2A-47E9-BE01-FA5701439B9D}" type="datetimeFigureOut">
              <a:rPr lang="it-IT" smtClean="0"/>
              <a:t>13/11/2025</a:t>
            </a:fld>
            <a:endParaRPr lang="it-IT"/>
          </a:p>
        </p:txBody>
      </p:sp>
      <p:sp>
        <p:nvSpPr>
          <p:cNvPr id="5" name="Segnaposto piè di pagina 4">
            <a:extLst>
              <a:ext uri="{FF2B5EF4-FFF2-40B4-BE49-F238E27FC236}">
                <a16:creationId xmlns:a16="http://schemas.microsoft.com/office/drawing/2014/main" id="{608363D0-5D32-4311-BE8A-D86D22FC3A7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6D553B9-2279-4071-915E-ABB77F5C0D7E}"/>
              </a:ext>
            </a:extLst>
          </p:cNvPr>
          <p:cNvSpPr>
            <a:spLocks noGrp="1"/>
          </p:cNvSpPr>
          <p:nvPr>
            <p:ph type="sldNum" sz="quarter" idx="12"/>
          </p:nvPr>
        </p:nvSpPr>
        <p:spPr/>
        <p:txBody>
          <a:bodyPr/>
          <a:lstStyle/>
          <a:p>
            <a:fld id="{4EB19F5E-B031-4906-9C91-101F31483BA8}" type="slidenum">
              <a:rPr lang="it-IT" smtClean="0"/>
              <a:t>‹N›</a:t>
            </a:fld>
            <a:endParaRPr lang="it-IT"/>
          </a:p>
        </p:txBody>
      </p:sp>
    </p:spTree>
    <p:extLst>
      <p:ext uri="{BB962C8B-B14F-4D97-AF65-F5344CB8AC3E}">
        <p14:creationId xmlns:p14="http://schemas.microsoft.com/office/powerpoint/2010/main" val="1421090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42F4FE-EAB4-4858-A13E-39802839715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15E8509-D1D4-4037-BF2A-0C96DB898AB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AC1406D-0006-4AF7-BF65-2D98AFA7608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6EBEFAF-4DD0-4C28-BCC1-9CA04E00C110}"/>
              </a:ext>
            </a:extLst>
          </p:cNvPr>
          <p:cNvSpPr>
            <a:spLocks noGrp="1"/>
          </p:cNvSpPr>
          <p:nvPr>
            <p:ph type="dt" sz="half" idx="10"/>
          </p:nvPr>
        </p:nvSpPr>
        <p:spPr/>
        <p:txBody>
          <a:bodyPr/>
          <a:lstStyle/>
          <a:p>
            <a:fld id="{5BB5BF77-AF2A-47E9-BE01-FA5701439B9D}" type="datetimeFigureOut">
              <a:rPr lang="it-IT" smtClean="0"/>
              <a:t>13/11/2025</a:t>
            </a:fld>
            <a:endParaRPr lang="it-IT"/>
          </a:p>
        </p:txBody>
      </p:sp>
      <p:sp>
        <p:nvSpPr>
          <p:cNvPr id="6" name="Segnaposto piè di pagina 5">
            <a:extLst>
              <a:ext uri="{FF2B5EF4-FFF2-40B4-BE49-F238E27FC236}">
                <a16:creationId xmlns:a16="http://schemas.microsoft.com/office/drawing/2014/main" id="{A80E5E88-2CCC-49E6-A572-17500FCCD43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E8A6E9D-2703-4947-8281-98753B9F7170}"/>
              </a:ext>
            </a:extLst>
          </p:cNvPr>
          <p:cNvSpPr>
            <a:spLocks noGrp="1"/>
          </p:cNvSpPr>
          <p:nvPr>
            <p:ph type="sldNum" sz="quarter" idx="12"/>
          </p:nvPr>
        </p:nvSpPr>
        <p:spPr/>
        <p:txBody>
          <a:bodyPr/>
          <a:lstStyle/>
          <a:p>
            <a:fld id="{4EB19F5E-B031-4906-9C91-101F31483BA8}" type="slidenum">
              <a:rPr lang="it-IT" smtClean="0"/>
              <a:t>‹N›</a:t>
            </a:fld>
            <a:endParaRPr lang="it-IT"/>
          </a:p>
        </p:txBody>
      </p:sp>
    </p:spTree>
    <p:extLst>
      <p:ext uri="{BB962C8B-B14F-4D97-AF65-F5344CB8AC3E}">
        <p14:creationId xmlns:p14="http://schemas.microsoft.com/office/powerpoint/2010/main" val="1971491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AA70AF-B674-452F-A1CF-72BFCAD5274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6BCA1D0-8C18-4E91-915F-00C79C14D0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1EFCB6A-921A-4DFD-B697-513599A1709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8CD8160-AD07-4AA0-A3ED-1DB883A42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BDB8E93-7D87-4FCB-A057-D9253B985C49}"/>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BF05852-D559-4795-BB86-92982315A145}"/>
              </a:ext>
            </a:extLst>
          </p:cNvPr>
          <p:cNvSpPr>
            <a:spLocks noGrp="1"/>
          </p:cNvSpPr>
          <p:nvPr>
            <p:ph type="dt" sz="half" idx="10"/>
          </p:nvPr>
        </p:nvSpPr>
        <p:spPr/>
        <p:txBody>
          <a:bodyPr/>
          <a:lstStyle/>
          <a:p>
            <a:fld id="{5BB5BF77-AF2A-47E9-BE01-FA5701439B9D}" type="datetimeFigureOut">
              <a:rPr lang="it-IT" smtClean="0"/>
              <a:t>13/11/2025</a:t>
            </a:fld>
            <a:endParaRPr lang="it-IT"/>
          </a:p>
        </p:txBody>
      </p:sp>
      <p:sp>
        <p:nvSpPr>
          <p:cNvPr id="8" name="Segnaposto piè di pagina 7">
            <a:extLst>
              <a:ext uri="{FF2B5EF4-FFF2-40B4-BE49-F238E27FC236}">
                <a16:creationId xmlns:a16="http://schemas.microsoft.com/office/drawing/2014/main" id="{D417C017-9303-4571-B419-8D9FFFB1E56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047E6A8-97F2-4E6C-8EFE-D9928ABE3BFE}"/>
              </a:ext>
            </a:extLst>
          </p:cNvPr>
          <p:cNvSpPr>
            <a:spLocks noGrp="1"/>
          </p:cNvSpPr>
          <p:nvPr>
            <p:ph type="sldNum" sz="quarter" idx="12"/>
          </p:nvPr>
        </p:nvSpPr>
        <p:spPr/>
        <p:txBody>
          <a:bodyPr/>
          <a:lstStyle/>
          <a:p>
            <a:fld id="{4EB19F5E-B031-4906-9C91-101F31483BA8}" type="slidenum">
              <a:rPr lang="it-IT" smtClean="0"/>
              <a:t>‹N›</a:t>
            </a:fld>
            <a:endParaRPr lang="it-IT"/>
          </a:p>
        </p:txBody>
      </p:sp>
    </p:spTree>
    <p:extLst>
      <p:ext uri="{BB962C8B-B14F-4D97-AF65-F5344CB8AC3E}">
        <p14:creationId xmlns:p14="http://schemas.microsoft.com/office/powerpoint/2010/main" val="1845996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D4592F-D6CB-4922-A50A-6113E4FF91A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F1C83B2-E575-499D-9A7D-CBE538EDAF01}"/>
              </a:ext>
            </a:extLst>
          </p:cNvPr>
          <p:cNvSpPr>
            <a:spLocks noGrp="1"/>
          </p:cNvSpPr>
          <p:nvPr>
            <p:ph type="dt" sz="half" idx="10"/>
          </p:nvPr>
        </p:nvSpPr>
        <p:spPr/>
        <p:txBody>
          <a:bodyPr/>
          <a:lstStyle/>
          <a:p>
            <a:fld id="{5BB5BF77-AF2A-47E9-BE01-FA5701439B9D}" type="datetimeFigureOut">
              <a:rPr lang="it-IT" smtClean="0"/>
              <a:t>13/11/2025</a:t>
            </a:fld>
            <a:endParaRPr lang="it-IT"/>
          </a:p>
        </p:txBody>
      </p:sp>
      <p:sp>
        <p:nvSpPr>
          <p:cNvPr id="4" name="Segnaposto piè di pagina 3">
            <a:extLst>
              <a:ext uri="{FF2B5EF4-FFF2-40B4-BE49-F238E27FC236}">
                <a16:creationId xmlns:a16="http://schemas.microsoft.com/office/drawing/2014/main" id="{9D7CEA52-FC48-49B1-85A3-EE6D709E451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26F6219-260B-4D81-A8D9-83E5920A3752}"/>
              </a:ext>
            </a:extLst>
          </p:cNvPr>
          <p:cNvSpPr>
            <a:spLocks noGrp="1"/>
          </p:cNvSpPr>
          <p:nvPr>
            <p:ph type="sldNum" sz="quarter" idx="12"/>
          </p:nvPr>
        </p:nvSpPr>
        <p:spPr/>
        <p:txBody>
          <a:bodyPr/>
          <a:lstStyle/>
          <a:p>
            <a:fld id="{4EB19F5E-B031-4906-9C91-101F31483BA8}" type="slidenum">
              <a:rPr lang="it-IT" smtClean="0"/>
              <a:t>‹N›</a:t>
            </a:fld>
            <a:endParaRPr lang="it-IT"/>
          </a:p>
        </p:txBody>
      </p:sp>
    </p:spTree>
    <p:extLst>
      <p:ext uri="{BB962C8B-B14F-4D97-AF65-F5344CB8AC3E}">
        <p14:creationId xmlns:p14="http://schemas.microsoft.com/office/powerpoint/2010/main" val="3674009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BFC9555-93F1-42DE-9A5C-7200F96DD67E}"/>
              </a:ext>
            </a:extLst>
          </p:cNvPr>
          <p:cNvSpPr>
            <a:spLocks noGrp="1"/>
          </p:cNvSpPr>
          <p:nvPr>
            <p:ph type="dt" sz="half" idx="10"/>
          </p:nvPr>
        </p:nvSpPr>
        <p:spPr/>
        <p:txBody>
          <a:bodyPr/>
          <a:lstStyle/>
          <a:p>
            <a:fld id="{5BB5BF77-AF2A-47E9-BE01-FA5701439B9D}" type="datetimeFigureOut">
              <a:rPr lang="it-IT" smtClean="0"/>
              <a:t>13/11/2025</a:t>
            </a:fld>
            <a:endParaRPr lang="it-IT"/>
          </a:p>
        </p:txBody>
      </p:sp>
      <p:sp>
        <p:nvSpPr>
          <p:cNvPr id="3" name="Segnaposto piè di pagina 2">
            <a:extLst>
              <a:ext uri="{FF2B5EF4-FFF2-40B4-BE49-F238E27FC236}">
                <a16:creationId xmlns:a16="http://schemas.microsoft.com/office/drawing/2014/main" id="{130B77B1-80C5-4A2D-BB02-3AD435CBEFD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9C35452-432C-4BCF-B402-11B3EDE5EC7C}"/>
              </a:ext>
            </a:extLst>
          </p:cNvPr>
          <p:cNvSpPr>
            <a:spLocks noGrp="1"/>
          </p:cNvSpPr>
          <p:nvPr>
            <p:ph type="sldNum" sz="quarter" idx="12"/>
          </p:nvPr>
        </p:nvSpPr>
        <p:spPr/>
        <p:txBody>
          <a:bodyPr/>
          <a:lstStyle/>
          <a:p>
            <a:fld id="{4EB19F5E-B031-4906-9C91-101F31483BA8}" type="slidenum">
              <a:rPr lang="it-IT" smtClean="0"/>
              <a:t>‹N›</a:t>
            </a:fld>
            <a:endParaRPr lang="it-IT"/>
          </a:p>
        </p:txBody>
      </p:sp>
    </p:spTree>
    <p:extLst>
      <p:ext uri="{BB962C8B-B14F-4D97-AF65-F5344CB8AC3E}">
        <p14:creationId xmlns:p14="http://schemas.microsoft.com/office/powerpoint/2010/main" val="1476146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46F864-B10D-4B27-B1A5-739F4E75812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856DABC-44C5-4417-9BB5-6885540CEC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67643BC-72E8-433D-B473-A34AD8C87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84871C5-1B00-4966-8C4C-E7DC06C29CF9}"/>
              </a:ext>
            </a:extLst>
          </p:cNvPr>
          <p:cNvSpPr>
            <a:spLocks noGrp="1"/>
          </p:cNvSpPr>
          <p:nvPr>
            <p:ph type="dt" sz="half" idx="10"/>
          </p:nvPr>
        </p:nvSpPr>
        <p:spPr/>
        <p:txBody>
          <a:bodyPr/>
          <a:lstStyle/>
          <a:p>
            <a:fld id="{5BB5BF77-AF2A-47E9-BE01-FA5701439B9D}" type="datetimeFigureOut">
              <a:rPr lang="it-IT" smtClean="0"/>
              <a:t>13/11/2025</a:t>
            </a:fld>
            <a:endParaRPr lang="it-IT"/>
          </a:p>
        </p:txBody>
      </p:sp>
      <p:sp>
        <p:nvSpPr>
          <p:cNvPr id="6" name="Segnaposto piè di pagina 5">
            <a:extLst>
              <a:ext uri="{FF2B5EF4-FFF2-40B4-BE49-F238E27FC236}">
                <a16:creationId xmlns:a16="http://schemas.microsoft.com/office/drawing/2014/main" id="{7C41ED0C-705C-46A5-A89A-D5433730F0A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726038E-0D19-4163-B177-DCBB86243B27}"/>
              </a:ext>
            </a:extLst>
          </p:cNvPr>
          <p:cNvSpPr>
            <a:spLocks noGrp="1"/>
          </p:cNvSpPr>
          <p:nvPr>
            <p:ph type="sldNum" sz="quarter" idx="12"/>
          </p:nvPr>
        </p:nvSpPr>
        <p:spPr/>
        <p:txBody>
          <a:bodyPr/>
          <a:lstStyle/>
          <a:p>
            <a:fld id="{4EB19F5E-B031-4906-9C91-101F31483BA8}" type="slidenum">
              <a:rPr lang="it-IT" smtClean="0"/>
              <a:t>‹N›</a:t>
            </a:fld>
            <a:endParaRPr lang="it-IT"/>
          </a:p>
        </p:txBody>
      </p:sp>
    </p:spTree>
    <p:extLst>
      <p:ext uri="{BB962C8B-B14F-4D97-AF65-F5344CB8AC3E}">
        <p14:creationId xmlns:p14="http://schemas.microsoft.com/office/powerpoint/2010/main" val="3192861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1B6F5F-8A53-4867-89E1-079E45ED9C9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DA47831-3F7F-49C0-B14D-1C30E45156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2BDF7A4-D4C1-454B-8D8B-D550F4D2C5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E09A861-5D74-4146-BF91-D6C8B2E5C83F}"/>
              </a:ext>
            </a:extLst>
          </p:cNvPr>
          <p:cNvSpPr>
            <a:spLocks noGrp="1"/>
          </p:cNvSpPr>
          <p:nvPr>
            <p:ph type="dt" sz="half" idx="10"/>
          </p:nvPr>
        </p:nvSpPr>
        <p:spPr/>
        <p:txBody>
          <a:bodyPr/>
          <a:lstStyle/>
          <a:p>
            <a:fld id="{5BB5BF77-AF2A-47E9-BE01-FA5701439B9D}" type="datetimeFigureOut">
              <a:rPr lang="it-IT" smtClean="0"/>
              <a:t>13/11/2025</a:t>
            </a:fld>
            <a:endParaRPr lang="it-IT"/>
          </a:p>
        </p:txBody>
      </p:sp>
      <p:sp>
        <p:nvSpPr>
          <p:cNvPr id="6" name="Segnaposto piè di pagina 5">
            <a:extLst>
              <a:ext uri="{FF2B5EF4-FFF2-40B4-BE49-F238E27FC236}">
                <a16:creationId xmlns:a16="http://schemas.microsoft.com/office/drawing/2014/main" id="{CC059534-D7FA-4C4C-BE7C-29973DCE836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51104E4-B907-4E03-B9B4-342025B6AA68}"/>
              </a:ext>
            </a:extLst>
          </p:cNvPr>
          <p:cNvSpPr>
            <a:spLocks noGrp="1"/>
          </p:cNvSpPr>
          <p:nvPr>
            <p:ph type="sldNum" sz="quarter" idx="12"/>
          </p:nvPr>
        </p:nvSpPr>
        <p:spPr/>
        <p:txBody>
          <a:bodyPr/>
          <a:lstStyle/>
          <a:p>
            <a:fld id="{4EB19F5E-B031-4906-9C91-101F31483BA8}" type="slidenum">
              <a:rPr lang="it-IT" smtClean="0"/>
              <a:t>‹N›</a:t>
            </a:fld>
            <a:endParaRPr lang="it-IT"/>
          </a:p>
        </p:txBody>
      </p:sp>
    </p:spTree>
    <p:extLst>
      <p:ext uri="{BB962C8B-B14F-4D97-AF65-F5344CB8AC3E}">
        <p14:creationId xmlns:p14="http://schemas.microsoft.com/office/powerpoint/2010/main" val="2239939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796D3A1-7E9F-4CE3-80BB-1231A90756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37ADB7A-A530-489E-A6AB-6BF507861F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492299A-AE7A-4E09-9E51-775F215D8E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5BF77-AF2A-47E9-BE01-FA5701439B9D}" type="datetimeFigureOut">
              <a:rPr lang="it-IT" smtClean="0"/>
              <a:t>13/11/2025</a:t>
            </a:fld>
            <a:endParaRPr lang="it-IT"/>
          </a:p>
        </p:txBody>
      </p:sp>
      <p:sp>
        <p:nvSpPr>
          <p:cNvPr id="5" name="Segnaposto piè di pagina 4">
            <a:extLst>
              <a:ext uri="{FF2B5EF4-FFF2-40B4-BE49-F238E27FC236}">
                <a16:creationId xmlns:a16="http://schemas.microsoft.com/office/drawing/2014/main" id="{9CE94F2E-DF2A-4301-931E-20F178CA55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19444AC2-6A29-403F-9B5B-EB1834495D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19F5E-B031-4906-9C91-101F31483BA8}" type="slidenum">
              <a:rPr lang="it-IT" smtClean="0"/>
              <a:t>‹N›</a:t>
            </a:fld>
            <a:endParaRPr lang="it-IT"/>
          </a:p>
        </p:txBody>
      </p:sp>
    </p:spTree>
    <p:extLst>
      <p:ext uri="{BB962C8B-B14F-4D97-AF65-F5344CB8AC3E}">
        <p14:creationId xmlns:p14="http://schemas.microsoft.com/office/powerpoint/2010/main" val="4214999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10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5.png"/></Relationships>
</file>

<file path=ppt/slides/_rels/slide10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6.png"/><Relationship Id="rId2" Type="http://schemas.openxmlformats.org/officeDocument/2006/relationships/slide" Target="slide101.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8.svg"/><Relationship Id="rId5" Type="http://schemas.openxmlformats.org/officeDocument/2006/relationships/image" Target="../media/image13.png"/><Relationship Id="rId10" Type="http://schemas.openxmlformats.org/officeDocument/2006/relationships/image" Target="../media/image7.png"/><Relationship Id="rId4" Type="http://schemas.openxmlformats.org/officeDocument/2006/relationships/image" Target="../media/image10.svg"/><Relationship Id="rId9" Type="http://schemas.openxmlformats.org/officeDocument/2006/relationships/slide" Target="slide2.xml"/></Relationships>
</file>

<file path=ppt/slides/_rels/slide10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6.png"/><Relationship Id="rId2"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8.sv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0.svg"/><Relationship Id="rId9" Type="http://schemas.openxmlformats.org/officeDocument/2006/relationships/slide" Target="slide2.xml"/></Relationships>
</file>

<file path=ppt/slides/_rels/slide10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6.png"/><Relationship Id="rId2" Type="http://schemas.openxmlformats.org/officeDocument/2006/relationships/slide" Target="slide103.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8.svg"/><Relationship Id="rId5" Type="http://schemas.openxmlformats.org/officeDocument/2006/relationships/image" Target="../media/image13.png"/><Relationship Id="rId10" Type="http://schemas.openxmlformats.org/officeDocument/2006/relationships/image" Target="../media/image7.png"/><Relationship Id="rId4" Type="http://schemas.openxmlformats.org/officeDocument/2006/relationships/image" Target="../media/image10.svg"/><Relationship Id="rId9" Type="http://schemas.openxmlformats.org/officeDocument/2006/relationships/slide" Target="slide2.xml"/></Relationships>
</file>

<file path=ppt/slides/_rels/slide10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6.png"/><Relationship Id="rId5" Type="http://schemas.openxmlformats.org/officeDocument/2006/relationships/image" Target="../media/image12.svg"/><Relationship Id="rId10" Type="http://schemas.openxmlformats.org/officeDocument/2006/relationships/image" Target="../media/image8.svg"/><Relationship Id="rId4" Type="http://schemas.openxmlformats.org/officeDocument/2006/relationships/image" Target="../media/image11.png"/><Relationship Id="rId9" Type="http://schemas.openxmlformats.org/officeDocument/2006/relationships/image" Target="../media/image7.png"/></Relationships>
</file>

<file path=ppt/slides/_rels/slide10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6.png"/><Relationship Id="rId2" Type="http://schemas.openxmlformats.org/officeDocument/2006/relationships/slide" Target="slide105.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8.svg"/><Relationship Id="rId5" Type="http://schemas.openxmlformats.org/officeDocument/2006/relationships/image" Target="../media/image13.png"/><Relationship Id="rId10" Type="http://schemas.openxmlformats.org/officeDocument/2006/relationships/image" Target="../media/image7.png"/><Relationship Id="rId4" Type="http://schemas.openxmlformats.org/officeDocument/2006/relationships/image" Target="../media/image10.svg"/><Relationship Id="rId9" Type="http://schemas.openxmlformats.org/officeDocument/2006/relationships/slide" Target="slide2.xml"/></Relationships>
</file>

<file path=ppt/slides/_rels/slide10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6.png"/><Relationship Id="rId5" Type="http://schemas.openxmlformats.org/officeDocument/2006/relationships/image" Target="../media/image12.svg"/><Relationship Id="rId10" Type="http://schemas.openxmlformats.org/officeDocument/2006/relationships/image" Target="../media/image8.svg"/><Relationship Id="rId4" Type="http://schemas.openxmlformats.org/officeDocument/2006/relationships/image" Target="../media/image11.png"/><Relationship Id="rId9" Type="http://schemas.openxmlformats.org/officeDocument/2006/relationships/image" Target="../media/image7.png"/></Relationships>
</file>

<file path=ppt/slides/_rels/slide107.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6.png"/><Relationship Id="rId2" Type="http://schemas.openxmlformats.org/officeDocument/2006/relationships/slide" Target="slide107.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8.svg"/><Relationship Id="rId5" Type="http://schemas.openxmlformats.org/officeDocument/2006/relationships/image" Target="../media/image13.png"/><Relationship Id="rId10" Type="http://schemas.openxmlformats.org/officeDocument/2006/relationships/image" Target="../media/image7.png"/><Relationship Id="rId4" Type="http://schemas.openxmlformats.org/officeDocument/2006/relationships/image" Target="../media/image10.svg"/><Relationship Id="rId9" Type="http://schemas.openxmlformats.org/officeDocument/2006/relationships/slide" Target="slide2.xml"/></Relationships>
</file>

<file path=ppt/slides/_rels/slide10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6.png"/><Relationship Id="rId5" Type="http://schemas.openxmlformats.org/officeDocument/2006/relationships/image" Target="../media/image12.svg"/><Relationship Id="rId10" Type="http://schemas.openxmlformats.org/officeDocument/2006/relationships/image" Target="../media/image8.svg"/><Relationship Id="rId4" Type="http://schemas.openxmlformats.org/officeDocument/2006/relationships/image" Target="../media/image11.png"/><Relationship Id="rId9" Type="http://schemas.openxmlformats.org/officeDocument/2006/relationships/image" Target="../media/image7.png"/></Relationships>
</file>

<file path=ppt/slides/_rels/slide109.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6.png"/><Relationship Id="rId2" Type="http://schemas.openxmlformats.org/officeDocument/2006/relationships/slide" Target="slide109.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8.svg"/><Relationship Id="rId5" Type="http://schemas.openxmlformats.org/officeDocument/2006/relationships/image" Target="../media/image13.png"/><Relationship Id="rId10" Type="http://schemas.openxmlformats.org/officeDocument/2006/relationships/image" Target="../media/image7.png"/><Relationship Id="rId4" Type="http://schemas.openxmlformats.org/officeDocument/2006/relationships/image" Target="../media/image10.svg"/><Relationship Id="rId9"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11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6.png"/><Relationship Id="rId5" Type="http://schemas.openxmlformats.org/officeDocument/2006/relationships/image" Target="../media/image12.svg"/><Relationship Id="rId10" Type="http://schemas.openxmlformats.org/officeDocument/2006/relationships/image" Target="../media/image8.svg"/><Relationship Id="rId4" Type="http://schemas.openxmlformats.org/officeDocument/2006/relationships/image" Target="../media/image11.png"/><Relationship Id="rId9" Type="http://schemas.openxmlformats.org/officeDocument/2006/relationships/image" Target="../media/image7.png"/></Relationships>
</file>

<file path=ppt/slides/_rels/slide1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6.png"/><Relationship Id="rId3" Type="http://schemas.openxmlformats.org/officeDocument/2006/relationships/slide" Target="slide111.xml"/><Relationship Id="rId7" Type="http://schemas.openxmlformats.org/officeDocument/2006/relationships/image" Target="../media/image14.svg"/><Relationship Id="rId12" Type="http://schemas.openxmlformats.org/officeDocument/2006/relationships/image" Target="../media/image8.svg"/><Relationship Id="rId2" Type="http://schemas.openxmlformats.org/officeDocument/2006/relationships/slide" Target="slide10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7.png"/><Relationship Id="rId5" Type="http://schemas.openxmlformats.org/officeDocument/2006/relationships/image" Target="../media/image10.svg"/><Relationship Id="rId10" Type="http://schemas.openxmlformats.org/officeDocument/2006/relationships/slide" Target="slide2.xml"/><Relationship Id="rId4" Type="http://schemas.openxmlformats.org/officeDocument/2006/relationships/image" Target="../media/image9.png"/><Relationship Id="rId9" Type="http://schemas.openxmlformats.org/officeDocument/2006/relationships/image" Target="../media/image12.svg"/><Relationship Id="rId14" Type="http://schemas.openxmlformats.org/officeDocument/2006/relationships/image" Target="../media/image4.png"/></Relationships>
</file>

<file path=ppt/slides/_rels/slide1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6.png"/><Relationship Id="rId2"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8.sv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0.svg"/><Relationship Id="rId9" Type="http://schemas.openxmlformats.org/officeDocument/2006/relationships/slide" Target="slide2.xml"/></Relationships>
</file>

<file path=ppt/slides/_rels/slide1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6.png"/><Relationship Id="rId3" Type="http://schemas.openxmlformats.org/officeDocument/2006/relationships/slide" Target="slide113.xml"/><Relationship Id="rId7" Type="http://schemas.openxmlformats.org/officeDocument/2006/relationships/image" Target="../media/image14.svg"/><Relationship Id="rId12" Type="http://schemas.openxmlformats.org/officeDocument/2006/relationships/image" Target="../media/image8.svg"/><Relationship Id="rId2" Type="http://schemas.openxmlformats.org/officeDocument/2006/relationships/slide" Target="slide10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7.png"/><Relationship Id="rId5" Type="http://schemas.openxmlformats.org/officeDocument/2006/relationships/image" Target="../media/image10.svg"/><Relationship Id="rId10" Type="http://schemas.openxmlformats.org/officeDocument/2006/relationships/slide" Target="slide2.xml"/><Relationship Id="rId4" Type="http://schemas.openxmlformats.org/officeDocument/2006/relationships/image" Target="../media/image9.png"/><Relationship Id="rId9" Type="http://schemas.openxmlformats.org/officeDocument/2006/relationships/image" Target="../media/image12.svg"/><Relationship Id="rId14" Type="http://schemas.openxmlformats.org/officeDocument/2006/relationships/image" Target="../media/image4.png"/></Relationships>
</file>

<file path=ppt/slides/_rels/slide11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6.png"/><Relationship Id="rId2"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8.sv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0.svg"/><Relationship Id="rId9" Type="http://schemas.openxmlformats.org/officeDocument/2006/relationships/slide" Target="slide2.xml"/></Relationships>
</file>

<file path=ppt/slides/_rels/slide11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6.png"/><Relationship Id="rId2" Type="http://schemas.openxmlformats.org/officeDocument/2006/relationships/slide" Target="slide115.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8.sv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0.svg"/><Relationship Id="rId9" Type="http://schemas.openxmlformats.org/officeDocument/2006/relationships/slide" Target="slide2.xml"/></Relationships>
</file>

<file path=ppt/slides/_rels/slide11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6.png"/><Relationship Id="rId5" Type="http://schemas.openxmlformats.org/officeDocument/2006/relationships/image" Target="../media/image12.svg"/><Relationship Id="rId10" Type="http://schemas.openxmlformats.org/officeDocument/2006/relationships/image" Target="../media/image8.svg"/><Relationship Id="rId4" Type="http://schemas.openxmlformats.org/officeDocument/2006/relationships/image" Target="../media/image11.png"/><Relationship Id="rId9" Type="http://schemas.openxmlformats.org/officeDocument/2006/relationships/image" Target="../media/image7.png"/></Relationships>
</file>

<file path=ppt/slides/_rels/slide117.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6.png"/><Relationship Id="rId2" Type="http://schemas.openxmlformats.org/officeDocument/2006/relationships/slide" Target="slide117.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8.sv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0.svg"/><Relationship Id="rId9" Type="http://schemas.openxmlformats.org/officeDocument/2006/relationships/slide" Target="slide2.xml"/></Relationships>
</file>

<file path=ppt/slides/_rels/slide11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6.png"/><Relationship Id="rId5" Type="http://schemas.openxmlformats.org/officeDocument/2006/relationships/image" Target="../media/image12.svg"/><Relationship Id="rId10" Type="http://schemas.openxmlformats.org/officeDocument/2006/relationships/image" Target="../media/image8.svg"/><Relationship Id="rId4" Type="http://schemas.openxmlformats.org/officeDocument/2006/relationships/image" Target="../media/image11.png"/><Relationship Id="rId9" Type="http://schemas.openxmlformats.org/officeDocument/2006/relationships/image" Target="../media/image7.png"/></Relationships>
</file>

<file path=ppt/slides/_rels/slide119.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6.png"/><Relationship Id="rId2" Type="http://schemas.openxmlformats.org/officeDocument/2006/relationships/slide" Target="slide119.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8.sv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0.svg"/><Relationship Id="rId9"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12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6.png"/><Relationship Id="rId5" Type="http://schemas.openxmlformats.org/officeDocument/2006/relationships/image" Target="../media/image12.svg"/><Relationship Id="rId10" Type="http://schemas.openxmlformats.org/officeDocument/2006/relationships/image" Target="../media/image8.svg"/><Relationship Id="rId4" Type="http://schemas.openxmlformats.org/officeDocument/2006/relationships/image" Target="../media/image11.png"/><Relationship Id="rId9" Type="http://schemas.openxmlformats.org/officeDocument/2006/relationships/image" Target="../media/image7.png"/></Relationships>
</file>

<file path=ppt/slides/_rels/slide1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5.png"/></Relationships>
</file>

<file path=ppt/slides/_rels/slide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8.svg"/><Relationship Id="rId4" Type="http://schemas.openxmlformats.org/officeDocument/2006/relationships/image" Target="../media/image7.png"/></Relationships>
</file>

<file path=ppt/slides/_rels/slide1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8.svg"/></Relationships>
</file>

<file path=ppt/slides/_rels/slide1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8.svg"/></Relationships>
</file>

<file path=ppt/slides/_rels/slide1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8.svg"/></Relationships>
</file>

<file path=ppt/slides/_rels/slide1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8.svg"/></Relationships>
</file>

<file path=ppt/slides/_rels/slide1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8.svg"/></Relationships>
</file>

<file path=ppt/slides/_rels/slide1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8.svg"/></Relationships>
</file>

<file path=ppt/slides/_rels/slide1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1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svg"/><Relationship Id="rId4" Type="http://schemas.openxmlformats.org/officeDocument/2006/relationships/image" Target="../media/image7.png"/></Relationships>
</file>

<file path=ppt/slides/_rels/slide1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8.svg"/></Relationships>
</file>

<file path=ppt/slides/_rels/slide1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svg"/></Relationships>
</file>

<file path=ppt/slides/_rels/slide1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8.svg"/></Relationships>
</file>

<file path=ppt/slides/_rels/slide1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8.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35.xml"/><Relationship Id="rId18" Type="http://schemas.openxmlformats.org/officeDocument/2006/relationships/slide" Target="slide60.xml"/><Relationship Id="rId26" Type="http://schemas.openxmlformats.org/officeDocument/2006/relationships/slide" Target="slide128.xml"/><Relationship Id="rId3" Type="http://schemas.openxmlformats.org/officeDocument/2006/relationships/slide" Target="slide1.xml"/><Relationship Id="rId21" Type="http://schemas.openxmlformats.org/officeDocument/2006/relationships/slide" Target="slide70.xml"/><Relationship Id="rId7" Type="http://schemas.openxmlformats.org/officeDocument/2006/relationships/slide" Target="slide7.xml"/><Relationship Id="rId12" Type="http://schemas.openxmlformats.org/officeDocument/2006/relationships/slide" Target="slide44.xml"/><Relationship Id="rId17" Type="http://schemas.openxmlformats.org/officeDocument/2006/relationships/slide" Target="slide59.xml"/><Relationship Id="rId25" Type="http://schemas.openxmlformats.org/officeDocument/2006/relationships/slide" Target="slide123.xml"/><Relationship Id="rId2" Type="http://schemas.openxmlformats.org/officeDocument/2006/relationships/image" Target="../media/image1.png"/><Relationship Id="rId16" Type="http://schemas.openxmlformats.org/officeDocument/2006/relationships/slide" Target="slide58.xml"/><Relationship Id="rId20"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43.xml"/><Relationship Id="rId24" Type="http://schemas.openxmlformats.org/officeDocument/2006/relationships/slide" Target="slide122.xml"/><Relationship Id="rId5" Type="http://schemas.openxmlformats.org/officeDocument/2006/relationships/slide" Target="slide5.xml"/><Relationship Id="rId15" Type="http://schemas.openxmlformats.org/officeDocument/2006/relationships/slide" Target="slide55.xml"/><Relationship Id="rId23" Type="http://schemas.openxmlformats.org/officeDocument/2006/relationships/slide" Target="slide93.xml"/><Relationship Id="rId28" Type="http://schemas.openxmlformats.org/officeDocument/2006/relationships/image" Target="../media/image6.png"/><Relationship Id="rId10" Type="http://schemas.openxmlformats.org/officeDocument/2006/relationships/slide" Target="slide24.xml"/><Relationship Id="rId19" Type="http://schemas.openxmlformats.org/officeDocument/2006/relationships/slide" Target="slide61.xml"/><Relationship Id="rId4" Type="http://schemas.openxmlformats.org/officeDocument/2006/relationships/slide" Target="slide4.xml"/><Relationship Id="rId9" Type="http://schemas.openxmlformats.org/officeDocument/2006/relationships/slide" Target="slide16.xml"/><Relationship Id="rId14" Type="http://schemas.openxmlformats.org/officeDocument/2006/relationships/slide" Target="slide49.xml"/><Relationship Id="rId22" Type="http://schemas.openxmlformats.org/officeDocument/2006/relationships/slide" Target="slide78.xml"/><Relationship Id="rId27" Type="http://schemas.openxmlformats.org/officeDocument/2006/relationships/slide" Target="slide133.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8.sv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8.sv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slide" Target="slide4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slide" Target="slide4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slide" Target="slide4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slide" Target="slide4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slide" Target="slide4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slide" Target="slide4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8.svg"/><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slide" Target="slide2.xml"/><Relationship Id="rId4" Type="http://schemas.openxmlformats.org/officeDocument/2006/relationships/image" Target="../media/image12.svg"/><Relationship Id="rId9"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6.png"/><Relationship Id="rId3" Type="http://schemas.openxmlformats.org/officeDocument/2006/relationships/slide" Target="slide32.xml"/><Relationship Id="rId7" Type="http://schemas.openxmlformats.org/officeDocument/2006/relationships/image" Target="../media/image10.svg"/><Relationship Id="rId12" Type="http://schemas.openxmlformats.org/officeDocument/2006/relationships/image" Target="../media/image8.svg"/><Relationship Id="rId2"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12.svg"/><Relationship Id="rId10" Type="http://schemas.openxmlformats.org/officeDocument/2006/relationships/slide" Target="slide2.xml"/><Relationship Id="rId4" Type="http://schemas.openxmlformats.org/officeDocument/2006/relationships/image" Target="../media/image11.png"/><Relationship Id="rId9" Type="http://schemas.openxmlformats.org/officeDocument/2006/relationships/image" Target="../media/image14.svg"/><Relationship Id="rId1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6.png"/><Relationship Id="rId3" Type="http://schemas.openxmlformats.org/officeDocument/2006/relationships/slide" Target="slide32.xml"/><Relationship Id="rId7" Type="http://schemas.openxmlformats.org/officeDocument/2006/relationships/image" Target="../media/image10.svg"/><Relationship Id="rId12" Type="http://schemas.openxmlformats.org/officeDocument/2006/relationships/image" Target="../media/image8.svg"/><Relationship Id="rId2"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12.svg"/><Relationship Id="rId10" Type="http://schemas.openxmlformats.org/officeDocument/2006/relationships/slide" Target="slide2.xml"/><Relationship Id="rId4" Type="http://schemas.openxmlformats.org/officeDocument/2006/relationships/image" Target="../media/image11.png"/><Relationship Id="rId9" Type="http://schemas.openxmlformats.org/officeDocument/2006/relationships/image" Target="../media/image14.svg"/><Relationship Id="rId1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6.png"/><Relationship Id="rId3" Type="http://schemas.openxmlformats.org/officeDocument/2006/relationships/slide" Target="slide32.xml"/><Relationship Id="rId7" Type="http://schemas.openxmlformats.org/officeDocument/2006/relationships/image" Target="../media/image10.svg"/><Relationship Id="rId12" Type="http://schemas.openxmlformats.org/officeDocument/2006/relationships/image" Target="../media/image8.svg"/><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12.svg"/><Relationship Id="rId10" Type="http://schemas.openxmlformats.org/officeDocument/2006/relationships/slide" Target="slide2.xml"/><Relationship Id="rId4" Type="http://schemas.openxmlformats.org/officeDocument/2006/relationships/image" Target="../media/image11.png"/><Relationship Id="rId9" Type="http://schemas.openxmlformats.org/officeDocument/2006/relationships/image" Target="../media/image14.svg"/><Relationship Id="rId14"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6.png"/><Relationship Id="rId3" Type="http://schemas.openxmlformats.org/officeDocument/2006/relationships/slide" Target="slide32.xml"/><Relationship Id="rId7" Type="http://schemas.openxmlformats.org/officeDocument/2006/relationships/image" Target="../media/image12.svg"/><Relationship Id="rId12" Type="http://schemas.openxmlformats.org/officeDocument/2006/relationships/image" Target="../media/image8.svg"/><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7.png"/><Relationship Id="rId5" Type="http://schemas.openxmlformats.org/officeDocument/2006/relationships/image" Target="../media/image10.svg"/><Relationship Id="rId10" Type="http://schemas.openxmlformats.org/officeDocument/2006/relationships/slide" Target="slide2.xml"/><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4.png"/></Relationships>
</file>

<file path=ppt/slides/_rels/slide3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6.png"/><Relationship Id="rId3" Type="http://schemas.openxmlformats.org/officeDocument/2006/relationships/slide" Target="slide32.xml"/><Relationship Id="rId7" Type="http://schemas.openxmlformats.org/officeDocument/2006/relationships/image" Target="../media/image10.svg"/><Relationship Id="rId12" Type="http://schemas.openxmlformats.org/officeDocument/2006/relationships/image" Target="../media/image8.svg"/><Relationship Id="rId2"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12.svg"/><Relationship Id="rId10" Type="http://schemas.openxmlformats.org/officeDocument/2006/relationships/slide" Target="slide2.xml"/><Relationship Id="rId4" Type="http://schemas.openxmlformats.org/officeDocument/2006/relationships/image" Target="../media/image11.png"/><Relationship Id="rId9" Type="http://schemas.openxmlformats.org/officeDocument/2006/relationships/image" Target="../media/image14.svg"/><Relationship Id="rId14" Type="http://schemas.openxmlformats.org/officeDocument/2006/relationships/image" Target="../media/image4.png"/></Relationships>
</file>

<file path=ppt/slides/_rels/slide3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6.png"/><Relationship Id="rId3" Type="http://schemas.openxmlformats.org/officeDocument/2006/relationships/slide" Target="slide32.xml"/><Relationship Id="rId7" Type="http://schemas.openxmlformats.org/officeDocument/2006/relationships/image" Target="../media/image10.svg"/><Relationship Id="rId12" Type="http://schemas.openxmlformats.org/officeDocument/2006/relationships/image" Target="../media/image8.svg"/><Relationship Id="rId2"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12.svg"/><Relationship Id="rId10" Type="http://schemas.openxmlformats.org/officeDocument/2006/relationships/slide" Target="slide2.xml"/><Relationship Id="rId4" Type="http://schemas.openxmlformats.org/officeDocument/2006/relationships/image" Target="../media/image11.png"/><Relationship Id="rId9" Type="http://schemas.openxmlformats.org/officeDocument/2006/relationships/image" Target="../media/image14.svg"/><Relationship Id="rId14" Type="http://schemas.openxmlformats.org/officeDocument/2006/relationships/image" Target="../media/image4.png"/></Relationships>
</file>

<file path=ppt/slides/_rels/slide3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6.png"/><Relationship Id="rId3" Type="http://schemas.openxmlformats.org/officeDocument/2006/relationships/slide" Target="slide32.xml"/><Relationship Id="rId7" Type="http://schemas.openxmlformats.org/officeDocument/2006/relationships/image" Target="../media/image12.svg"/><Relationship Id="rId12" Type="http://schemas.openxmlformats.org/officeDocument/2006/relationships/image" Target="../media/image8.svg"/><Relationship Id="rId2"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7.png"/><Relationship Id="rId5" Type="http://schemas.openxmlformats.org/officeDocument/2006/relationships/image" Target="../media/image10.svg"/><Relationship Id="rId10" Type="http://schemas.openxmlformats.org/officeDocument/2006/relationships/slide" Target="slide2.xml"/><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8.svg"/><Relationship Id="rId5" Type="http://schemas.openxmlformats.org/officeDocument/2006/relationships/image" Target="../media/image12.svg"/><Relationship Id="rId10"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slide" Target="slide2.xml"/></Relationships>
</file>

<file path=ppt/slides/_rels/slide4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6.png"/><Relationship Id="rId3" Type="http://schemas.openxmlformats.org/officeDocument/2006/relationships/slide" Target="slide32.xml"/><Relationship Id="rId7" Type="http://schemas.openxmlformats.org/officeDocument/2006/relationships/image" Target="../media/image12.svg"/><Relationship Id="rId12" Type="http://schemas.openxmlformats.org/officeDocument/2006/relationships/image" Target="../media/image8.svg"/><Relationship Id="rId2" Type="http://schemas.openxmlformats.org/officeDocument/2006/relationships/slide" Target="slide40.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7.png"/><Relationship Id="rId5" Type="http://schemas.openxmlformats.org/officeDocument/2006/relationships/image" Target="../media/image10.svg"/><Relationship Id="rId10" Type="http://schemas.openxmlformats.org/officeDocument/2006/relationships/slide" Target="slide2.xml"/><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8.svg"/></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8.sv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8.sv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8.sv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8.sv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8.sv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sv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8.sv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8.sv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8.sv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8.svg"/></Relationships>
</file>

<file path=ppt/slides/_rels/slide5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6.png"/><Relationship Id="rId5" Type="http://schemas.openxmlformats.org/officeDocument/2006/relationships/image" Target="../media/image12.svg"/><Relationship Id="rId10" Type="http://schemas.openxmlformats.org/officeDocument/2006/relationships/image" Target="../media/image8.svg"/><Relationship Id="rId4" Type="http://schemas.openxmlformats.org/officeDocument/2006/relationships/image" Target="../media/image11.png"/><Relationship Id="rId9"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8.svg"/></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8.sv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8.svg"/></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6.png"/><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8.svg"/><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8.svg"/><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6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6.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7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6.png"/><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8.svg"/><Relationship Id="rId4" Type="http://schemas.openxmlformats.org/officeDocument/2006/relationships/image" Target="../media/image7.png"/></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8.svg"/><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7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7.png"/></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6.png"/><Relationship Id="rId4" Type="http://schemas.openxmlformats.org/officeDocument/2006/relationships/image" Target="../media/image8.svg"/></Relationships>
</file>

<file path=ppt/slides/_rels/slide7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6.png"/><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8.svg"/><Relationship Id="rId4" Type="http://schemas.openxmlformats.org/officeDocument/2006/relationships/image" Target="../media/image7.png"/></Relationships>
</file>

<file path=ppt/slides/_rels/slide8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8.svg"/><Relationship Id="rId4" Type="http://schemas.openxmlformats.org/officeDocument/2006/relationships/image" Target="../media/image7.png"/></Relationships>
</file>

<file path=ppt/slides/_rels/slide8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8.svg"/><Relationship Id="rId4" Type="http://schemas.openxmlformats.org/officeDocument/2006/relationships/image" Target="../media/image7.png"/></Relationships>
</file>

<file path=ppt/slides/_rels/slide8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8.svg"/><Relationship Id="rId4" Type="http://schemas.openxmlformats.org/officeDocument/2006/relationships/image" Target="../media/image7.png"/></Relationships>
</file>

<file path=ppt/slides/_rels/slide8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7.png"/></Relationships>
</file>

<file path=ppt/slides/_rels/slide8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6.png"/><Relationship Id="rId4" Type="http://schemas.openxmlformats.org/officeDocument/2006/relationships/image" Target="../media/image8.svg"/></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8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8.svg"/><Relationship Id="rId4" Type="http://schemas.openxmlformats.org/officeDocument/2006/relationships/image" Target="../media/image7.png"/></Relationships>
</file>

<file path=ppt/slides/_rels/slide8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8.svg"/><Relationship Id="rId4" Type="http://schemas.openxmlformats.org/officeDocument/2006/relationships/image" Target="../media/image7.png"/></Relationships>
</file>

<file path=ppt/slides/_rels/slide8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9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8.svg"/><Relationship Id="rId4" Type="http://schemas.openxmlformats.org/officeDocument/2006/relationships/image" Target="../media/image7.png"/></Relationships>
</file>

<file path=ppt/slides/_rels/slide9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7.png"/></Relationships>
</file>

<file path=ppt/slides/_rels/slide9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6.png"/><Relationship Id="rId4" Type="http://schemas.openxmlformats.org/officeDocument/2006/relationships/image" Target="../media/image8.svg"/></Relationships>
</file>

<file path=ppt/slides/_rels/slide9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5.png"/></Relationships>
</file>

<file path=ppt/slides/_rels/slide9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slide" Target="slide12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7.png"/></Relationships>
</file>

<file path=ppt/slides/_rels/slide9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slide" Target="slide12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7.png"/></Relationships>
</file>

<file path=ppt/slides/_rels/slide9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slide" Target="slide12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7.png"/></Relationships>
</file>

<file path=ppt/slides/_rels/slide9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slide" Target="slide12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9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slide" Target="slide12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7.png"/></Relationships>
</file>

<file path=ppt/slides/_rels/slide9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slide" Target="slide12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25000" b="10000"/>
          </a:stretch>
        </a:blip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E3C70F36-6957-40A4-A1E8-71E72A64CA54}"/>
              </a:ext>
            </a:extLst>
          </p:cNvPr>
          <p:cNvSpPr txBox="1"/>
          <p:nvPr/>
        </p:nvSpPr>
        <p:spPr>
          <a:xfrm>
            <a:off x="785066" y="308249"/>
            <a:ext cx="10998940" cy="43704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5400" b="0" i="0" u="none" strike="noStrike" kern="1200" cap="none" spc="0" normalizeH="0" baseline="0" noProof="0">
                <a:ln>
                  <a:noFill/>
                </a:ln>
                <a:solidFill>
                  <a:prstClr val="black"/>
                </a:solidFill>
                <a:effectLst/>
                <a:uLnTx/>
                <a:uFillTx/>
                <a:latin typeface="Segoe Script" panose="030B0504020000000003" pitchFamily="66"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0" i="0" u="none" strike="noStrike" kern="1200" cap="none" spc="0" normalizeH="0" baseline="0" noProof="0">
                <a:ln>
                  <a:noFill/>
                </a:ln>
                <a:solidFill>
                  <a:prstClr val="black"/>
                </a:solidFill>
                <a:effectLst/>
                <a:uLnTx/>
                <a:uFillTx/>
                <a:latin typeface="Segoe Script" panose="030B0504020000000003" pitchFamily="66" charset="0"/>
                <a:ea typeface="+mn-ea"/>
                <a:cs typeface="+mn-cs"/>
              </a:rPr>
              <a:t>LICEO </a:t>
            </a:r>
            <a:r>
              <a:rPr kumimoji="0" lang="it-IT" sz="3600" b="0" i="0" u="none" strike="noStrike" kern="1200" cap="none" spc="0" normalizeH="0" baseline="0" noProof="0">
                <a:ln>
                  <a:noFill/>
                </a:ln>
                <a:solidFill>
                  <a:prstClr val="black"/>
                </a:solidFill>
                <a:effectLst/>
                <a:uLnTx/>
                <a:uFillTx/>
                <a:latin typeface="Segoe Script" panose="030B0504020000000003" pitchFamily="66" charset="0"/>
                <a:ea typeface="+mn-ea"/>
                <a:cs typeface="+mn-cs"/>
                <a:sym typeface="Symbol" panose="05050102010706020507" pitchFamily="18" charset="2"/>
              </a:rPr>
              <a:t></a:t>
            </a:r>
            <a:r>
              <a:rPr kumimoji="0" lang="it-IT" sz="3600" b="0" i="0" u="none" strike="noStrike" kern="1200" cap="none" spc="0" normalizeH="0" baseline="0" noProof="0">
                <a:ln>
                  <a:noFill/>
                </a:ln>
                <a:solidFill>
                  <a:prstClr val="black"/>
                </a:solidFill>
                <a:effectLst/>
                <a:uLnTx/>
                <a:uFillTx/>
                <a:latin typeface="Segoe Script" panose="030B0504020000000003" pitchFamily="66" charset="0"/>
                <a:ea typeface="+mn-ea"/>
                <a:cs typeface="+mn-cs"/>
              </a:rPr>
              <a:t>P. NERVI–G. FERRARI</a:t>
            </a:r>
            <a:r>
              <a:rPr kumimoji="0" lang="it-IT" sz="3600" b="0" i="0" u="none" strike="noStrike" kern="1200" cap="none" spc="0" normalizeH="0" baseline="0" noProof="0">
                <a:ln>
                  <a:noFill/>
                </a:ln>
                <a:solidFill>
                  <a:prstClr val="black"/>
                </a:solidFill>
                <a:effectLst/>
                <a:uLnTx/>
                <a:uFillTx/>
                <a:latin typeface="Segoe Script" panose="030B0504020000000003" pitchFamily="66" charset="0"/>
                <a:ea typeface="+mn-ea"/>
                <a:cs typeface="+mn-cs"/>
                <a:sym typeface="Symbol" panose="05050102010706020507" pitchFamily="18" charset="2"/>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4000" b="0" i="0" u="none" strike="noStrike" kern="1200" cap="none" spc="0" normalizeH="0" baseline="0" noProof="0">
              <a:ln>
                <a:noFill/>
              </a:ln>
              <a:solidFill>
                <a:prstClr val="black"/>
              </a:solidFill>
              <a:effectLst/>
              <a:uLnTx/>
              <a:uFillTx/>
              <a:latin typeface="Segoe Script" panose="030B0504020000000003"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4000" b="0" i="0" u="none" strike="noStrike" kern="1200" cap="none" spc="0" normalizeH="0" baseline="0" noProof="0">
              <a:ln>
                <a:noFill/>
              </a:ln>
              <a:solidFill>
                <a:prstClr val="black"/>
              </a:solidFill>
              <a:effectLst/>
              <a:uLnTx/>
              <a:uFillTx/>
              <a:latin typeface="Segoe Script" panose="030B0504020000000003"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5400" b="0" i="0" u="none" strike="noStrike" kern="1200" cap="none" spc="0" normalizeH="0" baseline="0" noProof="0">
                <a:ln>
                  <a:noFill/>
                </a:ln>
                <a:solidFill>
                  <a:prstClr val="black"/>
                </a:solidFill>
                <a:effectLst/>
                <a:uLnTx/>
                <a:uFillTx/>
                <a:latin typeface="Segoe Script" panose="030B0504020000000003" pitchFamily="66" charset="0"/>
                <a:ea typeface="+mn-ea"/>
                <a:cs typeface="+mn-cs"/>
              </a:rPr>
              <a:t>Restituzione Dati INVALSI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0" i="0" u="none" strike="noStrike" kern="1200" cap="none" spc="0" normalizeH="0" baseline="0" noProof="0">
                <a:ln>
                  <a:noFill/>
                </a:ln>
                <a:solidFill>
                  <a:prstClr val="black"/>
                </a:solidFill>
                <a:effectLst/>
                <a:uLnTx/>
                <a:uFillTx/>
                <a:latin typeface="Segoe Script" panose="030B0504020000000003" pitchFamily="66" charset="0"/>
                <a:ea typeface="+mn-ea"/>
                <a:cs typeface="+mn-cs"/>
              </a:rPr>
              <a:t>a.s. 2024/2025</a:t>
            </a:r>
            <a:r>
              <a:rPr kumimoji="0" lang="it-IT" sz="5400" b="0" i="0" u="none" strike="noStrike" kern="1200" cap="none" spc="0" normalizeH="0" baseline="0" noProof="0">
                <a:ln>
                  <a:noFill/>
                </a:ln>
                <a:solidFill>
                  <a:prstClr val="black"/>
                </a:solidFill>
                <a:effectLst/>
                <a:uLnTx/>
                <a:uFillTx/>
                <a:latin typeface="Segoe Script" panose="030B0504020000000003" pitchFamily="66" charset="0"/>
                <a:ea typeface="+mn-ea"/>
                <a:cs typeface="+mn-cs"/>
              </a:rPr>
              <a:t> </a:t>
            </a:r>
          </a:p>
        </p:txBody>
      </p:sp>
      <p:pic>
        <p:nvPicPr>
          <p:cNvPr id="5" name="Immagine 4">
            <a:extLst>
              <a:ext uri="{FF2B5EF4-FFF2-40B4-BE49-F238E27FC236}">
                <a16:creationId xmlns:a16="http://schemas.microsoft.com/office/drawing/2014/main" id="{A8E23B52-E470-4B66-865F-C11E2905AD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0219" y="317676"/>
            <a:ext cx="881969" cy="1275599"/>
          </a:xfrm>
          <a:prstGeom prst="rect">
            <a:avLst/>
          </a:prstGeom>
        </p:spPr>
      </p:pic>
      <p:pic>
        <p:nvPicPr>
          <p:cNvPr id="6" name="Immagine 5">
            <a:extLst>
              <a:ext uri="{FF2B5EF4-FFF2-40B4-BE49-F238E27FC236}">
                <a16:creationId xmlns:a16="http://schemas.microsoft.com/office/drawing/2014/main" id="{67BE84EF-16B4-49AA-9226-E68781B533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854" y="317676"/>
            <a:ext cx="1119999" cy="1137099"/>
          </a:xfrm>
          <a:prstGeom prst="rect">
            <a:avLst/>
          </a:prstGeom>
        </p:spPr>
      </p:pic>
      <p:pic>
        <p:nvPicPr>
          <p:cNvPr id="7" name="Immagine 6">
            <a:extLst>
              <a:ext uri="{FF2B5EF4-FFF2-40B4-BE49-F238E27FC236}">
                <a16:creationId xmlns:a16="http://schemas.microsoft.com/office/drawing/2014/main" id="{012161E7-086C-4CA5-8C7B-9BDF9D5D64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5674" y="317676"/>
            <a:ext cx="537724" cy="537724"/>
          </a:xfrm>
          <a:prstGeom prst="rect">
            <a:avLst/>
          </a:prstGeom>
        </p:spPr>
      </p:pic>
      <p:grpSp>
        <p:nvGrpSpPr>
          <p:cNvPr id="8" name="Gruppo 7">
            <a:extLst>
              <a:ext uri="{FF2B5EF4-FFF2-40B4-BE49-F238E27FC236}">
                <a16:creationId xmlns:a16="http://schemas.microsoft.com/office/drawing/2014/main" id="{CD3244FC-9F61-40FD-A993-ADA80E5A7258}"/>
              </a:ext>
            </a:extLst>
          </p:cNvPr>
          <p:cNvGrpSpPr/>
          <p:nvPr/>
        </p:nvGrpSpPr>
        <p:grpSpPr>
          <a:xfrm rot="5400000">
            <a:off x="-3167651" y="3212999"/>
            <a:ext cx="6662061" cy="432000"/>
            <a:chOff x="0" y="0"/>
            <a:chExt cx="12260385" cy="581573"/>
          </a:xfrm>
        </p:grpSpPr>
        <p:pic>
          <p:nvPicPr>
            <p:cNvPr id="9" name="Immagine 8">
              <a:extLst>
                <a:ext uri="{FF2B5EF4-FFF2-40B4-BE49-F238E27FC236}">
                  <a16:creationId xmlns:a16="http://schemas.microsoft.com/office/drawing/2014/main" id="{3755376D-EB85-409B-9132-AA3180B9E2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0" name="Immagine 9">
              <a:extLst>
                <a:ext uri="{FF2B5EF4-FFF2-40B4-BE49-F238E27FC236}">
                  <a16:creationId xmlns:a16="http://schemas.microsoft.com/office/drawing/2014/main" id="{3618C193-6435-4E81-858B-F0BBFCBAB4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1" name="Immagine 10">
              <a:extLst>
                <a:ext uri="{FF2B5EF4-FFF2-40B4-BE49-F238E27FC236}">
                  <a16:creationId xmlns:a16="http://schemas.microsoft.com/office/drawing/2014/main" id="{080939BB-9C69-4E4D-8178-9FDDBD6931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Tree>
    <p:extLst>
      <p:ext uri="{BB962C8B-B14F-4D97-AF65-F5344CB8AC3E}">
        <p14:creationId xmlns:p14="http://schemas.microsoft.com/office/powerpoint/2010/main" val="3000763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0" descr="preencoded.png">
            <a:extLst>
              <a:ext uri="{FF2B5EF4-FFF2-40B4-BE49-F238E27FC236}">
                <a16:creationId xmlns:a16="http://schemas.microsoft.com/office/drawing/2014/main" id="{51530B70-4595-46B9-914D-F1772321E192}"/>
              </a:ext>
            </a:extLst>
          </p:cNvPr>
          <p:cNvPicPr>
            <a:picLocks noChangeAspect="1"/>
          </p:cNvPicPr>
          <p:nvPr/>
        </p:nvPicPr>
        <p:blipFill rotWithShape="1">
          <a:blip r:embed="rId2"/>
          <a:srcRect l="957" t="2643" r="1084" b="17726"/>
          <a:stretch/>
        </p:blipFill>
        <p:spPr>
          <a:xfrm>
            <a:off x="372289" y="884616"/>
            <a:ext cx="11808000" cy="4103426"/>
          </a:xfrm>
          <a:prstGeom prst="rect">
            <a:avLst/>
          </a:prstGeom>
        </p:spPr>
      </p:pic>
      <p:sp>
        <p:nvSpPr>
          <p:cNvPr id="31" name="CasellaDiTesto 30">
            <a:extLst>
              <a:ext uri="{FF2B5EF4-FFF2-40B4-BE49-F238E27FC236}">
                <a16:creationId xmlns:a16="http://schemas.microsoft.com/office/drawing/2014/main" id="{C8E62BD5-F312-45CA-9D64-A8D519D3B9E2}"/>
              </a:ext>
            </a:extLst>
          </p:cNvPr>
          <p:cNvSpPr txBox="1"/>
          <p:nvPr/>
        </p:nvSpPr>
        <p:spPr>
          <a:xfrm>
            <a:off x="432000" y="5348008"/>
            <a:ext cx="11666807" cy="830997"/>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di studenti e studentesse (valori assoluti e percentuali) che non raggiungono i traguardi (livelli 1+2) e raggiungono i traguardi (livelli 3+4+5) secondo alcune caratteristiche:</a:t>
            </a:r>
          </a:p>
          <a:p>
            <a:pPr algn="just">
              <a:buFont typeface="Arial" panose="020B0604020202020204" pitchFamily="34" charset="0"/>
              <a:buChar char="•"/>
            </a:pPr>
            <a:r>
              <a:rPr lang="it-IT" sz="1200" b="0" i="0">
                <a:solidFill>
                  <a:srgbClr val="1A1A1A"/>
                </a:solidFill>
                <a:effectLst/>
                <a:latin typeface="Work Sans" pitchFamily="2" charset="0"/>
              </a:rPr>
              <a:t>Origine: nativi (se nati/nate in Italia o all’estero con almeno un genitore nato in Italia), stranieri di prima generazione (se nati/nate all’estero con entrambi i genitori nati all’estero) e stranieri di seconda generazione (se nati/nate in Italia con entrambi i genitori nati all’estero).</a:t>
            </a:r>
          </a:p>
        </p:txBody>
      </p:sp>
      <p:grpSp>
        <p:nvGrpSpPr>
          <p:cNvPr id="36" name="Gruppo 35">
            <a:extLst>
              <a:ext uri="{FF2B5EF4-FFF2-40B4-BE49-F238E27FC236}">
                <a16:creationId xmlns:a16="http://schemas.microsoft.com/office/drawing/2014/main" id="{657FC243-3DFF-42A4-927C-5485DD4FDA75}"/>
              </a:ext>
            </a:extLst>
          </p:cNvPr>
          <p:cNvGrpSpPr/>
          <p:nvPr/>
        </p:nvGrpSpPr>
        <p:grpSpPr>
          <a:xfrm rot="5400000">
            <a:off x="-3167651" y="3212999"/>
            <a:ext cx="6662061" cy="432000"/>
            <a:chOff x="0" y="0"/>
            <a:chExt cx="12260385" cy="581573"/>
          </a:xfrm>
        </p:grpSpPr>
        <p:pic>
          <p:nvPicPr>
            <p:cNvPr id="37" name="Immagine 36">
              <a:extLst>
                <a:ext uri="{FF2B5EF4-FFF2-40B4-BE49-F238E27FC236}">
                  <a16:creationId xmlns:a16="http://schemas.microsoft.com/office/drawing/2014/main" id="{489EAFB4-6436-4CC6-A31E-DB09667E5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38" name="Immagine 37">
              <a:extLst>
                <a:ext uri="{FF2B5EF4-FFF2-40B4-BE49-F238E27FC236}">
                  <a16:creationId xmlns:a16="http://schemas.microsoft.com/office/drawing/2014/main" id="{854E7D12-A919-4A67-AA13-DBBEE6C86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39" name="Immagine 38">
              <a:extLst>
                <a:ext uri="{FF2B5EF4-FFF2-40B4-BE49-F238E27FC236}">
                  <a16:creationId xmlns:a16="http://schemas.microsoft.com/office/drawing/2014/main" id="{EDD3A7E0-2A42-4F19-9958-84F891CD3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40" name="CasellaDiTesto 39">
            <a:extLst>
              <a:ext uri="{FF2B5EF4-FFF2-40B4-BE49-F238E27FC236}">
                <a16:creationId xmlns:a16="http://schemas.microsoft.com/office/drawing/2014/main" id="{76F35A4E-5F6F-4EAE-BC6C-5B647ECCCB1E}"/>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41" name="Pulsante di azione: vuoto 40" descr="Indietro con riempimento a tinta unita">
            <a:hlinkClick r:id="rId4" action="ppaction://hlinksldjump" highlightClick="1"/>
            <a:extLst>
              <a:ext uri="{FF2B5EF4-FFF2-40B4-BE49-F238E27FC236}">
                <a16:creationId xmlns:a16="http://schemas.microsoft.com/office/drawing/2014/main" id="{45E62110-F5FE-45D1-B86F-F58CDB368A2D}"/>
              </a:ext>
            </a:extLst>
          </p:cNvPr>
          <p:cNvSpPr/>
          <p:nvPr/>
        </p:nvSpPr>
        <p:spPr>
          <a:xfrm>
            <a:off x="2075250" y="505529"/>
            <a:ext cx="417501" cy="386443"/>
          </a:xfrm>
          <a:prstGeom prst="actionButtonBlank">
            <a:avLst/>
          </a:prstGeo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1" name="Gruppo 20">
            <a:extLst>
              <a:ext uri="{FF2B5EF4-FFF2-40B4-BE49-F238E27FC236}">
                <a16:creationId xmlns:a16="http://schemas.microsoft.com/office/drawing/2014/main" id="{F9070AE0-D3EE-44B0-81D7-BBB6FB91554E}"/>
              </a:ext>
            </a:extLst>
          </p:cNvPr>
          <p:cNvGrpSpPr/>
          <p:nvPr/>
        </p:nvGrpSpPr>
        <p:grpSpPr>
          <a:xfrm>
            <a:off x="4572000" y="85316"/>
            <a:ext cx="7526173" cy="369714"/>
            <a:chOff x="596530" y="360775"/>
            <a:chExt cx="9604098" cy="341130"/>
          </a:xfrm>
        </p:grpSpPr>
        <p:sp>
          <p:nvSpPr>
            <p:cNvPr id="22" name="CasellaDiTesto 21">
              <a:extLst>
                <a:ext uri="{FF2B5EF4-FFF2-40B4-BE49-F238E27FC236}">
                  <a16:creationId xmlns:a16="http://schemas.microsoft.com/office/drawing/2014/main" id="{33E0717A-643A-42B4-A71E-4F16FBD289CA}"/>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3" name="Immagine 22">
              <a:extLst>
                <a:ext uri="{FF2B5EF4-FFF2-40B4-BE49-F238E27FC236}">
                  <a16:creationId xmlns:a16="http://schemas.microsoft.com/office/drawing/2014/main" id="{DC8AA564-02EA-4DA7-8DD6-58EB9A1D8B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837827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78392D1-5474-4751-9C8D-E278B2C25932}"/>
              </a:ext>
            </a:extLst>
          </p:cNvPr>
          <p:cNvSpPr txBox="1"/>
          <p:nvPr/>
        </p:nvSpPr>
        <p:spPr>
          <a:xfrm>
            <a:off x="758762" y="1098760"/>
            <a:ext cx="10674476" cy="4832092"/>
          </a:xfrm>
          <a:prstGeom prst="rect">
            <a:avLst/>
          </a:prstGeom>
          <a:noFill/>
        </p:spPr>
        <p:txBody>
          <a:bodyPr wrap="square" rtlCol="0">
            <a:spAutoFit/>
          </a:bodyPr>
          <a:lstStyle/>
          <a:p>
            <a:pPr algn="ctr"/>
            <a:r>
              <a:rPr lang="it-IT" sz="5400">
                <a:latin typeface="Segoe Script" panose="030B0504020000000003" pitchFamily="66" charset="0"/>
              </a:rPr>
              <a:t>   </a:t>
            </a:r>
          </a:p>
          <a:p>
            <a:pPr algn="ctr"/>
            <a:r>
              <a:rPr lang="it-IT" sz="3600">
                <a:latin typeface="Segoe Script" panose="030B0504020000000003" pitchFamily="66" charset="0"/>
              </a:rPr>
              <a:t>LICEO </a:t>
            </a:r>
            <a:r>
              <a:rPr lang="it-IT" sz="3600">
                <a:latin typeface="Segoe Script" panose="030B0504020000000003" pitchFamily="66" charset="0"/>
                <a:sym typeface="Symbol" panose="05050102010706020507" pitchFamily="18" charset="2"/>
              </a:rPr>
              <a:t></a:t>
            </a:r>
            <a:r>
              <a:rPr lang="it-IT" sz="3600">
                <a:latin typeface="Segoe Script" panose="030B0504020000000003" pitchFamily="66" charset="0"/>
              </a:rPr>
              <a:t>P. NERVI–G. FERRARI</a:t>
            </a:r>
            <a:r>
              <a:rPr lang="it-IT" sz="3600">
                <a:latin typeface="Segoe Script" panose="030B0504020000000003" pitchFamily="66" charset="0"/>
                <a:sym typeface="Symbol" panose="05050102010706020507" pitchFamily="18" charset="2"/>
              </a:rPr>
              <a:t></a:t>
            </a:r>
          </a:p>
          <a:p>
            <a:pPr algn="ctr"/>
            <a:endParaRPr lang="it-IT" sz="4000">
              <a:latin typeface="Segoe Script" panose="030B0504020000000003" pitchFamily="66" charset="0"/>
            </a:endParaRPr>
          </a:p>
          <a:p>
            <a:pPr algn="ctr"/>
            <a:r>
              <a:rPr lang="it-IT" sz="5400">
                <a:latin typeface="Segoe Script" panose="030B0504020000000003" pitchFamily="66" charset="0"/>
              </a:rPr>
              <a:t>Restituzione Dati INVALSI </a:t>
            </a:r>
          </a:p>
          <a:p>
            <a:pPr algn="ctr"/>
            <a:r>
              <a:rPr lang="it-IT" sz="3600">
                <a:latin typeface="Segoe Script" panose="030B0504020000000003" pitchFamily="66" charset="0"/>
              </a:rPr>
              <a:t>a.s. 2024/2025</a:t>
            </a:r>
          </a:p>
          <a:p>
            <a:pPr algn="ctr"/>
            <a:endParaRPr lang="it-IT" sz="4400">
              <a:latin typeface="Segoe Script" panose="030B0504020000000003" pitchFamily="66" charset="0"/>
            </a:endParaRPr>
          </a:p>
          <a:p>
            <a:pPr algn="ctr"/>
            <a:r>
              <a:rPr lang="it-IT" sz="4400">
                <a:highlight>
                  <a:srgbClr val="FFFF00"/>
                </a:highlight>
                <a:latin typeface="Segoe Script" panose="030B0504020000000003" pitchFamily="66" charset="0"/>
              </a:rPr>
              <a:t>Risultati Classi quinte</a:t>
            </a:r>
          </a:p>
        </p:txBody>
      </p:sp>
      <p:pic>
        <p:nvPicPr>
          <p:cNvPr id="15" name="Immagine 14">
            <a:extLst>
              <a:ext uri="{FF2B5EF4-FFF2-40B4-BE49-F238E27FC236}">
                <a16:creationId xmlns:a16="http://schemas.microsoft.com/office/drawing/2014/main" id="{556C73AE-42B0-4A32-93BD-C44A40FA9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0513" y="1416436"/>
            <a:ext cx="908304" cy="1313688"/>
          </a:xfrm>
          <a:prstGeom prst="rect">
            <a:avLst/>
          </a:prstGeom>
        </p:spPr>
      </p:pic>
      <p:pic>
        <p:nvPicPr>
          <p:cNvPr id="16" name="Immagine 15">
            <a:extLst>
              <a:ext uri="{FF2B5EF4-FFF2-40B4-BE49-F238E27FC236}">
                <a16:creationId xmlns:a16="http://schemas.microsoft.com/office/drawing/2014/main" id="{9792A972-B0D3-4B86-A741-5A8931BD8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183" y="1416436"/>
            <a:ext cx="1119999" cy="1137099"/>
          </a:xfrm>
          <a:prstGeom prst="rect">
            <a:avLst/>
          </a:prstGeom>
        </p:spPr>
      </p:pic>
      <p:pic>
        <p:nvPicPr>
          <p:cNvPr id="17" name="Immagine 16">
            <a:extLst>
              <a:ext uri="{FF2B5EF4-FFF2-40B4-BE49-F238E27FC236}">
                <a16:creationId xmlns:a16="http://schemas.microsoft.com/office/drawing/2014/main" id="{BBB5A655-6D01-48D6-8172-CEBB8A9C07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7138" y="1416436"/>
            <a:ext cx="537724" cy="537724"/>
          </a:xfrm>
          <a:prstGeom prst="rect">
            <a:avLst/>
          </a:prstGeom>
        </p:spPr>
      </p:pic>
      <p:sp>
        <p:nvSpPr>
          <p:cNvPr id="18" name="CasellaDiTesto 17">
            <a:extLst>
              <a:ext uri="{FF2B5EF4-FFF2-40B4-BE49-F238E27FC236}">
                <a16:creationId xmlns:a16="http://schemas.microsoft.com/office/drawing/2014/main" id="{39B69CEB-91AF-43F0-B80F-9FA0813ACC21}"/>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9" name="Pulsante di azione: vuoto 18" descr="Indietro con riempimento a tinta unita">
            <a:hlinkClick r:id="rId5" action="ppaction://hlinksldjump" highlightClick="1"/>
            <a:extLst>
              <a:ext uri="{FF2B5EF4-FFF2-40B4-BE49-F238E27FC236}">
                <a16:creationId xmlns:a16="http://schemas.microsoft.com/office/drawing/2014/main" id="{81558F07-7096-4F2E-A7D8-7856DA7EEC42}"/>
              </a:ext>
            </a:extLst>
          </p:cNvPr>
          <p:cNvSpPr/>
          <p:nvPr/>
        </p:nvSpPr>
        <p:spPr>
          <a:xfrm>
            <a:off x="2075250" y="505529"/>
            <a:ext cx="417501" cy="386443"/>
          </a:xfrm>
          <a:prstGeom prst="actionButtonBlank">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0" name="Gruppo 19">
            <a:extLst>
              <a:ext uri="{FF2B5EF4-FFF2-40B4-BE49-F238E27FC236}">
                <a16:creationId xmlns:a16="http://schemas.microsoft.com/office/drawing/2014/main" id="{CD8968AA-8A23-488C-8A1E-6FC095F98CEC}"/>
              </a:ext>
            </a:extLst>
          </p:cNvPr>
          <p:cNvGrpSpPr/>
          <p:nvPr/>
        </p:nvGrpSpPr>
        <p:grpSpPr>
          <a:xfrm rot="5400000">
            <a:off x="-3167651" y="3212999"/>
            <a:ext cx="6662061" cy="432000"/>
            <a:chOff x="0" y="0"/>
            <a:chExt cx="12260385" cy="581573"/>
          </a:xfrm>
        </p:grpSpPr>
        <p:pic>
          <p:nvPicPr>
            <p:cNvPr id="21" name="Immagine 20">
              <a:extLst>
                <a:ext uri="{FF2B5EF4-FFF2-40B4-BE49-F238E27FC236}">
                  <a16:creationId xmlns:a16="http://schemas.microsoft.com/office/drawing/2014/main" id="{7259394B-88E1-4847-8970-D365581DE9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22" name="Immagine 21">
              <a:extLst>
                <a:ext uri="{FF2B5EF4-FFF2-40B4-BE49-F238E27FC236}">
                  <a16:creationId xmlns:a16="http://schemas.microsoft.com/office/drawing/2014/main" id="{3201113E-EA23-4FC2-80E3-C44BFD4FBA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23" name="Immagine 22">
              <a:extLst>
                <a:ext uri="{FF2B5EF4-FFF2-40B4-BE49-F238E27FC236}">
                  <a16:creationId xmlns:a16="http://schemas.microsoft.com/office/drawing/2014/main" id="{B51DFADA-6204-49E4-B33B-F87BAF767A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Tree>
    <p:extLst>
      <p:ext uri="{BB962C8B-B14F-4D97-AF65-F5344CB8AC3E}">
        <p14:creationId xmlns:p14="http://schemas.microsoft.com/office/powerpoint/2010/main" val="2379758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12006502-8E6A-4458-8BC2-95D4C43AE3FC}"/>
              </a:ext>
            </a:extLst>
          </p:cNvPr>
          <p:cNvGraphicFramePr>
            <a:graphicFrameLocks noGrp="1"/>
          </p:cNvGraphicFramePr>
          <p:nvPr>
            <p:extLst>
              <p:ext uri="{D42A27DB-BD31-4B8C-83A1-F6EECF244321}">
                <p14:modId xmlns:p14="http://schemas.microsoft.com/office/powerpoint/2010/main" val="2248525640"/>
              </p:ext>
            </p:extLst>
          </p:nvPr>
        </p:nvGraphicFramePr>
        <p:xfrm>
          <a:off x="277583" y="460085"/>
          <a:ext cx="11914417" cy="4406246"/>
        </p:xfrm>
        <a:graphic>
          <a:graphicData uri="http://schemas.openxmlformats.org/drawingml/2006/table">
            <a:tbl>
              <a:tblPr firstRow="1" bandRow="1">
                <a:tableStyleId>{7DF18680-E054-41AD-8BC1-D1AEF772440D}</a:tableStyleId>
              </a:tblPr>
              <a:tblGrid>
                <a:gridCol w="1394388">
                  <a:extLst>
                    <a:ext uri="{9D8B030D-6E8A-4147-A177-3AD203B41FA5}">
                      <a16:colId xmlns:a16="http://schemas.microsoft.com/office/drawing/2014/main" val="4057865429"/>
                    </a:ext>
                  </a:extLst>
                </a:gridCol>
                <a:gridCol w="1840775">
                  <a:extLst>
                    <a:ext uri="{9D8B030D-6E8A-4147-A177-3AD203B41FA5}">
                      <a16:colId xmlns:a16="http://schemas.microsoft.com/office/drawing/2014/main" val="2456361952"/>
                    </a:ext>
                  </a:extLst>
                </a:gridCol>
                <a:gridCol w="1840775">
                  <a:extLst>
                    <a:ext uri="{9D8B030D-6E8A-4147-A177-3AD203B41FA5}">
                      <a16:colId xmlns:a16="http://schemas.microsoft.com/office/drawing/2014/main" val="1448956553"/>
                    </a:ext>
                  </a:extLst>
                </a:gridCol>
                <a:gridCol w="2279493">
                  <a:extLst>
                    <a:ext uri="{9D8B030D-6E8A-4147-A177-3AD203B41FA5}">
                      <a16:colId xmlns:a16="http://schemas.microsoft.com/office/drawing/2014/main" val="1246928854"/>
                    </a:ext>
                  </a:extLst>
                </a:gridCol>
                <a:gridCol w="2279493">
                  <a:extLst>
                    <a:ext uri="{9D8B030D-6E8A-4147-A177-3AD203B41FA5}">
                      <a16:colId xmlns:a16="http://schemas.microsoft.com/office/drawing/2014/main" val="341335712"/>
                    </a:ext>
                  </a:extLst>
                </a:gridCol>
                <a:gridCol w="2279493">
                  <a:extLst>
                    <a:ext uri="{9D8B030D-6E8A-4147-A177-3AD203B41FA5}">
                      <a16:colId xmlns:a16="http://schemas.microsoft.com/office/drawing/2014/main" val="561693737"/>
                    </a:ext>
                  </a:extLst>
                </a:gridCol>
              </a:tblGrid>
              <a:tr h="367578">
                <a:tc gridSpan="6">
                  <a:txBody>
                    <a:bodyPr/>
                    <a:lstStyle/>
                    <a:p>
                      <a:pPr algn="ctr"/>
                      <a:r>
                        <a:rPr lang="it-IT" sz="2000">
                          <a:solidFill>
                            <a:schemeClr val="tx1"/>
                          </a:solidFill>
                          <a:latin typeface="Work Sans" pitchFamily="2" charset="0"/>
                        </a:rPr>
                        <a:t>Punteggi generali - Altri Licei (diversi da scientifici, classici e linguistici)</a:t>
                      </a:r>
                    </a:p>
                  </a:txBody>
                  <a:tcPr anchor="ctr">
                    <a:noFill/>
                  </a:tcPr>
                </a:tc>
                <a:tc hMerge="1">
                  <a:txBody>
                    <a:bodyPr/>
                    <a:lstStyle/>
                    <a:p>
                      <a:pPr algn="ctr"/>
                      <a:endParaRPr lang="it-IT" sz="1400">
                        <a:latin typeface="+mn-lt"/>
                      </a:endParaRPr>
                    </a:p>
                  </a:txBody>
                  <a:tcPr anchor="ct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a:txBody>
                    <a:bodyPr/>
                    <a:lstStyle/>
                    <a:p>
                      <a:pPr algn="ctr"/>
                      <a:r>
                        <a:rPr lang="it-IT" sz="1400" b="1">
                          <a:solidFill>
                            <a:schemeClr val="tx1"/>
                          </a:solidFill>
                          <a:latin typeface="Work Sans" pitchFamily="2" charset="0"/>
                        </a:rPr>
                        <a:t>omissis</a:t>
                      </a:r>
                    </a:p>
                  </a:txBody>
                  <a:tcPr anchor="ctr"/>
                </a:tc>
                <a:tc>
                  <a:txBody>
                    <a:bodyPr/>
                    <a:lstStyle/>
                    <a:p>
                      <a:pPr algn="ctr"/>
                      <a:r>
                        <a:rPr lang="it-IT" sz="1400" b="1">
                          <a:solidFill>
                            <a:schemeClr val="tx1"/>
                          </a:solidFill>
                          <a:latin typeface="Work Sans" pitchFamily="2" charset="0"/>
                        </a:rPr>
                        <a:t>Punteggio (</a:t>
                      </a:r>
                      <a:r>
                        <a:rPr lang="it-IT" sz="1400" b="1">
                          <a:solidFill>
                            <a:schemeClr val="tx1"/>
                          </a:solidFill>
                          <a:latin typeface="Work Sans" pitchFamily="2" charset="0"/>
                          <a:hlinkClick r:id="rId2" action="ppaction://hlinksldjump" tooltip="Il punteggio riportato tiene conto non solo del numero di risposte corrette fornite ma anche del livello di difficoltà delle singole domande (ogni quesito ha uno specifico livello di difficoltà e, pertanto, ha un valore di punteggio differente)."/>
                        </a:rPr>
                        <a:t>?</a:t>
                      </a:r>
                      <a:r>
                        <a:rPr lang="it-IT" sz="1400" b="1">
                          <a:solidFill>
                            <a:schemeClr val="tx1"/>
                          </a:solidFill>
                          <a:latin typeface="Work Sans" pitchFamily="2"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 (</a:t>
                      </a:r>
                      <a:r>
                        <a:rPr lang="it-IT" sz="1400" b="1">
                          <a:latin typeface="Work Sans" pitchFamily="2" charset="0"/>
                          <a:hlinkClick r:id="rId2" action="ppaction://hlinksldjump" tooltip="Rappresenta la differenza tra il punteggio della classe/della scuola e il punteggio medio ottenuto dalle duecento classi/scuole con simili condizioni socio-economico-culturali."/>
                        </a:rPr>
                        <a:t>?</a:t>
                      </a:r>
                      <a:r>
                        <a:rPr lang="it-IT" sz="1400" b="1">
                          <a:latin typeface="Work Sans" pitchFamily="2" charset="0"/>
                        </a:rPr>
                        <a:t>)</a:t>
                      </a:r>
                    </a:p>
                  </a:txBody>
                  <a:tcPr anchor="ctr"/>
                </a:tc>
                <a:tc>
                  <a:txBody>
                    <a:bodyPr/>
                    <a:lstStyle/>
                    <a:p>
                      <a:pPr algn="ctr"/>
                      <a:r>
                        <a:rPr lang="it-IT" sz="1400" b="1">
                          <a:solidFill>
                            <a:schemeClr val="tx1"/>
                          </a:solidFill>
                          <a:latin typeface="Work Sans" pitchFamily="2" charset="0"/>
                        </a:rPr>
                        <a:t>Confronto con punteggio Lombardia (195,9)</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(193,3)</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(183,0)</a:t>
                      </a:r>
                    </a:p>
                  </a:txBody>
                  <a:tcPr anchor="ctr"/>
                </a:tc>
                <a:extLst>
                  <a:ext uri="{0D108BD9-81ED-4DB2-BD59-A6C34878D82A}">
                    <a16:rowId xmlns:a16="http://schemas.microsoft.com/office/drawing/2014/main" val="700804956"/>
                  </a:ext>
                </a:extLst>
              </a:tr>
              <a:tr h="432000">
                <a:tc>
                  <a:txBody>
                    <a:bodyPr/>
                    <a:lstStyle/>
                    <a:p>
                      <a:pPr algn="ctr"/>
                      <a:r>
                        <a:rPr lang="it-IT" sz="1400" b="1">
                          <a:solidFill>
                            <a:schemeClr val="tx1"/>
                          </a:solidFill>
                          <a:latin typeface="Work Sans" pitchFamily="2" charset="0"/>
                        </a:rPr>
                        <a:t>ITALIANO</a:t>
                      </a:r>
                    </a:p>
                  </a:txBody>
                  <a:tcPr anchor="ctr"/>
                </a:tc>
                <a:tc>
                  <a:txBody>
                    <a:bodyPr/>
                    <a:lstStyle/>
                    <a:p>
                      <a:pPr algn="ctr"/>
                      <a:r>
                        <a:rPr lang="it-IT" sz="1400" b="0" i="0" kern="1200">
                          <a:solidFill>
                            <a:schemeClr val="dk1"/>
                          </a:solidFill>
                          <a:effectLst/>
                          <a:latin typeface="Work Sans" pitchFamily="2" charset="0"/>
                          <a:ea typeface="+mn-ea"/>
                          <a:cs typeface="+mn-cs"/>
                        </a:rPr>
                        <a:t>204,9</a:t>
                      </a:r>
                      <a:endParaRPr lang="it-IT" sz="1400">
                        <a:solidFill>
                          <a:schemeClr val="tx1"/>
                        </a:solidFill>
                        <a:latin typeface="Work Sans" pitchFamily="2" charset="0"/>
                      </a:endParaRPr>
                    </a:p>
                  </a:txBody>
                  <a:tcPr anchor="ctr"/>
                </a:tc>
                <a:tc>
                  <a:txBody>
                    <a:bodyPr/>
                    <a:lstStyle/>
                    <a:p>
                      <a:pPr algn="ctr"/>
                      <a:r>
                        <a:rPr lang="it-IT" sz="1400">
                          <a:solidFill>
                            <a:schemeClr val="tx1"/>
                          </a:solidFill>
                          <a:latin typeface="Work Sans" pitchFamily="2" charset="0"/>
                        </a:rPr>
                        <a:t>+18,0</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686223323"/>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b="0" i="0" kern="1200">
                          <a:solidFill>
                            <a:schemeClr val="dk1"/>
                          </a:solidFill>
                          <a:effectLst/>
                          <a:latin typeface="Work Sans" pitchFamily="2" charset="0"/>
                          <a:ea typeface="+mn-ea"/>
                          <a:cs typeface="+mn-cs"/>
                        </a:rPr>
                        <a:t>197,1</a:t>
                      </a:r>
                      <a:endParaRPr lang="it-IT" sz="1400">
                        <a:solidFill>
                          <a:schemeClr val="tx1"/>
                        </a:solidFill>
                        <a:latin typeface="Work Sans" pitchFamily="2" charset="0"/>
                      </a:endParaRPr>
                    </a:p>
                  </a:txBody>
                  <a:tcPr anchor="ctr"/>
                </a:tc>
                <a:tc>
                  <a:txBody>
                    <a:bodyPr/>
                    <a:lstStyle/>
                    <a:p>
                      <a:pPr algn="ctr"/>
                      <a:r>
                        <a:rPr lang="it-IT" sz="1400">
                          <a:solidFill>
                            <a:schemeClr val="tx1"/>
                          </a:solidFill>
                          <a:latin typeface="Work Sans" pitchFamily="2" charset="0"/>
                        </a:rPr>
                        <a:t>+8,7</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32114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a:solidFill>
                            <a:schemeClr val="tx1"/>
                          </a:solidFill>
                          <a:latin typeface="Work Sans" pitchFamily="2" charset="0"/>
                        </a:rPr>
                        <a:t>Punteggi generali - Altri Licei (diversi da scientifici)</a:t>
                      </a:r>
                    </a:p>
                  </a:txBody>
                  <a:tcPr anchor="ctr">
                    <a:noFill/>
                  </a:tcPr>
                </a:tc>
                <a:tc hMerge="1">
                  <a:txBody>
                    <a:bodyPr/>
                    <a:lstStyle/>
                    <a:p>
                      <a:pPr algn="ctr"/>
                      <a:endParaRPr lang="it-IT" sz="1400" b="1">
                        <a:solidFill>
                          <a:schemeClr val="tx1"/>
                        </a:solidFill>
                        <a:latin typeface="+mn-lt"/>
                      </a:endParaRPr>
                    </a:p>
                  </a:txBody>
                  <a:tcPr anchor="ctr"/>
                </a:tc>
                <a:tc hMerge="1">
                  <a:txBody>
                    <a:bodyPr/>
                    <a:lstStyle/>
                    <a:p>
                      <a:endParaRPr lang="it-IT"/>
                    </a:p>
                  </a:txBody>
                  <a:tcP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extLst>
                  <a:ext uri="{0D108BD9-81ED-4DB2-BD59-A6C34878D82A}">
                    <a16:rowId xmlns:a16="http://schemas.microsoft.com/office/drawing/2014/main" val="3864041501"/>
                  </a:ext>
                </a:extLst>
              </a:tr>
              <a:tr h="520696">
                <a:tc>
                  <a:txBody>
                    <a:bodyPr/>
                    <a:lstStyle/>
                    <a:p>
                      <a:pPr algn="ct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(193,7)</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(191,1)</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(181,5)</a:t>
                      </a:r>
                    </a:p>
                  </a:txBody>
                  <a:tcPr anchor="ctr"/>
                </a:tc>
                <a:extLst>
                  <a:ext uri="{0D108BD9-81ED-4DB2-BD59-A6C34878D82A}">
                    <a16:rowId xmlns:a16="http://schemas.microsoft.com/office/drawing/2014/main" val="3023237660"/>
                  </a:ext>
                </a:extLst>
              </a:tr>
              <a:tr h="432000">
                <a:tc>
                  <a:txBody>
                    <a:bodyPr/>
                    <a:lstStyle/>
                    <a:p>
                      <a:pPr algn="ctr"/>
                      <a:r>
                        <a:rPr lang="it-IT" sz="1400" b="1">
                          <a:solidFill>
                            <a:schemeClr val="tx1"/>
                          </a:solidFill>
                          <a:latin typeface="Work Sans" pitchFamily="2" charset="0"/>
                        </a:rPr>
                        <a:t>MATEMATICA</a:t>
                      </a:r>
                    </a:p>
                  </a:txBody>
                  <a:tcPr anchor="ctr"/>
                </a:tc>
                <a:tc>
                  <a:txBody>
                    <a:bodyPr/>
                    <a:lstStyle/>
                    <a:p>
                      <a:pPr algn="ctr"/>
                      <a:r>
                        <a:rPr lang="it-IT" sz="1400">
                          <a:solidFill>
                            <a:schemeClr val="tx1"/>
                          </a:solidFill>
                          <a:latin typeface="Work Sans" pitchFamily="2" charset="0"/>
                        </a:rPr>
                        <a:t>205,9</a:t>
                      </a:r>
                    </a:p>
                  </a:txBody>
                  <a:tcPr anchor="ctr"/>
                </a:tc>
                <a:tc>
                  <a:txBody>
                    <a:bodyPr/>
                    <a:lstStyle/>
                    <a:p>
                      <a:pPr algn="ctr"/>
                      <a:r>
                        <a:rPr lang="it-IT" sz="1400">
                          <a:solidFill>
                            <a:schemeClr val="tx1"/>
                          </a:solidFill>
                          <a:latin typeface="Work Sans" pitchFamily="2" charset="0"/>
                        </a:rPr>
                        <a:t>+23,5</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755600526"/>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188,2</a:t>
                      </a:r>
                    </a:p>
                  </a:txBody>
                  <a:tcPr anchor="ctr"/>
                </a:tc>
                <a:tc>
                  <a:txBody>
                    <a:bodyPr/>
                    <a:lstStyle/>
                    <a:p>
                      <a:pPr algn="ctr"/>
                      <a:r>
                        <a:rPr lang="it-IT" sz="1400">
                          <a:solidFill>
                            <a:schemeClr val="tx1"/>
                          </a:solidFill>
                          <a:latin typeface="Work Sans" pitchFamily="2" charset="0"/>
                        </a:rPr>
                        <a:t>+7,6</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622659283"/>
                  </a:ext>
                </a:extLst>
              </a:tr>
              <a:tr h="42272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pPr algn="ctr"/>
                      <a:endParaRPr lang="it-IT" sz="1400">
                        <a:solidFill>
                          <a:schemeClr val="tx1"/>
                        </a:solidFill>
                        <a:latin typeface="+mn-lt"/>
                      </a:endParaRPr>
                    </a:p>
                  </a:txBody>
                  <a:tcPr anchor="ct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graphicFrame>
        <p:nvGraphicFramePr>
          <p:cNvPr id="34" name="Tabella 33">
            <a:extLst>
              <a:ext uri="{FF2B5EF4-FFF2-40B4-BE49-F238E27FC236}">
                <a16:creationId xmlns:a16="http://schemas.microsoft.com/office/drawing/2014/main" id="{8C9B3CF1-F070-4075-8166-E9F18D75AD54}"/>
              </a:ext>
            </a:extLst>
          </p:cNvPr>
          <p:cNvGraphicFramePr>
            <a:graphicFrameLocks noGrp="1"/>
          </p:cNvGraphicFramePr>
          <p:nvPr>
            <p:extLst>
              <p:ext uri="{D42A27DB-BD31-4B8C-83A1-F6EECF244321}">
                <p14:modId xmlns:p14="http://schemas.microsoft.com/office/powerpoint/2010/main" val="3402950589"/>
              </p:ext>
            </p:extLst>
          </p:nvPr>
        </p:nvGraphicFramePr>
        <p:xfrm>
          <a:off x="272142" y="4809813"/>
          <a:ext cx="11919858" cy="1786327"/>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944020019"/>
                    </a:ext>
                  </a:extLst>
                </a:gridCol>
                <a:gridCol w="1589314">
                  <a:extLst>
                    <a:ext uri="{9D8B030D-6E8A-4147-A177-3AD203B41FA5}">
                      <a16:colId xmlns:a16="http://schemas.microsoft.com/office/drawing/2014/main" val="79365766"/>
                    </a:ext>
                  </a:extLst>
                </a:gridCol>
                <a:gridCol w="1621972">
                  <a:extLst>
                    <a:ext uri="{9D8B030D-6E8A-4147-A177-3AD203B41FA5}">
                      <a16:colId xmlns:a16="http://schemas.microsoft.com/office/drawing/2014/main" val="4129911090"/>
                    </a:ext>
                  </a:extLst>
                </a:gridCol>
                <a:gridCol w="1623217">
                  <a:extLst>
                    <a:ext uri="{9D8B030D-6E8A-4147-A177-3AD203B41FA5}">
                      <a16:colId xmlns:a16="http://schemas.microsoft.com/office/drawing/2014/main" val="1567833803"/>
                    </a:ext>
                  </a:extLst>
                </a:gridCol>
                <a:gridCol w="1822035">
                  <a:extLst>
                    <a:ext uri="{9D8B030D-6E8A-4147-A177-3AD203B41FA5}">
                      <a16:colId xmlns:a16="http://schemas.microsoft.com/office/drawing/2014/main" val="291230167"/>
                    </a:ext>
                  </a:extLst>
                </a:gridCol>
                <a:gridCol w="1822035">
                  <a:extLst>
                    <a:ext uri="{9D8B030D-6E8A-4147-A177-3AD203B41FA5}">
                      <a16:colId xmlns:a16="http://schemas.microsoft.com/office/drawing/2014/main" val="1988389916"/>
                    </a:ext>
                  </a:extLst>
                </a:gridCol>
                <a:gridCol w="1822035">
                  <a:extLst>
                    <a:ext uri="{9D8B030D-6E8A-4147-A177-3AD203B41FA5}">
                      <a16:colId xmlns:a16="http://schemas.microsoft.com/office/drawing/2014/main" val="744706569"/>
                    </a:ext>
                  </a:extLst>
                </a:gridCol>
              </a:tblGrid>
              <a:tr h="397992">
                <a:tc gridSpan="7">
                  <a:txBody>
                    <a:bodyPr/>
                    <a:lstStyle/>
                    <a:p>
                      <a:pPr algn="ctr"/>
                      <a:r>
                        <a:rPr lang="it-IT" sz="2000">
                          <a:solidFill>
                            <a:schemeClr val="tx1"/>
                          </a:solidFill>
                          <a:latin typeface="Work Sans" pitchFamily="2" charset="0"/>
                        </a:rPr>
                        <a:t>Distribuzione degli studenti nei livelli di apprendimento</a:t>
                      </a: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extLst>
                  <a:ext uri="{0D108BD9-81ED-4DB2-BD59-A6C34878D82A}">
                    <a16:rowId xmlns:a16="http://schemas.microsoft.com/office/drawing/2014/main" val="1003653957"/>
                  </a:ext>
                </a:extLst>
              </a:tr>
              <a:tr h="524335">
                <a:tc>
                  <a:txBody>
                    <a:bodyPr/>
                    <a:lstStyle/>
                    <a:p>
                      <a:pPr algn="ctr"/>
                      <a:endParaRPr lang="it-IT" sz="1400">
                        <a:latin typeface="Work Sans" pitchFamily="2" charset="0"/>
                      </a:endParaRPr>
                    </a:p>
                  </a:txBody>
                  <a:tcPr anchor="ctr"/>
                </a:tc>
                <a:tc>
                  <a:txBody>
                    <a:bodyPr/>
                    <a:lstStyle/>
                    <a:p>
                      <a:pPr algn="ctr"/>
                      <a:r>
                        <a:rPr lang="it-IT" sz="1400" b="1">
                          <a:latin typeface="Work Sans" pitchFamily="2" charset="0"/>
                        </a:rPr>
                        <a:t>Materia</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2</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3</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4</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5</a:t>
                      </a:r>
                    </a:p>
                  </a:txBody>
                  <a:tcPr anchor="ctr"/>
                </a:tc>
                <a:extLst>
                  <a:ext uri="{0D108BD9-81ED-4DB2-BD59-A6C34878D82A}">
                    <a16:rowId xmlns:a16="http://schemas.microsoft.com/office/drawing/2014/main" val="184304850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ITALIANO</a:t>
                      </a:r>
                    </a:p>
                  </a:txBody>
                  <a:tcPr anchor="ctr"/>
                </a:tc>
                <a:tc>
                  <a:txBody>
                    <a:bodyPr/>
                    <a:lstStyle/>
                    <a:p>
                      <a:pPr algn="ctr" fontAlgn="ctr"/>
                      <a:r>
                        <a:rPr lang="it-IT" sz="1400">
                          <a:effectLst/>
                          <a:latin typeface="Work Sans" pitchFamily="2" charset="0"/>
                        </a:rPr>
                        <a:t>0 (0,0%)</a:t>
                      </a:r>
                    </a:p>
                  </a:txBody>
                  <a:tcPr anchor="ctr"/>
                </a:tc>
                <a:tc>
                  <a:txBody>
                    <a:bodyPr/>
                    <a:lstStyle/>
                    <a:p>
                      <a:pPr algn="ctr" fontAlgn="ctr"/>
                      <a:r>
                        <a:rPr lang="it-IT" sz="1400">
                          <a:effectLst/>
                          <a:latin typeface="Work Sans" pitchFamily="2" charset="0"/>
                        </a:rPr>
                        <a:t>1 (6,7%)</a:t>
                      </a:r>
                    </a:p>
                  </a:txBody>
                  <a:tcPr anchor="ctr"/>
                </a:tc>
                <a:tc>
                  <a:txBody>
                    <a:bodyPr/>
                    <a:lstStyle/>
                    <a:p>
                      <a:pPr algn="ctr" fontAlgn="ctr"/>
                      <a:r>
                        <a:rPr lang="it-IT" sz="1400">
                          <a:effectLst/>
                          <a:latin typeface="Work Sans" pitchFamily="2" charset="0"/>
                        </a:rPr>
                        <a:t>11 (73,3%)</a:t>
                      </a:r>
                    </a:p>
                  </a:txBody>
                  <a:tcPr anchor="ctr"/>
                </a:tc>
                <a:tc>
                  <a:txBody>
                    <a:bodyPr/>
                    <a:lstStyle/>
                    <a:p>
                      <a:pPr algn="ctr" fontAlgn="ctr"/>
                      <a:r>
                        <a:rPr lang="it-IT" sz="1400">
                          <a:effectLst/>
                          <a:latin typeface="Work Sans" pitchFamily="2" charset="0"/>
                        </a:rPr>
                        <a:t>3 (20,0%)</a:t>
                      </a:r>
                    </a:p>
                  </a:txBody>
                  <a:tcPr anchor="ctr"/>
                </a:tc>
                <a:tc>
                  <a:txBody>
                    <a:bodyPr/>
                    <a:lstStyle/>
                    <a:p>
                      <a:pPr algn="ctr" fontAlgn="ctr"/>
                      <a:r>
                        <a:rPr lang="it-IT" sz="1400">
                          <a:effectLst/>
                          <a:latin typeface="Work Sans" pitchFamily="2" charset="0"/>
                        </a:rPr>
                        <a:t>0 (0,0%)</a:t>
                      </a:r>
                    </a:p>
                  </a:txBody>
                  <a:tcPr anchor="ctr"/>
                </a:tc>
                <a:extLst>
                  <a:ext uri="{0D108BD9-81ED-4DB2-BD59-A6C34878D82A}">
                    <a16:rowId xmlns:a16="http://schemas.microsoft.com/office/drawing/2014/main" val="3468404980"/>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MATEMATICA</a:t>
                      </a:r>
                    </a:p>
                  </a:txBody>
                  <a:tcPr anchor="ctr"/>
                </a:tc>
                <a:tc>
                  <a:txBody>
                    <a:bodyPr/>
                    <a:lstStyle/>
                    <a:p>
                      <a:pPr algn="ctr" fontAlgn="ctr"/>
                      <a:r>
                        <a:rPr lang="it-IT" sz="1400">
                          <a:solidFill>
                            <a:srgbClr val="1A1A1A"/>
                          </a:solidFill>
                          <a:effectLst/>
                          <a:latin typeface="Work Sans" pitchFamily="2" charset="0"/>
                        </a:rPr>
                        <a:t>0 (0,0%)</a:t>
                      </a:r>
                    </a:p>
                  </a:txBody>
                  <a:tcPr anchor="ctr"/>
                </a:tc>
                <a:tc>
                  <a:txBody>
                    <a:bodyPr/>
                    <a:lstStyle/>
                    <a:p>
                      <a:pPr algn="ctr" fontAlgn="ctr"/>
                      <a:r>
                        <a:rPr lang="it-IT" sz="1400">
                          <a:solidFill>
                            <a:srgbClr val="1A1A1A"/>
                          </a:solidFill>
                          <a:effectLst/>
                          <a:latin typeface="Work Sans" pitchFamily="2" charset="0"/>
                        </a:rPr>
                        <a:t>3 (20,0%)</a:t>
                      </a:r>
                    </a:p>
                  </a:txBody>
                  <a:tcPr anchor="ctr"/>
                </a:tc>
                <a:tc>
                  <a:txBody>
                    <a:bodyPr/>
                    <a:lstStyle/>
                    <a:p>
                      <a:pPr algn="ctr" fontAlgn="ctr"/>
                      <a:r>
                        <a:rPr lang="it-IT" sz="1400">
                          <a:solidFill>
                            <a:srgbClr val="1A1A1A"/>
                          </a:solidFill>
                          <a:effectLst/>
                          <a:latin typeface="Work Sans" pitchFamily="2" charset="0"/>
                        </a:rPr>
                        <a:t>6 (40,0%)</a:t>
                      </a:r>
                    </a:p>
                  </a:txBody>
                  <a:tcPr anchor="ctr"/>
                </a:tc>
                <a:tc>
                  <a:txBody>
                    <a:bodyPr/>
                    <a:lstStyle/>
                    <a:p>
                      <a:pPr algn="ctr" fontAlgn="ctr"/>
                      <a:r>
                        <a:rPr lang="it-IT" sz="1400">
                          <a:solidFill>
                            <a:srgbClr val="1A1A1A"/>
                          </a:solidFill>
                          <a:effectLst/>
                          <a:latin typeface="Work Sans" pitchFamily="2" charset="0"/>
                        </a:rPr>
                        <a:t>4 (26,7%)</a:t>
                      </a:r>
                    </a:p>
                  </a:txBody>
                  <a:tcPr anchor="ctr"/>
                </a:tc>
                <a:tc>
                  <a:txBody>
                    <a:bodyPr/>
                    <a:lstStyle/>
                    <a:p>
                      <a:pPr algn="ctr" fontAlgn="ctr"/>
                      <a:r>
                        <a:rPr lang="it-IT" sz="1400">
                          <a:solidFill>
                            <a:srgbClr val="1A1A1A"/>
                          </a:solidFill>
                          <a:effectLst/>
                          <a:latin typeface="Work Sans" pitchFamily="2" charset="0"/>
                        </a:rPr>
                        <a:t>2 (13,3%)</a:t>
                      </a:r>
                    </a:p>
                  </a:txBody>
                  <a:tcPr anchor="ctr"/>
                </a:tc>
                <a:extLst>
                  <a:ext uri="{0D108BD9-81ED-4DB2-BD59-A6C34878D82A}">
                    <a16:rowId xmlns:a16="http://schemas.microsoft.com/office/drawing/2014/main" val="1065392956"/>
                  </a:ext>
                </a:extLst>
              </a:tr>
            </a:tbl>
          </a:graphicData>
        </a:graphic>
      </p:graphicFrame>
      <p:pic>
        <p:nvPicPr>
          <p:cNvPr id="41" name="Elemento grafico 40" descr="Segna Pollice su con riempimento a tinta unita">
            <a:extLst>
              <a:ext uri="{FF2B5EF4-FFF2-40B4-BE49-F238E27FC236}">
                <a16:creationId xmlns:a16="http://schemas.microsoft.com/office/drawing/2014/main" id="{0EE69436-EACB-4EDA-8B55-B0CC7FA9E0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12710" y="1575360"/>
            <a:ext cx="432000" cy="432000"/>
          </a:xfrm>
          <a:prstGeom prst="rect">
            <a:avLst/>
          </a:prstGeom>
        </p:spPr>
      </p:pic>
      <p:pic>
        <p:nvPicPr>
          <p:cNvPr id="48" name="Elemento grafico 47" descr="Segna Pollice su con riempimento a tinta unita">
            <a:extLst>
              <a:ext uri="{FF2B5EF4-FFF2-40B4-BE49-F238E27FC236}">
                <a16:creationId xmlns:a16="http://schemas.microsoft.com/office/drawing/2014/main" id="{89DA9B4F-C653-41BA-B884-1CDFD3C7F5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12710" y="2018236"/>
            <a:ext cx="432000" cy="432000"/>
          </a:xfrm>
          <a:prstGeom prst="rect">
            <a:avLst/>
          </a:prstGeom>
        </p:spPr>
      </p:pic>
      <p:pic>
        <p:nvPicPr>
          <p:cNvPr id="55" name="Elemento grafico 54" descr="Segna Pollice su con riempimento a tinta unita">
            <a:extLst>
              <a:ext uri="{FF2B5EF4-FFF2-40B4-BE49-F238E27FC236}">
                <a16:creationId xmlns:a16="http://schemas.microsoft.com/office/drawing/2014/main" id="{00B2AF17-F27A-4458-9D13-AA4476752B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12710" y="3564023"/>
            <a:ext cx="432000" cy="432000"/>
          </a:xfrm>
          <a:prstGeom prst="rect">
            <a:avLst/>
          </a:prstGeom>
        </p:spPr>
      </p:pic>
      <p:pic>
        <p:nvPicPr>
          <p:cNvPr id="60" name="Elemento grafico 59" descr="Segna Pollice su con riempimento a tinta unita">
            <a:extLst>
              <a:ext uri="{FF2B5EF4-FFF2-40B4-BE49-F238E27FC236}">
                <a16:creationId xmlns:a16="http://schemas.microsoft.com/office/drawing/2014/main" id="{ACA8076F-404D-4F24-AAF0-D2CED743E3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12710" y="4019189"/>
            <a:ext cx="432000" cy="432000"/>
          </a:xfrm>
          <a:prstGeom prst="rect">
            <a:avLst/>
          </a:prstGeom>
        </p:spPr>
      </p:pic>
      <p:pic>
        <p:nvPicPr>
          <p:cNvPr id="61" name="Elemento grafico 60" descr="Segna Pollice su con riempimento a tinta unita">
            <a:extLst>
              <a:ext uri="{FF2B5EF4-FFF2-40B4-BE49-F238E27FC236}">
                <a16:creationId xmlns:a16="http://schemas.microsoft.com/office/drawing/2014/main" id="{A573DF55-D337-44A8-8105-B3001E4DC7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6329272" y="4033831"/>
            <a:ext cx="432000" cy="432000"/>
          </a:xfrm>
          <a:prstGeom prst="rect">
            <a:avLst/>
          </a:prstGeom>
        </p:spPr>
      </p:pic>
      <p:pic>
        <p:nvPicPr>
          <p:cNvPr id="62" name="Elemento grafico 61" descr="Segna Pollice su con riempimento a tinta unita">
            <a:extLst>
              <a:ext uri="{FF2B5EF4-FFF2-40B4-BE49-F238E27FC236}">
                <a16:creationId xmlns:a16="http://schemas.microsoft.com/office/drawing/2014/main" id="{89E6E830-06AA-4929-B58F-CFAD1F475B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478" y="4541323"/>
            <a:ext cx="216000" cy="216000"/>
          </a:xfrm>
          <a:prstGeom prst="rect">
            <a:avLst/>
          </a:prstGeom>
        </p:spPr>
      </p:pic>
      <p:grpSp>
        <p:nvGrpSpPr>
          <p:cNvPr id="69" name="Gruppo 68">
            <a:extLst>
              <a:ext uri="{FF2B5EF4-FFF2-40B4-BE49-F238E27FC236}">
                <a16:creationId xmlns:a16="http://schemas.microsoft.com/office/drawing/2014/main" id="{0D868195-4C34-41CD-9007-DB9415C5C861}"/>
              </a:ext>
            </a:extLst>
          </p:cNvPr>
          <p:cNvGrpSpPr>
            <a:grpSpLocks noChangeAspect="1"/>
          </p:cNvGrpSpPr>
          <p:nvPr/>
        </p:nvGrpSpPr>
        <p:grpSpPr>
          <a:xfrm>
            <a:off x="3673903" y="4571486"/>
            <a:ext cx="362100" cy="216000"/>
            <a:chOff x="8073887" y="1291301"/>
            <a:chExt cx="724200" cy="432000"/>
          </a:xfrm>
          <a:solidFill>
            <a:srgbClr val="FFC000"/>
          </a:solidFill>
        </p:grpSpPr>
        <p:pic>
          <p:nvPicPr>
            <p:cNvPr id="71" name="Elemento grafico 70" descr="Freccia: diritta con riempimento a tinta unita">
              <a:extLst>
                <a:ext uri="{FF2B5EF4-FFF2-40B4-BE49-F238E27FC236}">
                  <a16:creationId xmlns:a16="http://schemas.microsoft.com/office/drawing/2014/main" id="{B75C5A46-9140-4580-B7C1-E586FD2DF66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73887" y="1291301"/>
              <a:ext cx="432000" cy="432000"/>
            </a:xfrm>
            <a:prstGeom prst="rect">
              <a:avLst/>
            </a:prstGeom>
          </p:spPr>
        </p:pic>
        <p:pic>
          <p:nvPicPr>
            <p:cNvPr id="72" name="Elemento grafico 71" descr="Freccia: diritta con riempimento a tinta unita">
              <a:extLst>
                <a:ext uri="{FF2B5EF4-FFF2-40B4-BE49-F238E27FC236}">
                  <a16:creationId xmlns:a16="http://schemas.microsoft.com/office/drawing/2014/main" id="{99B1F881-4591-43D1-9859-33D4DCF243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366087" y="1291301"/>
              <a:ext cx="432000" cy="432000"/>
            </a:xfrm>
            <a:prstGeom prst="rect">
              <a:avLst/>
            </a:prstGeom>
          </p:spPr>
        </p:pic>
      </p:grpSp>
      <p:pic>
        <p:nvPicPr>
          <p:cNvPr id="76" name="Elemento grafico 75" descr="Segna Pollice su con riempimento a tinta unita">
            <a:extLst>
              <a:ext uri="{FF2B5EF4-FFF2-40B4-BE49-F238E27FC236}">
                <a16:creationId xmlns:a16="http://schemas.microsoft.com/office/drawing/2014/main" id="{5A40E1E2-E664-4ABD-9199-07DCD533A4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7286223" y="4602155"/>
            <a:ext cx="216000" cy="216000"/>
          </a:xfrm>
          <a:prstGeom prst="rect">
            <a:avLst/>
          </a:prstGeom>
        </p:spPr>
      </p:pic>
      <p:pic>
        <p:nvPicPr>
          <p:cNvPr id="37" name="Elemento grafico 36" descr="Segna Pollice su con riempimento a tinta unita">
            <a:extLst>
              <a:ext uri="{FF2B5EF4-FFF2-40B4-BE49-F238E27FC236}">
                <a16:creationId xmlns:a16="http://schemas.microsoft.com/office/drawing/2014/main" id="{08F90099-2E0C-4C72-8301-6CC68050A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2882" y="1586236"/>
            <a:ext cx="432000" cy="432000"/>
          </a:xfrm>
          <a:prstGeom prst="rect">
            <a:avLst/>
          </a:prstGeom>
        </p:spPr>
      </p:pic>
      <p:pic>
        <p:nvPicPr>
          <p:cNvPr id="63" name="Elemento grafico 62" descr="Segna Pollice su con riempimento a tinta unita">
            <a:extLst>
              <a:ext uri="{FF2B5EF4-FFF2-40B4-BE49-F238E27FC236}">
                <a16:creationId xmlns:a16="http://schemas.microsoft.com/office/drawing/2014/main" id="{E845338F-E8C0-484A-8C52-79D98E157D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29272" y="1586236"/>
            <a:ext cx="432000" cy="432000"/>
          </a:xfrm>
          <a:prstGeom prst="rect">
            <a:avLst/>
          </a:prstGeom>
        </p:spPr>
      </p:pic>
      <p:pic>
        <p:nvPicPr>
          <p:cNvPr id="64" name="Elemento grafico 63" descr="Segna Pollice su con riempimento a tinta unita">
            <a:extLst>
              <a:ext uri="{FF2B5EF4-FFF2-40B4-BE49-F238E27FC236}">
                <a16:creationId xmlns:a16="http://schemas.microsoft.com/office/drawing/2014/main" id="{8E010019-D57E-4763-8329-208C700CB8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2882" y="2003605"/>
            <a:ext cx="432000" cy="432000"/>
          </a:xfrm>
          <a:prstGeom prst="rect">
            <a:avLst/>
          </a:prstGeom>
        </p:spPr>
      </p:pic>
      <p:pic>
        <p:nvPicPr>
          <p:cNvPr id="65" name="Elemento grafico 64" descr="Segna Pollice su con riempimento a tinta unita">
            <a:extLst>
              <a:ext uri="{FF2B5EF4-FFF2-40B4-BE49-F238E27FC236}">
                <a16:creationId xmlns:a16="http://schemas.microsoft.com/office/drawing/2014/main" id="{A6B2F93A-EE4C-4236-BD66-A022B4158B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29272" y="2003605"/>
            <a:ext cx="432000" cy="432000"/>
          </a:xfrm>
          <a:prstGeom prst="rect">
            <a:avLst/>
          </a:prstGeom>
        </p:spPr>
      </p:pic>
      <p:pic>
        <p:nvPicPr>
          <p:cNvPr id="66" name="Elemento grafico 65" descr="Segna Pollice su con riempimento a tinta unita">
            <a:extLst>
              <a:ext uri="{FF2B5EF4-FFF2-40B4-BE49-F238E27FC236}">
                <a16:creationId xmlns:a16="http://schemas.microsoft.com/office/drawing/2014/main" id="{5E49019E-E2B9-4748-B702-76F013E9AE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8570991" y="4033831"/>
            <a:ext cx="432000" cy="432000"/>
          </a:xfrm>
          <a:prstGeom prst="rect">
            <a:avLst/>
          </a:prstGeom>
        </p:spPr>
      </p:pic>
      <p:pic>
        <p:nvPicPr>
          <p:cNvPr id="68" name="Elemento grafico 67" descr="Segna Pollice su con riempimento a tinta unita">
            <a:extLst>
              <a:ext uri="{FF2B5EF4-FFF2-40B4-BE49-F238E27FC236}">
                <a16:creationId xmlns:a16="http://schemas.microsoft.com/office/drawing/2014/main" id="{1BD99D9F-BC0C-4522-82F3-9A7E674C39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2882" y="3564023"/>
            <a:ext cx="432000" cy="432000"/>
          </a:xfrm>
          <a:prstGeom prst="rect">
            <a:avLst/>
          </a:prstGeom>
        </p:spPr>
      </p:pic>
      <p:pic>
        <p:nvPicPr>
          <p:cNvPr id="70" name="Elemento grafico 69" descr="Segna Pollice su con riempimento a tinta unita">
            <a:extLst>
              <a:ext uri="{FF2B5EF4-FFF2-40B4-BE49-F238E27FC236}">
                <a16:creationId xmlns:a16="http://schemas.microsoft.com/office/drawing/2014/main" id="{E0846F40-F024-47C2-9230-76F3F2A2FE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29272" y="3564023"/>
            <a:ext cx="432000" cy="432000"/>
          </a:xfrm>
          <a:prstGeom prst="rect">
            <a:avLst/>
          </a:prstGeom>
        </p:spPr>
      </p:pic>
      <p:sp>
        <p:nvSpPr>
          <p:cNvPr id="73" name="CasellaDiTesto 72">
            <a:extLst>
              <a:ext uri="{FF2B5EF4-FFF2-40B4-BE49-F238E27FC236}">
                <a16:creationId xmlns:a16="http://schemas.microsoft.com/office/drawing/2014/main" id="{B5F8E23B-5E21-4056-9D0B-94D8F78E3B44}"/>
              </a:ext>
            </a:extLst>
          </p:cNvPr>
          <p:cNvSpPr txBox="1"/>
          <p:nvPr/>
        </p:nvSpPr>
        <p:spPr>
          <a:xfrm>
            <a:off x="399917" y="177839"/>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74" name="Pulsante di azione: vuoto 73" descr="Indietro con riempimento a tinta unita">
            <a:hlinkClick r:id="rId9" action="ppaction://hlinksldjump" highlightClick="1"/>
            <a:extLst>
              <a:ext uri="{FF2B5EF4-FFF2-40B4-BE49-F238E27FC236}">
                <a16:creationId xmlns:a16="http://schemas.microsoft.com/office/drawing/2014/main" id="{D266BD19-6404-45D5-837A-41D5CA514881}"/>
              </a:ext>
            </a:extLst>
          </p:cNvPr>
          <p:cNvSpPr/>
          <p:nvPr/>
        </p:nvSpPr>
        <p:spPr>
          <a:xfrm>
            <a:off x="1977278" y="169283"/>
            <a:ext cx="417501" cy="386443"/>
          </a:xfrm>
          <a:prstGeom prst="actionButtonBlank">
            <a:avLst/>
          </a:prstGeom>
          <a:blipFill dpi="0"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84" name="Gruppo 83">
            <a:extLst>
              <a:ext uri="{FF2B5EF4-FFF2-40B4-BE49-F238E27FC236}">
                <a16:creationId xmlns:a16="http://schemas.microsoft.com/office/drawing/2014/main" id="{F46BB757-2E80-432F-86BC-6405A4870BFB}"/>
              </a:ext>
            </a:extLst>
          </p:cNvPr>
          <p:cNvGrpSpPr/>
          <p:nvPr/>
        </p:nvGrpSpPr>
        <p:grpSpPr>
          <a:xfrm rot="5400000">
            <a:off x="-3167651" y="3212999"/>
            <a:ext cx="6662061" cy="432000"/>
            <a:chOff x="0" y="0"/>
            <a:chExt cx="12260385" cy="581573"/>
          </a:xfrm>
        </p:grpSpPr>
        <p:pic>
          <p:nvPicPr>
            <p:cNvPr id="85" name="Immagine 84">
              <a:extLst>
                <a:ext uri="{FF2B5EF4-FFF2-40B4-BE49-F238E27FC236}">
                  <a16:creationId xmlns:a16="http://schemas.microsoft.com/office/drawing/2014/main" id="{A011E9AB-7DF6-4432-ABEC-2BAD84A6F01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86" name="Immagine 85">
              <a:extLst>
                <a:ext uri="{FF2B5EF4-FFF2-40B4-BE49-F238E27FC236}">
                  <a16:creationId xmlns:a16="http://schemas.microsoft.com/office/drawing/2014/main" id="{DC471D99-299A-47B7-89E2-98C20B5B8CA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87" name="Immagine 86">
              <a:extLst>
                <a:ext uri="{FF2B5EF4-FFF2-40B4-BE49-F238E27FC236}">
                  <a16:creationId xmlns:a16="http://schemas.microsoft.com/office/drawing/2014/main" id="{EACE3996-DDAB-4D48-99AB-C368F7A2398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33" name="Gruppo 32">
            <a:extLst>
              <a:ext uri="{FF2B5EF4-FFF2-40B4-BE49-F238E27FC236}">
                <a16:creationId xmlns:a16="http://schemas.microsoft.com/office/drawing/2014/main" id="{BD07A4CC-CF14-45F6-8138-05BFC7E0C68A}"/>
              </a:ext>
            </a:extLst>
          </p:cNvPr>
          <p:cNvGrpSpPr/>
          <p:nvPr/>
        </p:nvGrpSpPr>
        <p:grpSpPr>
          <a:xfrm>
            <a:off x="4572000" y="85316"/>
            <a:ext cx="7526173" cy="369714"/>
            <a:chOff x="596530" y="360775"/>
            <a:chExt cx="9604098" cy="341130"/>
          </a:xfrm>
        </p:grpSpPr>
        <p:sp>
          <p:nvSpPr>
            <p:cNvPr id="35" name="CasellaDiTesto 34">
              <a:extLst>
                <a:ext uri="{FF2B5EF4-FFF2-40B4-BE49-F238E27FC236}">
                  <a16:creationId xmlns:a16="http://schemas.microsoft.com/office/drawing/2014/main" id="{B982EABE-1D06-401A-BC12-2B3B7D1EAC66}"/>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36" name="Immagine 35">
              <a:extLst>
                <a:ext uri="{FF2B5EF4-FFF2-40B4-BE49-F238E27FC236}">
                  <a16:creationId xmlns:a16="http://schemas.microsoft.com/office/drawing/2014/main" id="{3613DECE-7D63-4D9E-B6E5-CA5CF5EC576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831276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ella 33">
            <a:extLst>
              <a:ext uri="{FF2B5EF4-FFF2-40B4-BE49-F238E27FC236}">
                <a16:creationId xmlns:a16="http://schemas.microsoft.com/office/drawing/2014/main" id="{8C9B3CF1-F070-4075-8166-E9F18D75AD54}"/>
              </a:ext>
            </a:extLst>
          </p:cNvPr>
          <p:cNvGraphicFramePr>
            <a:graphicFrameLocks noGrp="1"/>
          </p:cNvGraphicFramePr>
          <p:nvPr>
            <p:extLst>
              <p:ext uri="{D42A27DB-BD31-4B8C-83A1-F6EECF244321}">
                <p14:modId xmlns:p14="http://schemas.microsoft.com/office/powerpoint/2010/main" val="2684324860"/>
              </p:ext>
            </p:extLst>
          </p:nvPr>
        </p:nvGraphicFramePr>
        <p:xfrm>
          <a:off x="314150" y="4849340"/>
          <a:ext cx="11877850" cy="1586872"/>
        </p:xfrm>
        <a:graphic>
          <a:graphicData uri="http://schemas.openxmlformats.org/drawingml/2006/table">
            <a:tbl>
              <a:tblPr firstRow="1" bandRow="1">
                <a:tableStyleId>{5C22544A-7EE6-4342-B048-85BDC9FD1C3A}</a:tableStyleId>
              </a:tblPr>
              <a:tblGrid>
                <a:gridCol w="2517948">
                  <a:extLst>
                    <a:ext uri="{9D8B030D-6E8A-4147-A177-3AD203B41FA5}">
                      <a16:colId xmlns:a16="http://schemas.microsoft.com/office/drawing/2014/main" val="2944020019"/>
                    </a:ext>
                  </a:extLst>
                </a:gridCol>
                <a:gridCol w="2425700">
                  <a:extLst>
                    <a:ext uri="{9D8B030D-6E8A-4147-A177-3AD203B41FA5}">
                      <a16:colId xmlns:a16="http://schemas.microsoft.com/office/drawing/2014/main" val="79365766"/>
                    </a:ext>
                  </a:extLst>
                </a:gridCol>
                <a:gridCol w="2233234">
                  <a:extLst>
                    <a:ext uri="{9D8B030D-6E8A-4147-A177-3AD203B41FA5}">
                      <a16:colId xmlns:a16="http://schemas.microsoft.com/office/drawing/2014/main" val="4129911090"/>
                    </a:ext>
                  </a:extLst>
                </a:gridCol>
                <a:gridCol w="1731978">
                  <a:extLst>
                    <a:ext uri="{9D8B030D-6E8A-4147-A177-3AD203B41FA5}">
                      <a16:colId xmlns:a16="http://schemas.microsoft.com/office/drawing/2014/main" val="1567833803"/>
                    </a:ext>
                  </a:extLst>
                </a:gridCol>
                <a:gridCol w="2968990">
                  <a:extLst>
                    <a:ext uri="{9D8B030D-6E8A-4147-A177-3AD203B41FA5}">
                      <a16:colId xmlns:a16="http://schemas.microsoft.com/office/drawing/2014/main" val="291230167"/>
                    </a:ext>
                  </a:extLst>
                </a:gridCol>
              </a:tblGrid>
              <a:tr h="336236">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a:solidFill>
                            <a:schemeClr val="tx1"/>
                          </a:solidFill>
                          <a:latin typeface="Work Sans" pitchFamily="2" charset="0"/>
                        </a:rPr>
                        <a:t>Distribuzione degli studenti nei livelli di apprendimento</a:t>
                      </a:r>
                    </a:p>
                  </a:txBody>
                  <a:tcPr anchor="c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extLst>
                  <a:ext uri="{0D108BD9-81ED-4DB2-BD59-A6C34878D82A}">
                    <a16:rowId xmlns:a16="http://schemas.microsoft.com/office/drawing/2014/main" val="62790177"/>
                  </a:ext>
                </a:extLst>
              </a:tr>
              <a:tr h="336236">
                <a:tc>
                  <a:txBody>
                    <a:bodyPr/>
                    <a:lstStyle/>
                    <a:p>
                      <a:pPr algn="ctr"/>
                      <a:endParaRPr lang="it-IT" sz="1400" b="1">
                        <a:latin typeface="Work Sans"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Materia</a:t>
                      </a:r>
                    </a:p>
                  </a:txBody>
                  <a:tcPr anchor="ctr"/>
                </a:tc>
                <a:tc>
                  <a:txBody>
                    <a:bodyPr/>
                    <a:lstStyle/>
                    <a:p>
                      <a:pPr algn="ctr"/>
                      <a:r>
                        <a:rPr lang="it-IT" sz="1400" b="1">
                          <a:latin typeface="Work Sans" pitchFamily="2" charset="0"/>
                        </a:rPr>
                        <a:t>Studenti che non raggiungono livello B1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B1 (</a:t>
                      </a:r>
                      <a:r>
                        <a:rPr lang="it-IT" sz="1400" b="1">
                          <a:latin typeface="Work Sans" pitchFamily="2" charset="0"/>
                          <a:hlinkClick r:id="rId2" action="ppaction://hlinksldjump" tooltip="L'allievo/a è in grado di comprendere i punti salienti di un discorso chiaro in lingua standard che tratti argomenti familiari affrontati abitualmente sul lavoro, a scuola, nel tempo libero, ecc., compresi dei brevi racconti."/>
                        </a:rPr>
                        <a:t>?</a:t>
                      </a:r>
                      <a:r>
                        <a:rPr lang="it-IT" sz="1400" b="1">
                          <a:latin typeface="Work Sans" pitchFamily="2" charset="0"/>
                        </a:rPr>
                        <a:t>)</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B2 (?)</a:t>
                      </a:r>
                    </a:p>
                  </a:txBody>
                  <a:tcPr anchor="ctr"/>
                </a:tc>
                <a:extLst>
                  <a:ext uri="{0D108BD9-81ED-4DB2-BD59-A6C34878D82A}">
                    <a16:rowId xmlns:a16="http://schemas.microsoft.com/office/drawing/2014/main" val="3080794382"/>
                  </a:ext>
                </a:extLst>
              </a:tr>
              <a:tr h="336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listening</a:t>
                      </a:r>
                    </a:p>
                  </a:txBody>
                  <a:tcPr anchor="ctr"/>
                </a:tc>
                <a:tc>
                  <a:txBody>
                    <a:bodyPr/>
                    <a:lstStyle/>
                    <a:p>
                      <a:pPr algn="ctr" fontAlgn="ctr"/>
                      <a:r>
                        <a:rPr lang="it-IT" sz="1400">
                          <a:solidFill>
                            <a:srgbClr val="1A1A1A"/>
                          </a:solidFill>
                          <a:effectLst/>
                          <a:latin typeface="Work Sans" pitchFamily="2" charset="0"/>
                        </a:rPr>
                        <a:t>4 (26,7%)</a:t>
                      </a:r>
                    </a:p>
                  </a:txBody>
                  <a:tcPr anchor="ctr"/>
                </a:tc>
                <a:tc>
                  <a:txBody>
                    <a:bodyPr/>
                    <a:lstStyle/>
                    <a:p>
                      <a:pPr algn="ctr" fontAlgn="ctr"/>
                      <a:r>
                        <a:rPr lang="it-IT" sz="1400">
                          <a:solidFill>
                            <a:srgbClr val="1A1A1A"/>
                          </a:solidFill>
                          <a:effectLst/>
                          <a:latin typeface="Work Sans" pitchFamily="2" charset="0"/>
                        </a:rPr>
                        <a:t>5 (33,3%)</a:t>
                      </a:r>
                    </a:p>
                  </a:txBody>
                  <a:tcPr anchor="ctr"/>
                </a:tc>
                <a:tc>
                  <a:txBody>
                    <a:bodyPr/>
                    <a:lstStyle/>
                    <a:p>
                      <a:pPr algn="ctr" fontAlgn="ctr"/>
                      <a:r>
                        <a:rPr lang="it-IT" sz="1400">
                          <a:solidFill>
                            <a:srgbClr val="1A1A1A"/>
                          </a:solidFill>
                          <a:effectLst/>
                          <a:latin typeface="Work Sans" pitchFamily="2" charset="0"/>
                        </a:rPr>
                        <a:t>6 (40,0%)</a:t>
                      </a:r>
                    </a:p>
                  </a:txBody>
                  <a:tcPr anchor="ctr"/>
                </a:tc>
                <a:extLst>
                  <a:ext uri="{0D108BD9-81ED-4DB2-BD59-A6C34878D82A}">
                    <a16:rowId xmlns:a16="http://schemas.microsoft.com/office/drawing/2014/main" val="855945981"/>
                  </a:ext>
                </a:extLst>
              </a:tr>
              <a:tr h="336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reading</a:t>
                      </a:r>
                    </a:p>
                  </a:txBody>
                  <a:tcPr anchor="ctr"/>
                </a:tc>
                <a:tc>
                  <a:txBody>
                    <a:bodyPr/>
                    <a:lstStyle/>
                    <a:p>
                      <a:pPr algn="ctr" fontAlgn="ctr"/>
                      <a:r>
                        <a:rPr lang="it-IT" sz="1400">
                          <a:effectLst/>
                          <a:latin typeface="Work Sans" pitchFamily="2" charset="0"/>
                        </a:rPr>
                        <a:t>0 (0,0%)</a:t>
                      </a:r>
                    </a:p>
                  </a:txBody>
                  <a:tcPr anchor="ctr"/>
                </a:tc>
                <a:tc>
                  <a:txBody>
                    <a:bodyPr/>
                    <a:lstStyle/>
                    <a:p>
                      <a:pPr algn="ctr" fontAlgn="ctr"/>
                      <a:r>
                        <a:rPr lang="it-IT" sz="1400">
                          <a:effectLst/>
                          <a:latin typeface="Work Sans" pitchFamily="2" charset="0"/>
                        </a:rPr>
                        <a:t>3 (20,0%)</a:t>
                      </a:r>
                    </a:p>
                  </a:txBody>
                  <a:tcPr anchor="ctr"/>
                </a:tc>
                <a:tc>
                  <a:txBody>
                    <a:bodyPr/>
                    <a:lstStyle/>
                    <a:p>
                      <a:pPr algn="ctr" fontAlgn="ctr"/>
                      <a:r>
                        <a:rPr lang="it-IT" sz="1400">
                          <a:effectLst/>
                          <a:latin typeface="Work Sans" pitchFamily="2" charset="0"/>
                        </a:rPr>
                        <a:t>12 (80,0%)</a:t>
                      </a:r>
                    </a:p>
                  </a:txBody>
                  <a:tcPr anchor="ctr"/>
                </a:tc>
                <a:extLst>
                  <a:ext uri="{0D108BD9-81ED-4DB2-BD59-A6C34878D82A}">
                    <a16:rowId xmlns:a16="http://schemas.microsoft.com/office/drawing/2014/main" val="780567168"/>
                  </a:ext>
                </a:extLst>
              </a:tr>
            </a:tbl>
          </a:graphicData>
        </a:graphic>
      </p:graphicFrame>
      <p:graphicFrame>
        <p:nvGraphicFramePr>
          <p:cNvPr id="9" name="Tabella 8">
            <a:extLst>
              <a:ext uri="{FF2B5EF4-FFF2-40B4-BE49-F238E27FC236}">
                <a16:creationId xmlns:a16="http://schemas.microsoft.com/office/drawing/2014/main" id="{4D97E875-25A8-463B-AFD9-608AA4645DC0}"/>
              </a:ext>
            </a:extLst>
          </p:cNvPr>
          <p:cNvGraphicFramePr>
            <a:graphicFrameLocks noGrp="1"/>
          </p:cNvGraphicFramePr>
          <p:nvPr>
            <p:extLst>
              <p:ext uri="{D42A27DB-BD31-4B8C-83A1-F6EECF244321}">
                <p14:modId xmlns:p14="http://schemas.microsoft.com/office/powerpoint/2010/main" val="719659126"/>
              </p:ext>
            </p:extLst>
          </p:nvPr>
        </p:nvGraphicFramePr>
        <p:xfrm>
          <a:off x="277583" y="488660"/>
          <a:ext cx="11914417" cy="4182326"/>
        </p:xfrm>
        <a:graphic>
          <a:graphicData uri="http://schemas.openxmlformats.org/drawingml/2006/table">
            <a:tbl>
              <a:tblPr firstRow="1" bandRow="1">
                <a:tableStyleId>{7DF18680-E054-41AD-8BC1-D1AEF772440D}</a:tableStyleId>
              </a:tblPr>
              <a:tblGrid>
                <a:gridCol w="1394388">
                  <a:extLst>
                    <a:ext uri="{9D8B030D-6E8A-4147-A177-3AD203B41FA5}">
                      <a16:colId xmlns:a16="http://schemas.microsoft.com/office/drawing/2014/main" val="4057865429"/>
                    </a:ext>
                  </a:extLst>
                </a:gridCol>
                <a:gridCol w="1840775">
                  <a:extLst>
                    <a:ext uri="{9D8B030D-6E8A-4147-A177-3AD203B41FA5}">
                      <a16:colId xmlns:a16="http://schemas.microsoft.com/office/drawing/2014/main" val="2456361952"/>
                    </a:ext>
                  </a:extLst>
                </a:gridCol>
                <a:gridCol w="1840775">
                  <a:extLst>
                    <a:ext uri="{9D8B030D-6E8A-4147-A177-3AD203B41FA5}">
                      <a16:colId xmlns:a16="http://schemas.microsoft.com/office/drawing/2014/main" val="1564437129"/>
                    </a:ext>
                  </a:extLst>
                </a:gridCol>
                <a:gridCol w="2279493">
                  <a:extLst>
                    <a:ext uri="{9D8B030D-6E8A-4147-A177-3AD203B41FA5}">
                      <a16:colId xmlns:a16="http://schemas.microsoft.com/office/drawing/2014/main" val="1246928854"/>
                    </a:ext>
                  </a:extLst>
                </a:gridCol>
                <a:gridCol w="2279493">
                  <a:extLst>
                    <a:ext uri="{9D8B030D-6E8A-4147-A177-3AD203B41FA5}">
                      <a16:colId xmlns:a16="http://schemas.microsoft.com/office/drawing/2014/main" val="341335712"/>
                    </a:ext>
                  </a:extLst>
                </a:gridCol>
                <a:gridCol w="2279493">
                  <a:extLst>
                    <a:ext uri="{9D8B030D-6E8A-4147-A177-3AD203B41FA5}">
                      <a16:colId xmlns:a16="http://schemas.microsoft.com/office/drawing/2014/main" val="561693737"/>
                    </a:ext>
                  </a:extLst>
                </a:gridCol>
              </a:tblGrid>
              <a:tr h="367578">
                <a:tc gridSpan="6">
                  <a:txBody>
                    <a:bodyPr/>
                    <a:lstStyle/>
                    <a:p>
                      <a:pPr algn="ctr"/>
                      <a:r>
                        <a:rPr lang="it-IT" sz="2000">
                          <a:solidFill>
                            <a:schemeClr val="tx1"/>
                          </a:solidFill>
                          <a:latin typeface="Work Sans" pitchFamily="2" charset="0"/>
                        </a:rPr>
                        <a:t>Punteggi generali - Altri Licei (diversi da scientifici, classici e linguistici)</a:t>
                      </a:r>
                    </a:p>
                  </a:txBody>
                  <a:tcPr anchor="ctr">
                    <a:noFill/>
                  </a:tcPr>
                </a:tc>
                <a:tc hMerge="1">
                  <a:txBody>
                    <a:bodyPr/>
                    <a:lstStyle/>
                    <a:p>
                      <a:pPr algn="ctr"/>
                      <a:endParaRPr lang="it-IT" sz="1400">
                        <a:latin typeface="+mn-lt"/>
                      </a:endParaRPr>
                    </a:p>
                  </a:txBody>
                  <a:tcPr anchor="ct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a:txBody>
                    <a:bodyPr/>
                    <a:lstStyle/>
                    <a:p>
                      <a:pPr algn="ctr"/>
                      <a:r>
                        <a:rPr lang="it-IT" sz="1400" b="1">
                          <a:solidFill>
                            <a:schemeClr val="tx1"/>
                          </a:solidFill>
                          <a:latin typeface="Work Sans" pitchFamily="2" charset="0"/>
                        </a:rPr>
                        <a:t>omissis</a:t>
                      </a: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(220,6)</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(217,7)</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(203,1)</a:t>
                      </a:r>
                    </a:p>
                  </a:txBody>
                  <a:tcPr anchor="ctr"/>
                </a:tc>
                <a:extLst>
                  <a:ext uri="{0D108BD9-81ED-4DB2-BD59-A6C34878D82A}">
                    <a16:rowId xmlns:a16="http://schemas.microsoft.com/office/drawing/2014/main" val="700804956"/>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listening</a:t>
                      </a:r>
                    </a:p>
                  </a:txBody>
                  <a:tcPr anchor="ctr"/>
                </a:tc>
                <a:tc>
                  <a:txBody>
                    <a:bodyPr/>
                    <a:lstStyle/>
                    <a:p>
                      <a:pPr algn="ctr"/>
                      <a:r>
                        <a:rPr lang="it-IT" sz="1400">
                          <a:solidFill>
                            <a:schemeClr val="tx1"/>
                          </a:solidFill>
                          <a:latin typeface="Work Sans" pitchFamily="2" charset="0"/>
                        </a:rPr>
                        <a:t>202,1</a:t>
                      </a:r>
                    </a:p>
                  </a:txBody>
                  <a:tcPr anchor="ctr"/>
                </a:tc>
                <a:tc>
                  <a:txBody>
                    <a:bodyPr/>
                    <a:lstStyle/>
                    <a:p>
                      <a:pPr algn="ctr"/>
                      <a:r>
                        <a:rPr lang="it-IT" sz="1400">
                          <a:solidFill>
                            <a:schemeClr val="tx1"/>
                          </a:solidFill>
                          <a:latin typeface="Work Sans" pitchFamily="2" charset="0"/>
                        </a:rPr>
                        <a:t>-8,0</a:t>
                      </a: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extLst>
                  <a:ext uri="{0D108BD9-81ED-4DB2-BD59-A6C34878D82A}">
                    <a16:rowId xmlns:a16="http://schemas.microsoft.com/office/drawing/2014/main" val="1686223323"/>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a:solidFill>
                            <a:schemeClr val="tx1"/>
                          </a:solidFill>
                          <a:latin typeface="Work Sans" pitchFamily="2" charset="0"/>
                        </a:rPr>
                        <a:t>221,7</a:t>
                      </a:r>
                    </a:p>
                  </a:txBody>
                  <a:tcPr anchor="ctr"/>
                </a:tc>
                <a:tc>
                  <a:txBody>
                    <a:bodyPr/>
                    <a:lstStyle/>
                    <a:p>
                      <a:pPr algn="ctr"/>
                      <a:r>
                        <a:rPr lang="it-IT" sz="1400">
                          <a:solidFill>
                            <a:schemeClr val="tx1"/>
                          </a:solidFill>
                          <a:latin typeface="Work Sans" pitchFamily="2" charset="0"/>
                        </a:rPr>
                        <a:t>+12,6</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432000">
                <a:tc>
                  <a:txBody>
                    <a:bodyPr/>
                    <a:lstStyle/>
                    <a:p>
                      <a:pPr algn="ct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Punteggio</a:t>
                      </a:r>
                    </a:p>
                  </a:txBody>
                  <a:tcPr anchor="ctr">
                    <a:solidFill>
                      <a:srgbClr val="EAEF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a:solidFill>
                            <a:schemeClr val="tx1"/>
                          </a:solidFill>
                          <a:latin typeface="Work Sans" pitchFamily="2" charset="0"/>
                          <a:ea typeface="+mn-ea"/>
                          <a:cs typeface="+mn-cs"/>
                        </a:rPr>
                        <a:t>Differenza rispetto a gruppi simili</a:t>
                      </a:r>
                    </a:p>
                  </a:txBody>
                  <a:tcPr anchor="ctr">
                    <a:solidFill>
                      <a:srgbClr val="EAEFF7"/>
                    </a:solidFill>
                  </a:tcP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Lombardia (208,1)</a:t>
                      </a:r>
                    </a:p>
                  </a:txBody>
                  <a:tcPr anchor="ctr">
                    <a:solidFill>
                      <a:srgbClr val="EAEFF7"/>
                    </a:solidFill>
                  </a:tcP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a:t>
                      </a:r>
                    </a:p>
                    <a:p>
                      <a:pPr marL="0" algn="ctr" defTabSz="914400" rtl="0" eaLnBrk="1" latinLnBrk="0" hangingPunct="1"/>
                      <a:r>
                        <a:rPr lang="it-IT" sz="1400" b="1" kern="1200">
                          <a:solidFill>
                            <a:schemeClr val="tx1"/>
                          </a:solidFill>
                          <a:latin typeface="Work Sans" pitchFamily="2" charset="0"/>
                          <a:ea typeface="+mn-ea"/>
                          <a:cs typeface="+mn-cs"/>
                        </a:rPr>
                        <a:t>Nord ovest (204,5)</a:t>
                      </a:r>
                    </a:p>
                  </a:txBody>
                  <a:tcPr anchor="ctr">
                    <a:solidFill>
                      <a:srgbClr val="EAEFF7"/>
                    </a:solidFill>
                  </a:tcP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a:t>
                      </a:r>
                    </a:p>
                    <a:p>
                      <a:pPr marL="0" algn="ctr" defTabSz="914400" rtl="0" eaLnBrk="1" latinLnBrk="0" hangingPunct="1"/>
                      <a:r>
                        <a:rPr lang="it-IT" sz="1400" b="1" kern="1200">
                          <a:solidFill>
                            <a:schemeClr val="tx1"/>
                          </a:solidFill>
                          <a:latin typeface="Work Sans" pitchFamily="2" charset="0"/>
                          <a:ea typeface="+mn-ea"/>
                          <a:cs typeface="+mn-cs"/>
                        </a:rPr>
                        <a:t>Italia (194,4)</a:t>
                      </a:r>
                    </a:p>
                  </a:txBody>
                  <a:tcPr anchor="ctr">
                    <a:solidFill>
                      <a:srgbClr val="EAEFF7"/>
                    </a:solidFill>
                  </a:tcPr>
                </a:tc>
                <a:extLst>
                  <a:ext uri="{0D108BD9-81ED-4DB2-BD59-A6C34878D82A}">
                    <a16:rowId xmlns:a16="http://schemas.microsoft.com/office/drawing/2014/main" val="2102577256"/>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reading</a:t>
                      </a:r>
                    </a:p>
                  </a:txBody>
                  <a:tcPr anchor="ctr"/>
                </a:tc>
                <a:tc>
                  <a:txBody>
                    <a:bodyPr/>
                    <a:lstStyle/>
                    <a:p>
                      <a:pPr algn="ctr"/>
                      <a:r>
                        <a:rPr lang="it-IT" sz="1400">
                          <a:solidFill>
                            <a:schemeClr val="tx1"/>
                          </a:solidFill>
                          <a:latin typeface="Work Sans" pitchFamily="2" charset="0"/>
                        </a:rPr>
                        <a:t>221,5</a:t>
                      </a:r>
                    </a:p>
                  </a:txBody>
                  <a:tcPr anchor="ctr"/>
                </a:tc>
                <a:tc>
                  <a:txBody>
                    <a:bodyPr/>
                    <a:lstStyle/>
                    <a:p>
                      <a:pPr algn="ctr"/>
                      <a:r>
                        <a:rPr lang="it-IT" sz="1400">
                          <a:solidFill>
                            <a:schemeClr val="tx1"/>
                          </a:solidFill>
                          <a:latin typeface="Work Sans" pitchFamily="2" charset="0"/>
                        </a:rPr>
                        <a:t>+23,0</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701544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212,9</a:t>
                      </a:r>
                    </a:p>
                  </a:txBody>
                  <a:tcPr anchor="ctr"/>
                </a:tc>
                <a:tc>
                  <a:txBody>
                    <a:bodyPr/>
                    <a:lstStyle/>
                    <a:p>
                      <a:pPr algn="ctr"/>
                      <a:r>
                        <a:rPr lang="it-IT" sz="1400">
                          <a:solidFill>
                            <a:schemeClr val="tx1"/>
                          </a:solidFill>
                          <a:latin typeface="Work Sans" pitchFamily="2" charset="0"/>
                        </a:rPr>
                        <a:t>+14,5</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834079359"/>
                  </a:ext>
                </a:extLst>
              </a:tr>
              <a:tr h="42272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pPr algn="ctr"/>
                      <a:endParaRPr lang="it-IT" sz="1400">
                        <a:solidFill>
                          <a:schemeClr val="tx1"/>
                        </a:solidFill>
                        <a:latin typeface="+mn-lt"/>
                      </a:endParaRPr>
                    </a:p>
                  </a:txBody>
                  <a:tcPr anchor="ct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pic>
        <p:nvPicPr>
          <p:cNvPr id="10" name="Elemento grafico 9" descr="Segna Pollice su con riempimento a tinta unita">
            <a:extLst>
              <a:ext uri="{FF2B5EF4-FFF2-40B4-BE49-F238E27FC236}">
                <a16:creationId xmlns:a16="http://schemas.microsoft.com/office/drawing/2014/main" id="{065193AB-D334-4D70-9DF9-0A3D93483E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1903" y="4333167"/>
            <a:ext cx="216000" cy="216000"/>
          </a:xfrm>
          <a:prstGeom prst="rect">
            <a:avLst/>
          </a:prstGeom>
        </p:spPr>
      </p:pic>
      <p:grpSp>
        <p:nvGrpSpPr>
          <p:cNvPr id="11" name="Gruppo 10">
            <a:extLst>
              <a:ext uri="{FF2B5EF4-FFF2-40B4-BE49-F238E27FC236}">
                <a16:creationId xmlns:a16="http://schemas.microsoft.com/office/drawing/2014/main" id="{1FFA3829-EE00-4EE4-A89C-3E6EDCA36E50}"/>
              </a:ext>
            </a:extLst>
          </p:cNvPr>
          <p:cNvGrpSpPr>
            <a:grpSpLocks noChangeAspect="1"/>
          </p:cNvGrpSpPr>
          <p:nvPr/>
        </p:nvGrpSpPr>
        <p:grpSpPr>
          <a:xfrm>
            <a:off x="3645328" y="4363330"/>
            <a:ext cx="362100" cy="216000"/>
            <a:chOff x="8073887" y="1291301"/>
            <a:chExt cx="724200" cy="432000"/>
          </a:xfrm>
          <a:solidFill>
            <a:srgbClr val="FFC000"/>
          </a:solidFill>
        </p:grpSpPr>
        <p:pic>
          <p:nvPicPr>
            <p:cNvPr id="12" name="Elemento grafico 11" descr="Freccia: diritta con riempimento a tinta unita">
              <a:extLst>
                <a:ext uri="{FF2B5EF4-FFF2-40B4-BE49-F238E27FC236}">
                  <a16:creationId xmlns:a16="http://schemas.microsoft.com/office/drawing/2014/main" id="{C246E6D5-CCB2-4FC6-829B-EAC67E12A8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73887" y="1291301"/>
              <a:ext cx="432000" cy="432000"/>
            </a:xfrm>
            <a:prstGeom prst="rect">
              <a:avLst/>
            </a:prstGeom>
          </p:spPr>
        </p:pic>
        <p:pic>
          <p:nvPicPr>
            <p:cNvPr id="13" name="Elemento grafico 12" descr="Freccia: diritta con riempimento a tinta unita">
              <a:extLst>
                <a:ext uri="{FF2B5EF4-FFF2-40B4-BE49-F238E27FC236}">
                  <a16:creationId xmlns:a16="http://schemas.microsoft.com/office/drawing/2014/main" id="{3459AC33-8200-4D80-9B1E-C19AD7ED8B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8366087" y="1291301"/>
              <a:ext cx="432000" cy="432000"/>
            </a:xfrm>
            <a:prstGeom prst="rect">
              <a:avLst/>
            </a:prstGeom>
          </p:spPr>
        </p:pic>
      </p:grpSp>
      <p:pic>
        <p:nvPicPr>
          <p:cNvPr id="14" name="Elemento grafico 13" descr="Segna Pollice su con riempimento a tinta unita">
            <a:extLst>
              <a:ext uri="{FF2B5EF4-FFF2-40B4-BE49-F238E27FC236}">
                <a16:creationId xmlns:a16="http://schemas.microsoft.com/office/drawing/2014/main" id="{78F2CCD8-2F73-4097-9CC8-257F37F5E3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V="1">
            <a:off x="7257648" y="4393999"/>
            <a:ext cx="216000" cy="216000"/>
          </a:xfrm>
          <a:prstGeom prst="rect">
            <a:avLst/>
          </a:prstGeom>
        </p:spPr>
      </p:pic>
      <p:pic>
        <p:nvPicPr>
          <p:cNvPr id="15" name="Elemento grafico 14" descr="Segna Pollice su con riempimento a tinta unita">
            <a:extLst>
              <a:ext uri="{FF2B5EF4-FFF2-40B4-BE49-F238E27FC236}">
                <a16:creationId xmlns:a16="http://schemas.microsoft.com/office/drawing/2014/main" id="{A56D5DB6-9A57-40EC-8000-D208847C68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V="1">
            <a:off x="6234792" y="1667478"/>
            <a:ext cx="432000" cy="432000"/>
          </a:xfrm>
          <a:prstGeom prst="rect">
            <a:avLst/>
          </a:prstGeom>
        </p:spPr>
      </p:pic>
      <p:pic>
        <p:nvPicPr>
          <p:cNvPr id="16" name="Elemento grafico 15" descr="Segna Pollice su con riempimento a tinta unita">
            <a:extLst>
              <a:ext uri="{FF2B5EF4-FFF2-40B4-BE49-F238E27FC236}">
                <a16:creationId xmlns:a16="http://schemas.microsoft.com/office/drawing/2014/main" id="{E8A22F6F-EBDA-4B43-BEB3-549B7CF878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V="1">
            <a:off x="8577829" y="1667478"/>
            <a:ext cx="432000" cy="432000"/>
          </a:xfrm>
          <a:prstGeom prst="rect">
            <a:avLst/>
          </a:prstGeom>
        </p:spPr>
      </p:pic>
      <p:pic>
        <p:nvPicPr>
          <p:cNvPr id="17" name="Elemento grafico 16" descr="Segna Pollice su con riempimento a tinta unita">
            <a:extLst>
              <a:ext uri="{FF2B5EF4-FFF2-40B4-BE49-F238E27FC236}">
                <a16:creationId xmlns:a16="http://schemas.microsoft.com/office/drawing/2014/main" id="{A77B1186-CF99-486F-BFA6-6463B87F84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V="1">
            <a:off x="10829073" y="1667478"/>
            <a:ext cx="432000" cy="432000"/>
          </a:xfrm>
          <a:prstGeom prst="rect">
            <a:avLst/>
          </a:prstGeom>
        </p:spPr>
      </p:pic>
      <p:pic>
        <p:nvPicPr>
          <p:cNvPr id="19" name="Elemento grafico 18" descr="Segna Pollice su con riempimento a tinta unita">
            <a:extLst>
              <a:ext uri="{FF2B5EF4-FFF2-40B4-BE49-F238E27FC236}">
                <a16:creationId xmlns:a16="http://schemas.microsoft.com/office/drawing/2014/main" id="{7DCABEB2-3889-49D6-9DAA-C695670057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9073" y="2122816"/>
            <a:ext cx="432000" cy="432000"/>
          </a:xfrm>
          <a:prstGeom prst="rect">
            <a:avLst/>
          </a:prstGeom>
        </p:spPr>
      </p:pic>
      <p:pic>
        <p:nvPicPr>
          <p:cNvPr id="20" name="Elemento grafico 19" descr="Segna Pollice su con riempimento a tinta unita">
            <a:extLst>
              <a:ext uri="{FF2B5EF4-FFF2-40B4-BE49-F238E27FC236}">
                <a16:creationId xmlns:a16="http://schemas.microsoft.com/office/drawing/2014/main" id="{4838D421-A1A3-48D1-932D-D8176E7359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7829" y="2093554"/>
            <a:ext cx="432000" cy="432000"/>
          </a:xfrm>
          <a:prstGeom prst="rect">
            <a:avLst/>
          </a:prstGeom>
        </p:spPr>
      </p:pic>
      <p:pic>
        <p:nvPicPr>
          <p:cNvPr id="21" name="Elemento grafico 20" descr="Segna Pollice su con riempimento a tinta unita">
            <a:extLst>
              <a:ext uri="{FF2B5EF4-FFF2-40B4-BE49-F238E27FC236}">
                <a16:creationId xmlns:a16="http://schemas.microsoft.com/office/drawing/2014/main" id="{C879E402-8A43-4FED-ADEA-A620717E9E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4792" y="2108185"/>
            <a:ext cx="432000" cy="432000"/>
          </a:xfrm>
          <a:prstGeom prst="rect">
            <a:avLst/>
          </a:prstGeom>
        </p:spPr>
      </p:pic>
      <p:pic>
        <p:nvPicPr>
          <p:cNvPr id="22" name="Elemento grafico 21" descr="Segna Pollice su con riempimento a tinta unita">
            <a:extLst>
              <a:ext uri="{FF2B5EF4-FFF2-40B4-BE49-F238E27FC236}">
                <a16:creationId xmlns:a16="http://schemas.microsoft.com/office/drawing/2014/main" id="{10BC4F5D-F638-4AD4-AAB1-49308EC263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9073" y="3808470"/>
            <a:ext cx="432000" cy="432000"/>
          </a:xfrm>
          <a:prstGeom prst="rect">
            <a:avLst/>
          </a:prstGeom>
        </p:spPr>
      </p:pic>
      <p:pic>
        <p:nvPicPr>
          <p:cNvPr id="23" name="Elemento grafico 22" descr="Segna Pollice su con riempimento a tinta unita">
            <a:extLst>
              <a:ext uri="{FF2B5EF4-FFF2-40B4-BE49-F238E27FC236}">
                <a16:creationId xmlns:a16="http://schemas.microsoft.com/office/drawing/2014/main" id="{CCDB9CAE-1865-4092-A430-DE767034D0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7829" y="3779208"/>
            <a:ext cx="432000" cy="432000"/>
          </a:xfrm>
          <a:prstGeom prst="rect">
            <a:avLst/>
          </a:prstGeom>
        </p:spPr>
      </p:pic>
      <p:pic>
        <p:nvPicPr>
          <p:cNvPr id="24" name="Elemento grafico 23" descr="Segna Pollice su con riempimento a tinta unita">
            <a:extLst>
              <a:ext uri="{FF2B5EF4-FFF2-40B4-BE49-F238E27FC236}">
                <a16:creationId xmlns:a16="http://schemas.microsoft.com/office/drawing/2014/main" id="{25CDA6CF-47E0-4D23-BB7F-B33B162307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4792" y="3793839"/>
            <a:ext cx="432000" cy="432000"/>
          </a:xfrm>
          <a:prstGeom prst="rect">
            <a:avLst/>
          </a:prstGeom>
        </p:spPr>
      </p:pic>
      <p:pic>
        <p:nvPicPr>
          <p:cNvPr id="26" name="Elemento grafico 25" descr="Segna Pollice su con riempimento a tinta unita">
            <a:extLst>
              <a:ext uri="{FF2B5EF4-FFF2-40B4-BE49-F238E27FC236}">
                <a16:creationId xmlns:a16="http://schemas.microsoft.com/office/drawing/2014/main" id="{0F5C2CA6-1F8F-485C-88DA-3E498BAC29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9073" y="3361839"/>
            <a:ext cx="432000" cy="432000"/>
          </a:xfrm>
          <a:prstGeom prst="rect">
            <a:avLst/>
          </a:prstGeom>
        </p:spPr>
      </p:pic>
      <p:pic>
        <p:nvPicPr>
          <p:cNvPr id="27" name="Elemento grafico 26" descr="Segna Pollice su con riempimento a tinta unita">
            <a:extLst>
              <a:ext uri="{FF2B5EF4-FFF2-40B4-BE49-F238E27FC236}">
                <a16:creationId xmlns:a16="http://schemas.microsoft.com/office/drawing/2014/main" id="{19EA8669-78DC-45F7-8A78-D69FC88646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7829" y="3332577"/>
            <a:ext cx="432000" cy="432000"/>
          </a:xfrm>
          <a:prstGeom prst="rect">
            <a:avLst/>
          </a:prstGeom>
        </p:spPr>
      </p:pic>
      <p:pic>
        <p:nvPicPr>
          <p:cNvPr id="28" name="Elemento grafico 27" descr="Segna Pollice su con riempimento a tinta unita">
            <a:extLst>
              <a:ext uri="{FF2B5EF4-FFF2-40B4-BE49-F238E27FC236}">
                <a16:creationId xmlns:a16="http://schemas.microsoft.com/office/drawing/2014/main" id="{2714E4F3-B8F6-4D09-9904-C795D7B181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4792" y="3347208"/>
            <a:ext cx="432000" cy="432000"/>
          </a:xfrm>
          <a:prstGeom prst="rect">
            <a:avLst/>
          </a:prstGeom>
        </p:spPr>
      </p:pic>
      <p:sp>
        <p:nvSpPr>
          <p:cNvPr id="29" name="CasellaDiTesto 28">
            <a:extLst>
              <a:ext uri="{FF2B5EF4-FFF2-40B4-BE49-F238E27FC236}">
                <a16:creationId xmlns:a16="http://schemas.microsoft.com/office/drawing/2014/main" id="{BE7DD9F4-B2F3-4387-A888-D699C2F24AFB}"/>
              </a:ext>
            </a:extLst>
          </p:cNvPr>
          <p:cNvSpPr txBox="1"/>
          <p:nvPr/>
        </p:nvSpPr>
        <p:spPr>
          <a:xfrm>
            <a:off x="503111" y="186243"/>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30" name="Pulsante di azione: vuoto 29" descr="Indietro con riempimento a tinta unita">
            <a:hlinkClick r:id="rId9" action="ppaction://hlinksldjump" highlightClick="1"/>
            <a:extLst>
              <a:ext uri="{FF2B5EF4-FFF2-40B4-BE49-F238E27FC236}">
                <a16:creationId xmlns:a16="http://schemas.microsoft.com/office/drawing/2014/main" id="{14B9E07B-C1D1-46DA-9518-F32A0384F62D}"/>
              </a:ext>
            </a:extLst>
          </p:cNvPr>
          <p:cNvSpPr/>
          <p:nvPr/>
        </p:nvSpPr>
        <p:spPr>
          <a:xfrm>
            <a:off x="2080472" y="177687"/>
            <a:ext cx="417501" cy="386443"/>
          </a:xfrm>
          <a:prstGeom prst="actionButtonBlank">
            <a:avLst/>
          </a:prstGeom>
          <a:blipFill dpi="0"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1" name="Gruppo 30">
            <a:extLst>
              <a:ext uri="{FF2B5EF4-FFF2-40B4-BE49-F238E27FC236}">
                <a16:creationId xmlns:a16="http://schemas.microsoft.com/office/drawing/2014/main" id="{AA281F1F-DB07-4907-8D7E-B7D3BFBE335A}"/>
              </a:ext>
            </a:extLst>
          </p:cNvPr>
          <p:cNvGrpSpPr/>
          <p:nvPr/>
        </p:nvGrpSpPr>
        <p:grpSpPr>
          <a:xfrm rot="5400000">
            <a:off x="-3167651" y="3212999"/>
            <a:ext cx="6662061" cy="432000"/>
            <a:chOff x="0" y="0"/>
            <a:chExt cx="12260385" cy="581573"/>
          </a:xfrm>
        </p:grpSpPr>
        <p:pic>
          <p:nvPicPr>
            <p:cNvPr id="32" name="Immagine 31">
              <a:extLst>
                <a:ext uri="{FF2B5EF4-FFF2-40B4-BE49-F238E27FC236}">
                  <a16:creationId xmlns:a16="http://schemas.microsoft.com/office/drawing/2014/main" id="{3D4E64F0-F65E-4D2D-9873-9940E765377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33" name="Immagine 32">
              <a:extLst>
                <a:ext uri="{FF2B5EF4-FFF2-40B4-BE49-F238E27FC236}">
                  <a16:creationId xmlns:a16="http://schemas.microsoft.com/office/drawing/2014/main" id="{661F5399-03A9-4391-9411-C43DD2C786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35" name="Immagine 34">
              <a:extLst>
                <a:ext uri="{FF2B5EF4-FFF2-40B4-BE49-F238E27FC236}">
                  <a16:creationId xmlns:a16="http://schemas.microsoft.com/office/drawing/2014/main" id="{9073C0A4-8F3C-4C32-9D10-B3DB01E9BC2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41" name="Gruppo 40">
            <a:extLst>
              <a:ext uri="{FF2B5EF4-FFF2-40B4-BE49-F238E27FC236}">
                <a16:creationId xmlns:a16="http://schemas.microsoft.com/office/drawing/2014/main" id="{03193627-ACDC-44D1-B280-AD1C415AAFA4}"/>
              </a:ext>
            </a:extLst>
          </p:cNvPr>
          <p:cNvGrpSpPr/>
          <p:nvPr/>
        </p:nvGrpSpPr>
        <p:grpSpPr>
          <a:xfrm>
            <a:off x="4572000" y="85316"/>
            <a:ext cx="7526173" cy="369714"/>
            <a:chOff x="596530" y="360775"/>
            <a:chExt cx="9604098" cy="341130"/>
          </a:xfrm>
        </p:grpSpPr>
        <p:sp>
          <p:nvSpPr>
            <p:cNvPr id="42" name="CasellaDiTesto 41">
              <a:extLst>
                <a:ext uri="{FF2B5EF4-FFF2-40B4-BE49-F238E27FC236}">
                  <a16:creationId xmlns:a16="http://schemas.microsoft.com/office/drawing/2014/main" id="{F2F6B909-494B-4420-8520-4BC7A1E10375}"/>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43" name="Immagine 42">
              <a:extLst>
                <a:ext uri="{FF2B5EF4-FFF2-40B4-BE49-F238E27FC236}">
                  <a16:creationId xmlns:a16="http://schemas.microsoft.com/office/drawing/2014/main" id="{97542803-E332-4FF0-B8C8-7F7B54B0554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3341198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12006502-8E6A-4458-8BC2-95D4C43AE3FC}"/>
              </a:ext>
            </a:extLst>
          </p:cNvPr>
          <p:cNvGraphicFramePr>
            <a:graphicFrameLocks noGrp="1"/>
          </p:cNvGraphicFramePr>
          <p:nvPr>
            <p:extLst>
              <p:ext uri="{D42A27DB-BD31-4B8C-83A1-F6EECF244321}">
                <p14:modId xmlns:p14="http://schemas.microsoft.com/office/powerpoint/2010/main" val="4252398910"/>
              </p:ext>
            </p:extLst>
          </p:nvPr>
        </p:nvGraphicFramePr>
        <p:xfrm>
          <a:off x="277583" y="450560"/>
          <a:ext cx="11914417" cy="4406246"/>
        </p:xfrm>
        <a:graphic>
          <a:graphicData uri="http://schemas.openxmlformats.org/drawingml/2006/table">
            <a:tbl>
              <a:tblPr firstRow="1" bandRow="1">
                <a:tableStyleId>{7DF18680-E054-41AD-8BC1-D1AEF772440D}</a:tableStyleId>
              </a:tblPr>
              <a:tblGrid>
                <a:gridCol w="1394388">
                  <a:extLst>
                    <a:ext uri="{9D8B030D-6E8A-4147-A177-3AD203B41FA5}">
                      <a16:colId xmlns:a16="http://schemas.microsoft.com/office/drawing/2014/main" val="4057865429"/>
                    </a:ext>
                  </a:extLst>
                </a:gridCol>
                <a:gridCol w="1840775">
                  <a:extLst>
                    <a:ext uri="{9D8B030D-6E8A-4147-A177-3AD203B41FA5}">
                      <a16:colId xmlns:a16="http://schemas.microsoft.com/office/drawing/2014/main" val="2456361952"/>
                    </a:ext>
                  </a:extLst>
                </a:gridCol>
                <a:gridCol w="1840775">
                  <a:extLst>
                    <a:ext uri="{9D8B030D-6E8A-4147-A177-3AD203B41FA5}">
                      <a16:colId xmlns:a16="http://schemas.microsoft.com/office/drawing/2014/main" val="1849414459"/>
                    </a:ext>
                  </a:extLst>
                </a:gridCol>
                <a:gridCol w="2279493">
                  <a:extLst>
                    <a:ext uri="{9D8B030D-6E8A-4147-A177-3AD203B41FA5}">
                      <a16:colId xmlns:a16="http://schemas.microsoft.com/office/drawing/2014/main" val="1246928854"/>
                    </a:ext>
                  </a:extLst>
                </a:gridCol>
                <a:gridCol w="2279493">
                  <a:extLst>
                    <a:ext uri="{9D8B030D-6E8A-4147-A177-3AD203B41FA5}">
                      <a16:colId xmlns:a16="http://schemas.microsoft.com/office/drawing/2014/main" val="341335712"/>
                    </a:ext>
                  </a:extLst>
                </a:gridCol>
                <a:gridCol w="2279493">
                  <a:extLst>
                    <a:ext uri="{9D8B030D-6E8A-4147-A177-3AD203B41FA5}">
                      <a16:colId xmlns:a16="http://schemas.microsoft.com/office/drawing/2014/main" val="561693737"/>
                    </a:ext>
                  </a:extLst>
                </a:gridCol>
              </a:tblGrid>
              <a:tr h="367578">
                <a:tc gridSpan="6">
                  <a:txBody>
                    <a:bodyPr/>
                    <a:lstStyle/>
                    <a:p>
                      <a:pPr algn="ctr"/>
                      <a:r>
                        <a:rPr lang="it-IT" sz="2000">
                          <a:solidFill>
                            <a:schemeClr val="tx1"/>
                          </a:solidFill>
                          <a:latin typeface="Work Sans" pitchFamily="2" charset="0"/>
                        </a:rPr>
                        <a:t>Punteggi generali - Altri Licei (diversi da scientifici, classici e linguistici)</a:t>
                      </a:r>
                    </a:p>
                  </a:txBody>
                  <a:tcPr anchor="ctr">
                    <a:noFill/>
                  </a:tcPr>
                </a:tc>
                <a:tc hMerge="1">
                  <a:txBody>
                    <a:bodyPr/>
                    <a:lstStyle/>
                    <a:p>
                      <a:pPr algn="ctr"/>
                      <a:endParaRPr lang="it-IT" sz="1400">
                        <a:latin typeface="+mn-lt"/>
                      </a:endParaRPr>
                    </a:p>
                  </a:txBody>
                  <a:tcPr anchor="ct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a:txBody>
                    <a:bodyPr/>
                    <a:lstStyle/>
                    <a:p>
                      <a:pPr algn="ctr"/>
                      <a:r>
                        <a:rPr lang="it-IT" sz="1400" b="1">
                          <a:solidFill>
                            <a:schemeClr val="tx1"/>
                          </a:solidFill>
                          <a:latin typeface="Work Sans" pitchFamily="2" charset="0"/>
                        </a:rPr>
                        <a:t>omissis</a:t>
                      </a:r>
                    </a:p>
                  </a:txBody>
                  <a:tcPr anchor="ctr"/>
                </a:tc>
                <a:tc>
                  <a:txBody>
                    <a:bodyPr/>
                    <a:lstStyle/>
                    <a:p>
                      <a:pPr algn="ctr"/>
                      <a:r>
                        <a:rPr lang="it-IT" sz="1400" b="1">
                          <a:solidFill>
                            <a:schemeClr val="tx1"/>
                          </a:solidFill>
                          <a:latin typeface="Work Sans" pitchFamily="2" charset="0"/>
                        </a:rPr>
                        <a:t>Punteggio (</a:t>
                      </a:r>
                      <a:r>
                        <a:rPr lang="it-IT" sz="1400" b="1">
                          <a:solidFill>
                            <a:schemeClr val="tx1"/>
                          </a:solidFill>
                          <a:latin typeface="Work Sans" pitchFamily="2" charset="0"/>
                          <a:hlinkClick r:id="rId2" action="ppaction://hlinksldjump" tooltip="Il punteggio riportato tiene conto non solo del numero di risposte corrette fornite ma anche del livello di difficoltà delle singole domande (ogni quesito ha uno specifico livello di difficoltà e, pertanto, ha un valore di punteggio differente)."/>
                        </a:rPr>
                        <a:t>?</a:t>
                      </a:r>
                      <a:r>
                        <a:rPr lang="it-IT" sz="1400" b="1">
                          <a:solidFill>
                            <a:schemeClr val="tx1"/>
                          </a:solidFill>
                          <a:latin typeface="Work Sans" pitchFamily="2"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 (</a:t>
                      </a:r>
                      <a:r>
                        <a:rPr lang="it-IT" sz="1400" b="1">
                          <a:latin typeface="Work Sans" pitchFamily="2" charset="0"/>
                          <a:hlinkClick r:id="rId2" action="ppaction://hlinksldjump" tooltip="Rappresenta la differenza tra il punteggio della classe/della scuola e il punteggio medio ottenuto dalle duecento classi/scuole con simili condizioni socio-economico-culturali."/>
                        </a:rPr>
                        <a:t>?</a:t>
                      </a:r>
                      <a:r>
                        <a:rPr lang="it-IT" sz="1400" b="1">
                          <a:latin typeface="Work Sans" pitchFamily="2" charset="0"/>
                        </a:rPr>
                        <a:t>)</a:t>
                      </a:r>
                    </a:p>
                  </a:txBody>
                  <a:tcPr anchor="ctr"/>
                </a:tc>
                <a:tc>
                  <a:txBody>
                    <a:bodyPr/>
                    <a:lstStyle/>
                    <a:p>
                      <a:pPr algn="ctr"/>
                      <a:r>
                        <a:rPr lang="it-IT" sz="1400" b="1">
                          <a:solidFill>
                            <a:schemeClr val="tx1"/>
                          </a:solidFill>
                          <a:latin typeface="Work Sans" pitchFamily="2" charset="0"/>
                        </a:rPr>
                        <a:t>Confronto con punteggio Lombardia (195,9)</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(193,3)</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(183,0)</a:t>
                      </a:r>
                    </a:p>
                  </a:txBody>
                  <a:tcPr anchor="ctr"/>
                </a:tc>
                <a:extLst>
                  <a:ext uri="{0D108BD9-81ED-4DB2-BD59-A6C34878D82A}">
                    <a16:rowId xmlns:a16="http://schemas.microsoft.com/office/drawing/2014/main" val="700804956"/>
                  </a:ext>
                </a:extLst>
              </a:tr>
              <a:tr h="432000">
                <a:tc>
                  <a:txBody>
                    <a:bodyPr/>
                    <a:lstStyle/>
                    <a:p>
                      <a:pPr algn="ctr"/>
                      <a:r>
                        <a:rPr lang="it-IT" sz="1400" b="1">
                          <a:solidFill>
                            <a:schemeClr val="tx1"/>
                          </a:solidFill>
                          <a:latin typeface="Work Sans" pitchFamily="2" charset="0"/>
                        </a:rPr>
                        <a:t>ITALIANO</a:t>
                      </a:r>
                    </a:p>
                  </a:txBody>
                  <a:tcPr anchor="ctr"/>
                </a:tc>
                <a:tc>
                  <a:txBody>
                    <a:bodyPr/>
                    <a:lstStyle/>
                    <a:p>
                      <a:pPr algn="ctr"/>
                      <a:r>
                        <a:rPr lang="it-IT" sz="1400">
                          <a:solidFill>
                            <a:schemeClr val="tx1"/>
                          </a:solidFill>
                          <a:latin typeface="Work Sans" pitchFamily="2" charset="0"/>
                        </a:rPr>
                        <a:t>203,1</a:t>
                      </a:r>
                    </a:p>
                  </a:txBody>
                  <a:tcPr anchor="ctr"/>
                </a:tc>
                <a:tc>
                  <a:txBody>
                    <a:bodyPr/>
                    <a:lstStyle/>
                    <a:p>
                      <a:pPr algn="ctr"/>
                      <a:r>
                        <a:rPr lang="it-IT" sz="1400">
                          <a:solidFill>
                            <a:schemeClr val="tx1"/>
                          </a:solidFill>
                          <a:latin typeface="Work Sans" pitchFamily="2" charset="0"/>
                        </a:rPr>
                        <a:t>+21,5</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686223323"/>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b="0" i="0" kern="1200">
                          <a:solidFill>
                            <a:schemeClr val="dk1"/>
                          </a:solidFill>
                          <a:effectLst/>
                          <a:latin typeface="Work Sans" pitchFamily="2" charset="0"/>
                          <a:ea typeface="+mn-ea"/>
                          <a:cs typeface="+mn-cs"/>
                        </a:rPr>
                        <a:t>197,1</a:t>
                      </a:r>
                      <a:endParaRPr lang="it-IT" sz="1400">
                        <a:solidFill>
                          <a:schemeClr val="tx1"/>
                        </a:solidFill>
                        <a:latin typeface="Work Sans" pitchFamily="2" charset="0"/>
                      </a:endParaRPr>
                    </a:p>
                  </a:txBody>
                  <a:tcPr anchor="ctr"/>
                </a:tc>
                <a:tc>
                  <a:txBody>
                    <a:bodyPr/>
                    <a:lstStyle/>
                    <a:p>
                      <a:pPr algn="ctr"/>
                      <a:r>
                        <a:rPr lang="it-IT" sz="1400">
                          <a:solidFill>
                            <a:schemeClr val="tx1"/>
                          </a:solidFill>
                          <a:latin typeface="Work Sans" pitchFamily="2" charset="0"/>
                        </a:rPr>
                        <a:t>+8,7</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32114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a:solidFill>
                            <a:schemeClr val="tx1"/>
                          </a:solidFill>
                          <a:latin typeface="Work Sans" pitchFamily="2" charset="0"/>
                        </a:rPr>
                        <a:t>Punteggi generali - Altri Licei (diversi da scientifici)</a:t>
                      </a:r>
                    </a:p>
                  </a:txBody>
                  <a:tcPr anchor="ctr">
                    <a:noFill/>
                  </a:tcPr>
                </a:tc>
                <a:tc hMerge="1">
                  <a:txBody>
                    <a:bodyPr/>
                    <a:lstStyle/>
                    <a:p>
                      <a:pPr algn="ctr"/>
                      <a:endParaRPr lang="it-IT" sz="1400" b="1">
                        <a:solidFill>
                          <a:schemeClr val="tx1"/>
                        </a:solidFill>
                        <a:latin typeface="+mn-lt"/>
                      </a:endParaRPr>
                    </a:p>
                  </a:txBody>
                  <a:tcPr anchor="ctr"/>
                </a:tc>
                <a:tc hMerge="1">
                  <a:txBody>
                    <a:bodyPr/>
                    <a:lstStyle/>
                    <a:p>
                      <a:endParaRPr lang="it-IT"/>
                    </a:p>
                  </a:txBody>
                  <a:tcP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extLst>
                  <a:ext uri="{0D108BD9-81ED-4DB2-BD59-A6C34878D82A}">
                    <a16:rowId xmlns:a16="http://schemas.microsoft.com/office/drawing/2014/main" val="3864041501"/>
                  </a:ext>
                </a:extLst>
              </a:tr>
              <a:tr h="520696">
                <a:tc>
                  <a:txBody>
                    <a:bodyPr/>
                    <a:lstStyle/>
                    <a:p>
                      <a:pPr algn="ct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(193,7)</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(191,1)</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(181,5)</a:t>
                      </a:r>
                    </a:p>
                  </a:txBody>
                  <a:tcPr anchor="ctr"/>
                </a:tc>
                <a:extLst>
                  <a:ext uri="{0D108BD9-81ED-4DB2-BD59-A6C34878D82A}">
                    <a16:rowId xmlns:a16="http://schemas.microsoft.com/office/drawing/2014/main" val="3023237660"/>
                  </a:ext>
                </a:extLst>
              </a:tr>
              <a:tr h="432000">
                <a:tc>
                  <a:txBody>
                    <a:bodyPr/>
                    <a:lstStyle/>
                    <a:p>
                      <a:pPr algn="ctr"/>
                      <a:r>
                        <a:rPr lang="it-IT" sz="1400" b="1">
                          <a:solidFill>
                            <a:schemeClr val="tx1"/>
                          </a:solidFill>
                          <a:latin typeface="Work Sans" pitchFamily="2" charset="0"/>
                        </a:rPr>
                        <a:t>MATEMATICA</a:t>
                      </a:r>
                    </a:p>
                  </a:txBody>
                  <a:tcPr anchor="ctr"/>
                </a:tc>
                <a:tc>
                  <a:txBody>
                    <a:bodyPr/>
                    <a:lstStyle/>
                    <a:p>
                      <a:pPr algn="ctr"/>
                      <a:r>
                        <a:rPr lang="it-IT" sz="1400">
                          <a:solidFill>
                            <a:schemeClr val="tx1"/>
                          </a:solidFill>
                          <a:latin typeface="Work Sans" pitchFamily="2" charset="0"/>
                        </a:rPr>
                        <a:t>178,6</a:t>
                      </a:r>
                    </a:p>
                  </a:txBody>
                  <a:tcPr anchor="ctr"/>
                </a:tc>
                <a:tc>
                  <a:txBody>
                    <a:bodyPr/>
                    <a:lstStyle/>
                    <a:p>
                      <a:pPr algn="ctr"/>
                      <a:r>
                        <a:rPr lang="it-IT" sz="1400">
                          <a:solidFill>
                            <a:schemeClr val="tx1"/>
                          </a:solidFill>
                          <a:latin typeface="Work Sans" pitchFamily="2" charset="0"/>
                        </a:rPr>
                        <a:t>+4,8</a:t>
                      </a:r>
                    </a:p>
                  </a:txBody>
                  <a:tcPr anchor="ctr">
                    <a:solidFill>
                      <a:schemeClr val="accent4">
                        <a:lumMod val="20000"/>
                        <a:lumOff val="8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extLst>
                  <a:ext uri="{0D108BD9-81ED-4DB2-BD59-A6C34878D82A}">
                    <a16:rowId xmlns:a16="http://schemas.microsoft.com/office/drawing/2014/main" val="755600526"/>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188,2</a:t>
                      </a:r>
                    </a:p>
                  </a:txBody>
                  <a:tcPr anchor="ctr"/>
                </a:tc>
                <a:tc>
                  <a:txBody>
                    <a:bodyPr/>
                    <a:lstStyle/>
                    <a:p>
                      <a:pPr algn="ctr"/>
                      <a:r>
                        <a:rPr lang="it-IT" sz="1400">
                          <a:solidFill>
                            <a:schemeClr val="tx1"/>
                          </a:solidFill>
                          <a:latin typeface="Work Sans" pitchFamily="2" charset="0"/>
                        </a:rPr>
                        <a:t>+7,6</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622659283"/>
                  </a:ext>
                </a:extLst>
              </a:tr>
              <a:tr h="42272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pPr algn="ctr"/>
                      <a:endParaRPr lang="it-IT" sz="1400">
                        <a:solidFill>
                          <a:schemeClr val="tx1"/>
                        </a:solidFill>
                        <a:latin typeface="+mn-lt"/>
                      </a:endParaRPr>
                    </a:p>
                  </a:txBody>
                  <a:tcPr anchor="ct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graphicFrame>
        <p:nvGraphicFramePr>
          <p:cNvPr id="34" name="Tabella 33">
            <a:extLst>
              <a:ext uri="{FF2B5EF4-FFF2-40B4-BE49-F238E27FC236}">
                <a16:creationId xmlns:a16="http://schemas.microsoft.com/office/drawing/2014/main" id="{8C9B3CF1-F070-4075-8166-E9F18D75AD54}"/>
              </a:ext>
            </a:extLst>
          </p:cNvPr>
          <p:cNvGraphicFramePr>
            <a:graphicFrameLocks noGrp="1"/>
          </p:cNvGraphicFramePr>
          <p:nvPr>
            <p:extLst>
              <p:ext uri="{D42A27DB-BD31-4B8C-83A1-F6EECF244321}">
                <p14:modId xmlns:p14="http://schemas.microsoft.com/office/powerpoint/2010/main" val="1708178756"/>
              </p:ext>
            </p:extLst>
          </p:nvPr>
        </p:nvGraphicFramePr>
        <p:xfrm>
          <a:off x="272142" y="4800288"/>
          <a:ext cx="11919858" cy="1786327"/>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944020019"/>
                    </a:ext>
                  </a:extLst>
                </a:gridCol>
                <a:gridCol w="1589314">
                  <a:extLst>
                    <a:ext uri="{9D8B030D-6E8A-4147-A177-3AD203B41FA5}">
                      <a16:colId xmlns:a16="http://schemas.microsoft.com/office/drawing/2014/main" val="79365766"/>
                    </a:ext>
                  </a:extLst>
                </a:gridCol>
                <a:gridCol w="1621972">
                  <a:extLst>
                    <a:ext uri="{9D8B030D-6E8A-4147-A177-3AD203B41FA5}">
                      <a16:colId xmlns:a16="http://schemas.microsoft.com/office/drawing/2014/main" val="4129911090"/>
                    </a:ext>
                  </a:extLst>
                </a:gridCol>
                <a:gridCol w="1623217">
                  <a:extLst>
                    <a:ext uri="{9D8B030D-6E8A-4147-A177-3AD203B41FA5}">
                      <a16:colId xmlns:a16="http://schemas.microsoft.com/office/drawing/2014/main" val="1567833803"/>
                    </a:ext>
                  </a:extLst>
                </a:gridCol>
                <a:gridCol w="1822035">
                  <a:extLst>
                    <a:ext uri="{9D8B030D-6E8A-4147-A177-3AD203B41FA5}">
                      <a16:colId xmlns:a16="http://schemas.microsoft.com/office/drawing/2014/main" val="291230167"/>
                    </a:ext>
                  </a:extLst>
                </a:gridCol>
                <a:gridCol w="1822035">
                  <a:extLst>
                    <a:ext uri="{9D8B030D-6E8A-4147-A177-3AD203B41FA5}">
                      <a16:colId xmlns:a16="http://schemas.microsoft.com/office/drawing/2014/main" val="1988389916"/>
                    </a:ext>
                  </a:extLst>
                </a:gridCol>
                <a:gridCol w="1822035">
                  <a:extLst>
                    <a:ext uri="{9D8B030D-6E8A-4147-A177-3AD203B41FA5}">
                      <a16:colId xmlns:a16="http://schemas.microsoft.com/office/drawing/2014/main" val="744706569"/>
                    </a:ext>
                  </a:extLst>
                </a:gridCol>
              </a:tblGrid>
              <a:tr h="397992">
                <a:tc gridSpan="7">
                  <a:txBody>
                    <a:bodyPr/>
                    <a:lstStyle/>
                    <a:p>
                      <a:pPr algn="ctr"/>
                      <a:r>
                        <a:rPr lang="it-IT" sz="2000">
                          <a:solidFill>
                            <a:schemeClr val="tx1"/>
                          </a:solidFill>
                          <a:latin typeface="Work Sans" pitchFamily="2" charset="0"/>
                        </a:rPr>
                        <a:t>Distribuzione degli studenti nei livelli di apprendimento</a:t>
                      </a: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extLst>
                  <a:ext uri="{0D108BD9-81ED-4DB2-BD59-A6C34878D82A}">
                    <a16:rowId xmlns:a16="http://schemas.microsoft.com/office/drawing/2014/main" val="1003653957"/>
                  </a:ext>
                </a:extLst>
              </a:tr>
              <a:tr h="524335">
                <a:tc>
                  <a:txBody>
                    <a:bodyPr/>
                    <a:lstStyle/>
                    <a:p>
                      <a:pPr algn="ctr"/>
                      <a:endParaRPr lang="it-IT" sz="1400">
                        <a:latin typeface="Work Sans" pitchFamily="2" charset="0"/>
                      </a:endParaRPr>
                    </a:p>
                  </a:txBody>
                  <a:tcPr anchor="ctr"/>
                </a:tc>
                <a:tc>
                  <a:txBody>
                    <a:bodyPr/>
                    <a:lstStyle/>
                    <a:p>
                      <a:pPr algn="ctr"/>
                      <a:r>
                        <a:rPr lang="it-IT" sz="1400" b="1">
                          <a:latin typeface="Work Sans" pitchFamily="2" charset="0"/>
                        </a:rPr>
                        <a:t>Materia</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2</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3</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4</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5</a:t>
                      </a:r>
                    </a:p>
                  </a:txBody>
                  <a:tcPr anchor="ctr"/>
                </a:tc>
                <a:extLst>
                  <a:ext uri="{0D108BD9-81ED-4DB2-BD59-A6C34878D82A}">
                    <a16:rowId xmlns:a16="http://schemas.microsoft.com/office/drawing/2014/main" val="184304850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ITALIANO</a:t>
                      </a:r>
                    </a:p>
                  </a:txBody>
                  <a:tcPr anchor="ctr"/>
                </a:tc>
                <a:tc>
                  <a:txBody>
                    <a:bodyPr/>
                    <a:lstStyle/>
                    <a:p>
                      <a:pPr algn="ctr" fontAlgn="ctr"/>
                      <a:r>
                        <a:rPr lang="it-IT" sz="1400">
                          <a:effectLst/>
                          <a:latin typeface="Work Sans" pitchFamily="2" charset="0"/>
                        </a:rPr>
                        <a:t>2 (8,0%)</a:t>
                      </a:r>
                    </a:p>
                  </a:txBody>
                  <a:tcPr anchor="ctr"/>
                </a:tc>
                <a:tc>
                  <a:txBody>
                    <a:bodyPr/>
                    <a:lstStyle/>
                    <a:p>
                      <a:pPr algn="ctr" fontAlgn="ctr"/>
                      <a:r>
                        <a:rPr lang="it-IT" sz="1400">
                          <a:effectLst/>
                          <a:latin typeface="Work Sans" pitchFamily="2" charset="0"/>
                        </a:rPr>
                        <a:t>4 (16,0%)</a:t>
                      </a:r>
                    </a:p>
                  </a:txBody>
                  <a:tcPr anchor="ctr"/>
                </a:tc>
                <a:tc>
                  <a:txBody>
                    <a:bodyPr/>
                    <a:lstStyle/>
                    <a:p>
                      <a:pPr algn="ctr" fontAlgn="ctr"/>
                      <a:r>
                        <a:rPr lang="it-IT" sz="1400">
                          <a:effectLst/>
                          <a:latin typeface="Work Sans" pitchFamily="2" charset="0"/>
                        </a:rPr>
                        <a:t>10 (40,0%)</a:t>
                      </a:r>
                    </a:p>
                  </a:txBody>
                  <a:tcPr anchor="ctr"/>
                </a:tc>
                <a:tc>
                  <a:txBody>
                    <a:bodyPr/>
                    <a:lstStyle/>
                    <a:p>
                      <a:pPr algn="ctr" fontAlgn="ctr"/>
                      <a:r>
                        <a:rPr lang="it-IT" sz="1400">
                          <a:effectLst/>
                          <a:latin typeface="Work Sans" pitchFamily="2" charset="0"/>
                        </a:rPr>
                        <a:t>8 (32,0%)</a:t>
                      </a:r>
                    </a:p>
                  </a:txBody>
                  <a:tcPr anchor="ctr"/>
                </a:tc>
                <a:tc>
                  <a:txBody>
                    <a:bodyPr/>
                    <a:lstStyle/>
                    <a:p>
                      <a:pPr algn="ctr" fontAlgn="ctr"/>
                      <a:r>
                        <a:rPr lang="it-IT" sz="1400">
                          <a:effectLst/>
                          <a:latin typeface="Work Sans" pitchFamily="2" charset="0"/>
                        </a:rPr>
                        <a:t>1 (4,0%)</a:t>
                      </a:r>
                    </a:p>
                  </a:txBody>
                  <a:tcPr anchor="ctr"/>
                </a:tc>
                <a:extLst>
                  <a:ext uri="{0D108BD9-81ED-4DB2-BD59-A6C34878D82A}">
                    <a16:rowId xmlns:a16="http://schemas.microsoft.com/office/drawing/2014/main" val="3468404980"/>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MATEMATICA</a:t>
                      </a:r>
                    </a:p>
                  </a:txBody>
                  <a:tcPr anchor="ctr"/>
                </a:tc>
                <a:tc>
                  <a:txBody>
                    <a:bodyPr/>
                    <a:lstStyle/>
                    <a:p>
                      <a:pPr algn="ctr" fontAlgn="ctr"/>
                      <a:r>
                        <a:rPr lang="it-IT" sz="1400">
                          <a:solidFill>
                            <a:srgbClr val="1A1A1A"/>
                          </a:solidFill>
                          <a:effectLst/>
                          <a:latin typeface="Work Sans" pitchFamily="2" charset="0"/>
                        </a:rPr>
                        <a:t>7 (28,0%)</a:t>
                      </a:r>
                    </a:p>
                  </a:txBody>
                  <a:tcPr anchor="ctr"/>
                </a:tc>
                <a:tc>
                  <a:txBody>
                    <a:bodyPr/>
                    <a:lstStyle/>
                    <a:p>
                      <a:pPr algn="ctr" fontAlgn="ctr"/>
                      <a:r>
                        <a:rPr lang="it-IT" sz="1400">
                          <a:solidFill>
                            <a:srgbClr val="1A1A1A"/>
                          </a:solidFill>
                          <a:effectLst/>
                          <a:latin typeface="Work Sans" pitchFamily="2" charset="0"/>
                        </a:rPr>
                        <a:t>9 (36,0%)</a:t>
                      </a:r>
                    </a:p>
                  </a:txBody>
                  <a:tcPr anchor="ctr"/>
                </a:tc>
                <a:tc>
                  <a:txBody>
                    <a:bodyPr/>
                    <a:lstStyle/>
                    <a:p>
                      <a:pPr algn="ctr" fontAlgn="ctr"/>
                      <a:r>
                        <a:rPr lang="it-IT" sz="1400">
                          <a:solidFill>
                            <a:srgbClr val="1A1A1A"/>
                          </a:solidFill>
                          <a:effectLst/>
                          <a:latin typeface="Work Sans" pitchFamily="2" charset="0"/>
                        </a:rPr>
                        <a:t>9 (36,0%)</a:t>
                      </a:r>
                    </a:p>
                  </a:txBody>
                  <a:tcPr anchor="ctr"/>
                </a:tc>
                <a:tc>
                  <a:txBody>
                    <a:bodyPr/>
                    <a:lstStyle/>
                    <a:p>
                      <a:pPr algn="ctr" fontAlgn="ctr"/>
                      <a:r>
                        <a:rPr lang="it-IT" sz="1400">
                          <a:solidFill>
                            <a:srgbClr val="1A1A1A"/>
                          </a:solidFill>
                          <a:effectLst/>
                          <a:latin typeface="Work Sans" pitchFamily="2" charset="0"/>
                        </a:rPr>
                        <a:t>0 (0,0%)</a:t>
                      </a:r>
                    </a:p>
                  </a:txBody>
                  <a:tcPr anchor="ctr"/>
                </a:tc>
                <a:tc>
                  <a:txBody>
                    <a:bodyPr/>
                    <a:lstStyle/>
                    <a:p>
                      <a:pPr algn="ctr" fontAlgn="ctr"/>
                      <a:r>
                        <a:rPr lang="it-IT" sz="1400">
                          <a:solidFill>
                            <a:srgbClr val="1A1A1A"/>
                          </a:solidFill>
                          <a:effectLst/>
                          <a:latin typeface="Work Sans" pitchFamily="2" charset="0"/>
                        </a:rPr>
                        <a:t>0 (0,0%)</a:t>
                      </a:r>
                    </a:p>
                  </a:txBody>
                  <a:tcPr anchor="ctr"/>
                </a:tc>
                <a:extLst>
                  <a:ext uri="{0D108BD9-81ED-4DB2-BD59-A6C34878D82A}">
                    <a16:rowId xmlns:a16="http://schemas.microsoft.com/office/drawing/2014/main" val="1065392956"/>
                  </a:ext>
                </a:extLst>
              </a:tr>
            </a:tbl>
          </a:graphicData>
        </a:graphic>
      </p:graphicFrame>
      <p:pic>
        <p:nvPicPr>
          <p:cNvPr id="41" name="Elemento grafico 40" descr="Segna Pollice su con riempimento a tinta unita">
            <a:extLst>
              <a:ext uri="{FF2B5EF4-FFF2-40B4-BE49-F238E27FC236}">
                <a16:creationId xmlns:a16="http://schemas.microsoft.com/office/drawing/2014/main" id="{0EE69436-EACB-4EDA-8B55-B0CC7FA9E0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1760" y="1580477"/>
            <a:ext cx="432000" cy="432000"/>
          </a:xfrm>
          <a:prstGeom prst="rect">
            <a:avLst/>
          </a:prstGeom>
        </p:spPr>
      </p:pic>
      <p:pic>
        <p:nvPicPr>
          <p:cNvPr id="48" name="Elemento grafico 47" descr="Segna Pollice su con riempimento a tinta unita">
            <a:extLst>
              <a:ext uri="{FF2B5EF4-FFF2-40B4-BE49-F238E27FC236}">
                <a16:creationId xmlns:a16="http://schemas.microsoft.com/office/drawing/2014/main" id="{89DA9B4F-C653-41BA-B884-1CDFD3C7F5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9073" y="2001296"/>
            <a:ext cx="432000" cy="432000"/>
          </a:xfrm>
          <a:prstGeom prst="rect">
            <a:avLst/>
          </a:prstGeom>
        </p:spPr>
      </p:pic>
      <p:pic>
        <p:nvPicPr>
          <p:cNvPr id="60" name="Elemento grafico 59" descr="Segna Pollice su con riempimento a tinta unita">
            <a:extLst>
              <a:ext uri="{FF2B5EF4-FFF2-40B4-BE49-F238E27FC236}">
                <a16:creationId xmlns:a16="http://schemas.microsoft.com/office/drawing/2014/main" id="{ACA8076F-404D-4F24-AAF0-D2CED743E3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9073" y="3996526"/>
            <a:ext cx="432000" cy="432000"/>
          </a:xfrm>
          <a:prstGeom prst="rect">
            <a:avLst/>
          </a:prstGeom>
        </p:spPr>
      </p:pic>
      <p:pic>
        <p:nvPicPr>
          <p:cNvPr id="61" name="Elemento grafico 60" descr="Segna Pollice su con riempimento a tinta unita">
            <a:extLst>
              <a:ext uri="{FF2B5EF4-FFF2-40B4-BE49-F238E27FC236}">
                <a16:creationId xmlns:a16="http://schemas.microsoft.com/office/drawing/2014/main" id="{A573DF55-D337-44A8-8105-B3001E4DC7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6237479" y="4002249"/>
            <a:ext cx="432000" cy="432000"/>
          </a:xfrm>
          <a:prstGeom prst="rect">
            <a:avLst/>
          </a:prstGeom>
        </p:spPr>
      </p:pic>
      <p:pic>
        <p:nvPicPr>
          <p:cNvPr id="62" name="Elemento grafico 61" descr="Segna Pollice su con riempimento a tinta unita">
            <a:extLst>
              <a:ext uri="{FF2B5EF4-FFF2-40B4-BE49-F238E27FC236}">
                <a16:creationId xmlns:a16="http://schemas.microsoft.com/office/drawing/2014/main" id="{89E6E830-06AA-4929-B58F-CFAD1F475B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478" y="4531798"/>
            <a:ext cx="216000" cy="216000"/>
          </a:xfrm>
          <a:prstGeom prst="rect">
            <a:avLst/>
          </a:prstGeom>
        </p:spPr>
      </p:pic>
      <p:grpSp>
        <p:nvGrpSpPr>
          <p:cNvPr id="69" name="Gruppo 68">
            <a:extLst>
              <a:ext uri="{FF2B5EF4-FFF2-40B4-BE49-F238E27FC236}">
                <a16:creationId xmlns:a16="http://schemas.microsoft.com/office/drawing/2014/main" id="{0D868195-4C34-41CD-9007-DB9415C5C861}"/>
              </a:ext>
            </a:extLst>
          </p:cNvPr>
          <p:cNvGrpSpPr>
            <a:grpSpLocks noChangeAspect="1"/>
          </p:cNvGrpSpPr>
          <p:nvPr/>
        </p:nvGrpSpPr>
        <p:grpSpPr>
          <a:xfrm>
            <a:off x="3673903" y="4561961"/>
            <a:ext cx="362100" cy="216000"/>
            <a:chOff x="8073887" y="1291301"/>
            <a:chExt cx="724200" cy="432000"/>
          </a:xfrm>
          <a:solidFill>
            <a:srgbClr val="FFC000"/>
          </a:solidFill>
        </p:grpSpPr>
        <p:pic>
          <p:nvPicPr>
            <p:cNvPr id="71" name="Elemento grafico 70" descr="Freccia: diritta con riempimento a tinta unita">
              <a:extLst>
                <a:ext uri="{FF2B5EF4-FFF2-40B4-BE49-F238E27FC236}">
                  <a16:creationId xmlns:a16="http://schemas.microsoft.com/office/drawing/2014/main" id="{B75C5A46-9140-4580-B7C1-E586FD2DF66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73887" y="1291301"/>
              <a:ext cx="432000" cy="432000"/>
            </a:xfrm>
            <a:prstGeom prst="rect">
              <a:avLst/>
            </a:prstGeom>
          </p:spPr>
        </p:pic>
        <p:pic>
          <p:nvPicPr>
            <p:cNvPr id="72" name="Elemento grafico 71" descr="Freccia: diritta con riempimento a tinta unita">
              <a:extLst>
                <a:ext uri="{FF2B5EF4-FFF2-40B4-BE49-F238E27FC236}">
                  <a16:creationId xmlns:a16="http://schemas.microsoft.com/office/drawing/2014/main" id="{99B1F881-4591-43D1-9859-33D4DCF243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366087" y="1291301"/>
              <a:ext cx="432000" cy="432000"/>
            </a:xfrm>
            <a:prstGeom prst="rect">
              <a:avLst/>
            </a:prstGeom>
          </p:spPr>
        </p:pic>
      </p:grpSp>
      <p:pic>
        <p:nvPicPr>
          <p:cNvPr id="76" name="Elemento grafico 75" descr="Segna Pollice su con riempimento a tinta unita">
            <a:extLst>
              <a:ext uri="{FF2B5EF4-FFF2-40B4-BE49-F238E27FC236}">
                <a16:creationId xmlns:a16="http://schemas.microsoft.com/office/drawing/2014/main" id="{5A40E1E2-E664-4ABD-9199-07DCD533A4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7286223" y="4592630"/>
            <a:ext cx="216000" cy="216000"/>
          </a:xfrm>
          <a:prstGeom prst="rect">
            <a:avLst/>
          </a:prstGeom>
        </p:spPr>
      </p:pic>
      <p:pic>
        <p:nvPicPr>
          <p:cNvPr id="37" name="Elemento grafico 36" descr="Segna Pollice su con riempimento a tinta unita">
            <a:extLst>
              <a:ext uri="{FF2B5EF4-FFF2-40B4-BE49-F238E27FC236}">
                <a16:creationId xmlns:a16="http://schemas.microsoft.com/office/drawing/2014/main" id="{08F90099-2E0C-4C72-8301-6CC68050A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82407" y="1576711"/>
            <a:ext cx="432000" cy="432000"/>
          </a:xfrm>
          <a:prstGeom prst="rect">
            <a:avLst/>
          </a:prstGeom>
        </p:spPr>
      </p:pic>
      <p:pic>
        <p:nvPicPr>
          <p:cNvPr id="63" name="Elemento grafico 62" descr="Segna Pollice su con riempimento a tinta unita">
            <a:extLst>
              <a:ext uri="{FF2B5EF4-FFF2-40B4-BE49-F238E27FC236}">
                <a16:creationId xmlns:a16="http://schemas.microsoft.com/office/drawing/2014/main" id="{E845338F-E8C0-484A-8C52-79D98E157D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479" y="1554654"/>
            <a:ext cx="432000" cy="432000"/>
          </a:xfrm>
          <a:prstGeom prst="rect">
            <a:avLst/>
          </a:prstGeom>
        </p:spPr>
      </p:pic>
      <p:pic>
        <p:nvPicPr>
          <p:cNvPr id="64" name="Elemento grafico 63" descr="Segna Pollice su con riempimento a tinta unita">
            <a:extLst>
              <a:ext uri="{FF2B5EF4-FFF2-40B4-BE49-F238E27FC236}">
                <a16:creationId xmlns:a16="http://schemas.microsoft.com/office/drawing/2014/main" id="{8E010019-D57E-4763-8329-208C700CB8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9720" y="2001296"/>
            <a:ext cx="432000" cy="432000"/>
          </a:xfrm>
          <a:prstGeom prst="rect">
            <a:avLst/>
          </a:prstGeom>
        </p:spPr>
      </p:pic>
      <p:pic>
        <p:nvPicPr>
          <p:cNvPr id="65" name="Elemento grafico 64" descr="Segna Pollice su con riempimento a tinta unita">
            <a:extLst>
              <a:ext uri="{FF2B5EF4-FFF2-40B4-BE49-F238E27FC236}">
                <a16:creationId xmlns:a16="http://schemas.microsoft.com/office/drawing/2014/main" id="{A6B2F93A-EE4C-4236-BD66-A022B4158B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4792" y="2001296"/>
            <a:ext cx="432000" cy="432000"/>
          </a:xfrm>
          <a:prstGeom prst="rect">
            <a:avLst/>
          </a:prstGeom>
        </p:spPr>
      </p:pic>
      <p:pic>
        <p:nvPicPr>
          <p:cNvPr id="66" name="Elemento grafico 65" descr="Segna Pollice su con riempimento a tinta unita">
            <a:extLst>
              <a:ext uri="{FF2B5EF4-FFF2-40B4-BE49-F238E27FC236}">
                <a16:creationId xmlns:a16="http://schemas.microsoft.com/office/drawing/2014/main" id="{5E49019E-E2B9-4748-B702-76F013E9AE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8580516" y="4024306"/>
            <a:ext cx="432000" cy="432000"/>
          </a:xfrm>
          <a:prstGeom prst="rect">
            <a:avLst/>
          </a:prstGeom>
        </p:spPr>
      </p:pic>
      <p:pic>
        <p:nvPicPr>
          <p:cNvPr id="25" name="Elemento grafico 24" descr="Segna Pollice su con riempimento a tinta unita">
            <a:extLst>
              <a:ext uri="{FF2B5EF4-FFF2-40B4-BE49-F238E27FC236}">
                <a16:creationId xmlns:a16="http://schemas.microsoft.com/office/drawing/2014/main" id="{D97BE236-313E-46A7-B06C-42CED5B250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6234792" y="3583283"/>
            <a:ext cx="432000" cy="432000"/>
          </a:xfrm>
          <a:prstGeom prst="rect">
            <a:avLst/>
          </a:prstGeom>
        </p:spPr>
      </p:pic>
      <p:pic>
        <p:nvPicPr>
          <p:cNvPr id="26" name="Elemento grafico 25" descr="Segna Pollice su con riempimento a tinta unita">
            <a:extLst>
              <a:ext uri="{FF2B5EF4-FFF2-40B4-BE49-F238E27FC236}">
                <a16:creationId xmlns:a16="http://schemas.microsoft.com/office/drawing/2014/main" id="{DFE78F98-1A9D-462A-A142-E9013AFC4E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8577829" y="3577664"/>
            <a:ext cx="432000" cy="432000"/>
          </a:xfrm>
          <a:prstGeom prst="rect">
            <a:avLst/>
          </a:prstGeom>
        </p:spPr>
      </p:pic>
      <p:pic>
        <p:nvPicPr>
          <p:cNvPr id="27" name="Elemento grafico 26" descr="Segna Pollice su con riempimento a tinta unita">
            <a:extLst>
              <a:ext uri="{FF2B5EF4-FFF2-40B4-BE49-F238E27FC236}">
                <a16:creationId xmlns:a16="http://schemas.microsoft.com/office/drawing/2014/main" id="{80877C84-6F3F-4D59-9C10-54E83E9045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10829073" y="3592306"/>
            <a:ext cx="432000" cy="432000"/>
          </a:xfrm>
          <a:prstGeom prst="rect">
            <a:avLst/>
          </a:prstGeom>
        </p:spPr>
      </p:pic>
      <p:sp>
        <p:nvSpPr>
          <p:cNvPr id="28" name="CasellaDiTesto 27">
            <a:extLst>
              <a:ext uri="{FF2B5EF4-FFF2-40B4-BE49-F238E27FC236}">
                <a16:creationId xmlns:a16="http://schemas.microsoft.com/office/drawing/2014/main" id="{A9A55A66-DA07-4E8F-BE49-ACF9052C1FA3}"/>
              </a:ext>
            </a:extLst>
          </p:cNvPr>
          <p:cNvSpPr txBox="1"/>
          <p:nvPr/>
        </p:nvSpPr>
        <p:spPr>
          <a:xfrm>
            <a:off x="454347" y="177447"/>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9" name="Pulsante di azione: vuoto 28" descr="Indietro con riempimento a tinta unita">
            <a:hlinkClick r:id="rId9" action="ppaction://hlinksldjump" highlightClick="1"/>
            <a:extLst>
              <a:ext uri="{FF2B5EF4-FFF2-40B4-BE49-F238E27FC236}">
                <a16:creationId xmlns:a16="http://schemas.microsoft.com/office/drawing/2014/main" id="{D823B9B7-0AEE-47C4-9F39-82E3BAAA4BA1}"/>
              </a:ext>
            </a:extLst>
          </p:cNvPr>
          <p:cNvSpPr/>
          <p:nvPr/>
        </p:nvSpPr>
        <p:spPr>
          <a:xfrm>
            <a:off x="2031708" y="168891"/>
            <a:ext cx="417501" cy="386443"/>
          </a:xfrm>
          <a:prstGeom prst="actionButtonBlank">
            <a:avLst/>
          </a:prstGeom>
          <a:blipFill dpi="0"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0" name="Gruppo 29">
            <a:extLst>
              <a:ext uri="{FF2B5EF4-FFF2-40B4-BE49-F238E27FC236}">
                <a16:creationId xmlns:a16="http://schemas.microsoft.com/office/drawing/2014/main" id="{A161BEBA-B959-4A54-846D-FCF1427FCC2B}"/>
              </a:ext>
            </a:extLst>
          </p:cNvPr>
          <p:cNvGrpSpPr/>
          <p:nvPr/>
        </p:nvGrpSpPr>
        <p:grpSpPr>
          <a:xfrm rot="5400000">
            <a:off x="-3167651" y="3212999"/>
            <a:ext cx="6662061" cy="432000"/>
            <a:chOff x="0" y="0"/>
            <a:chExt cx="12260385" cy="581573"/>
          </a:xfrm>
        </p:grpSpPr>
        <p:pic>
          <p:nvPicPr>
            <p:cNvPr id="31" name="Immagine 30">
              <a:extLst>
                <a:ext uri="{FF2B5EF4-FFF2-40B4-BE49-F238E27FC236}">
                  <a16:creationId xmlns:a16="http://schemas.microsoft.com/office/drawing/2014/main" id="{9B0BA1D6-81D3-47E7-A96A-D440E321660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32" name="Immagine 31">
              <a:extLst>
                <a:ext uri="{FF2B5EF4-FFF2-40B4-BE49-F238E27FC236}">
                  <a16:creationId xmlns:a16="http://schemas.microsoft.com/office/drawing/2014/main" id="{76A846B3-DB6B-4814-9895-DC2ED5E4586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33" name="Immagine 32">
              <a:extLst>
                <a:ext uri="{FF2B5EF4-FFF2-40B4-BE49-F238E27FC236}">
                  <a16:creationId xmlns:a16="http://schemas.microsoft.com/office/drawing/2014/main" id="{8F00B9B4-09A6-42D1-AD1A-EAE1CF7AE24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42" name="Gruppo 41">
            <a:extLst>
              <a:ext uri="{FF2B5EF4-FFF2-40B4-BE49-F238E27FC236}">
                <a16:creationId xmlns:a16="http://schemas.microsoft.com/office/drawing/2014/main" id="{17C93FF1-6803-4A5F-8148-706C736B6414}"/>
              </a:ext>
            </a:extLst>
          </p:cNvPr>
          <p:cNvGrpSpPr/>
          <p:nvPr/>
        </p:nvGrpSpPr>
        <p:grpSpPr>
          <a:xfrm>
            <a:off x="4572000" y="85316"/>
            <a:ext cx="7526173" cy="369714"/>
            <a:chOff x="596530" y="360775"/>
            <a:chExt cx="9604098" cy="341130"/>
          </a:xfrm>
        </p:grpSpPr>
        <p:sp>
          <p:nvSpPr>
            <p:cNvPr id="43" name="CasellaDiTesto 42">
              <a:extLst>
                <a:ext uri="{FF2B5EF4-FFF2-40B4-BE49-F238E27FC236}">
                  <a16:creationId xmlns:a16="http://schemas.microsoft.com/office/drawing/2014/main" id="{5AC6AB3F-70A8-4631-A255-E95483750DCE}"/>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44" name="Immagine 43">
              <a:extLst>
                <a:ext uri="{FF2B5EF4-FFF2-40B4-BE49-F238E27FC236}">
                  <a16:creationId xmlns:a16="http://schemas.microsoft.com/office/drawing/2014/main" id="{372B3EF0-0034-4B8C-8D23-5F7522C4130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2401257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la 8">
            <a:extLst>
              <a:ext uri="{FF2B5EF4-FFF2-40B4-BE49-F238E27FC236}">
                <a16:creationId xmlns:a16="http://schemas.microsoft.com/office/drawing/2014/main" id="{297D7742-E4EA-4C2C-9D5C-B4320640E72C}"/>
              </a:ext>
            </a:extLst>
          </p:cNvPr>
          <p:cNvGraphicFramePr>
            <a:graphicFrameLocks noGrp="1"/>
          </p:cNvGraphicFramePr>
          <p:nvPr>
            <p:extLst>
              <p:ext uri="{D42A27DB-BD31-4B8C-83A1-F6EECF244321}">
                <p14:modId xmlns:p14="http://schemas.microsoft.com/office/powerpoint/2010/main" val="361307530"/>
              </p:ext>
            </p:extLst>
          </p:nvPr>
        </p:nvGraphicFramePr>
        <p:xfrm>
          <a:off x="277583" y="574385"/>
          <a:ext cx="11914417" cy="4182326"/>
        </p:xfrm>
        <a:graphic>
          <a:graphicData uri="http://schemas.openxmlformats.org/drawingml/2006/table">
            <a:tbl>
              <a:tblPr firstRow="1" bandRow="1">
                <a:tableStyleId>{7DF18680-E054-41AD-8BC1-D1AEF772440D}</a:tableStyleId>
              </a:tblPr>
              <a:tblGrid>
                <a:gridCol w="1394388">
                  <a:extLst>
                    <a:ext uri="{9D8B030D-6E8A-4147-A177-3AD203B41FA5}">
                      <a16:colId xmlns:a16="http://schemas.microsoft.com/office/drawing/2014/main" val="4057865429"/>
                    </a:ext>
                  </a:extLst>
                </a:gridCol>
                <a:gridCol w="1840775">
                  <a:extLst>
                    <a:ext uri="{9D8B030D-6E8A-4147-A177-3AD203B41FA5}">
                      <a16:colId xmlns:a16="http://schemas.microsoft.com/office/drawing/2014/main" val="2456361952"/>
                    </a:ext>
                  </a:extLst>
                </a:gridCol>
                <a:gridCol w="1840775">
                  <a:extLst>
                    <a:ext uri="{9D8B030D-6E8A-4147-A177-3AD203B41FA5}">
                      <a16:colId xmlns:a16="http://schemas.microsoft.com/office/drawing/2014/main" val="1564437129"/>
                    </a:ext>
                  </a:extLst>
                </a:gridCol>
                <a:gridCol w="2279493">
                  <a:extLst>
                    <a:ext uri="{9D8B030D-6E8A-4147-A177-3AD203B41FA5}">
                      <a16:colId xmlns:a16="http://schemas.microsoft.com/office/drawing/2014/main" val="1246928854"/>
                    </a:ext>
                  </a:extLst>
                </a:gridCol>
                <a:gridCol w="2279493">
                  <a:extLst>
                    <a:ext uri="{9D8B030D-6E8A-4147-A177-3AD203B41FA5}">
                      <a16:colId xmlns:a16="http://schemas.microsoft.com/office/drawing/2014/main" val="341335712"/>
                    </a:ext>
                  </a:extLst>
                </a:gridCol>
                <a:gridCol w="2279493">
                  <a:extLst>
                    <a:ext uri="{9D8B030D-6E8A-4147-A177-3AD203B41FA5}">
                      <a16:colId xmlns:a16="http://schemas.microsoft.com/office/drawing/2014/main" val="561693737"/>
                    </a:ext>
                  </a:extLst>
                </a:gridCol>
              </a:tblGrid>
              <a:tr h="367578">
                <a:tc gridSpan="6">
                  <a:txBody>
                    <a:bodyPr/>
                    <a:lstStyle/>
                    <a:p>
                      <a:pPr algn="ctr"/>
                      <a:r>
                        <a:rPr lang="it-IT" sz="2000">
                          <a:solidFill>
                            <a:schemeClr val="tx1"/>
                          </a:solidFill>
                          <a:latin typeface="Work Sans" pitchFamily="2" charset="0"/>
                        </a:rPr>
                        <a:t>Punteggi generali - Altri Licei (diversi da scientifici, classici e linguistici)</a:t>
                      </a:r>
                    </a:p>
                  </a:txBody>
                  <a:tcPr anchor="ctr">
                    <a:noFill/>
                  </a:tcPr>
                </a:tc>
                <a:tc hMerge="1">
                  <a:txBody>
                    <a:bodyPr/>
                    <a:lstStyle/>
                    <a:p>
                      <a:pPr algn="ctr"/>
                      <a:endParaRPr lang="it-IT" sz="1400">
                        <a:latin typeface="+mn-lt"/>
                      </a:endParaRPr>
                    </a:p>
                  </a:txBody>
                  <a:tcPr anchor="ct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a:txBody>
                    <a:bodyPr/>
                    <a:lstStyle/>
                    <a:p>
                      <a:pPr algn="ctr"/>
                      <a:r>
                        <a:rPr lang="it-IT" sz="1400" b="1">
                          <a:solidFill>
                            <a:schemeClr val="tx1"/>
                          </a:solidFill>
                          <a:latin typeface="Work Sans" pitchFamily="2" charset="0"/>
                        </a:rPr>
                        <a:t>omissis</a:t>
                      </a: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(220,6)</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(217,7)</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(203,1)</a:t>
                      </a:r>
                    </a:p>
                  </a:txBody>
                  <a:tcPr anchor="ctr"/>
                </a:tc>
                <a:extLst>
                  <a:ext uri="{0D108BD9-81ED-4DB2-BD59-A6C34878D82A}">
                    <a16:rowId xmlns:a16="http://schemas.microsoft.com/office/drawing/2014/main" val="700804956"/>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listening</a:t>
                      </a:r>
                    </a:p>
                  </a:txBody>
                  <a:tcPr anchor="ctr"/>
                </a:tc>
                <a:tc>
                  <a:txBody>
                    <a:bodyPr/>
                    <a:lstStyle/>
                    <a:p>
                      <a:pPr algn="ctr"/>
                      <a:r>
                        <a:rPr lang="it-IT" sz="1400">
                          <a:solidFill>
                            <a:schemeClr val="tx1"/>
                          </a:solidFill>
                          <a:latin typeface="Work Sans" pitchFamily="2" charset="0"/>
                        </a:rPr>
                        <a:t>233,7</a:t>
                      </a:r>
                    </a:p>
                  </a:txBody>
                  <a:tcPr anchor="ctr"/>
                </a:tc>
                <a:tc>
                  <a:txBody>
                    <a:bodyPr/>
                    <a:lstStyle/>
                    <a:p>
                      <a:pPr algn="ctr"/>
                      <a:r>
                        <a:rPr lang="it-IT" sz="1400">
                          <a:solidFill>
                            <a:schemeClr val="tx1"/>
                          </a:solidFill>
                          <a:latin typeface="Work Sans" pitchFamily="2" charset="0"/>
                        </a:rPr>
                        <a:t>+34,3</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686223323"/>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a:solidFill>
                            <a:schemeClr val="tx1"/>
                          </a:solidFill>
                          <a:latin typeface="Work Sans" pitchFamily="2" charset="0"/>
                        </a:rPr>
                        <a:t>221,7</a:t>
                      </a:r>
                    </a:p>
                  </a:txBody>
                  <a:tcPr anchor="ctr"/>
                </a:tc>
                <a:tc>
                  <a:txBody>
                    <a:bodyPr/>
                    <a:lstStyle/>
                    <a:p>
                      <a:pPr algn="ctr"/>
                      <a:r>
                        <a:rPr lang="it-IT" sz="1400">
                          <a:solidFill>
                            <a:schemeClr val="tx1"/>
                          </a:solidFill>
                          <a:latin typeface="Work Sans" pitchFamily="2" charset="0"/>
                        </a:rPr>
                        <a:t>+12,6</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432000">
                <a:tc>
                  <a:txBody>
                    <a:bodyPr/>
                    <a:lstStyle/>
                    <a:p>
                      <a:pPr algn="ct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a:solidFill>
                            <a:schemeClr val="tx1"/>
                          </a:solidFill>
                          <a:latin typeface="Work Sans" pitchFamily="2" charset="0"/>
                          <a:ea typeface="+mn-ea"/>
                          <a:cs typeface="+mn-cs"/>
                        </a:rPr>
                        <a:t>Differenza rispetto a gruppi simili</a:t>
                      </a:r>
                    </a:p>
                  </a:txBody>
                  <a:tcPr anchor="ctr">
                    <a:solidFill>
                      <a:schemeClr val="accent6">
                        <a:lumMod val="40000"/>
                        <a:lumOff val="60000"/>
                      </a:schemeClr>
                    </a:solidFill>
                  </a:tcP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Lombardia (208,1)</a:t>
                      </a:r>
                    </a:p>
                  </a:txBody>
                  <a:tcPr anchor="ctr">
                    <a:solidFill>
                      <a:schemeClr val="accent6">
                        <a:lumMod val="40000"/>
                        <a:lumOff val="60000"/>
                      </a:schemeClr>
                    </a:solidFill>
                  </a:tcP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a:t>
                      </a:r>
                    </a:p>
                    <a:p>
                      <a:pPr marL="0" algn="ctr" defTabSz="914400" rtl="0" eaLnBrk="1" latinLnBrk="0" hangingPunct="1"/>
                      <a:r>
                        <a:rPr lang="it-IT" sz="1400" b="1" kern="1200">
                          <a:solidFill>
                            <a:schemeClr val="tx1"/>
                          </a:solidFill>
                          <a:latin typeface="Work Sans" pitchFamily="2" charset="0"/>
                          <a:ea typeface="+mn-ea"/>
                          <a:cs typeface="+mn-cs"/>
                        </a:rPr>
                        <a:t>Nord ovest (204,5)</a:t>
                      </a:r>
                    </a:p>
                  </a:txBody>
                  <a:tcPr anchor="ctr">
                    <a:solidFill>
                      <a:schemeClr val="accent6">
                        <a:lumMod val="40000"/>
                        <a:lumOff val="60000"/>
                      </a:schemeClr>
                    </a:solidFill>
                  </a:tcP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a:t>
                      </a:r>
                    </a:p>
                    <a:p>
                      <a:pPr marL="0" algn="ctr" defTabSz="914400" rtl="0" eaLnBrk="1" latinLnBrk="0" hangingPunct="1"/>
                      <a:r>
                        <a:rPr lang="it-IT" sz="1400" b="1" kern="1200">
                          <a:solidFill>
                            <a:schemeClr val="tx1"/>
                          </a:solidFill>
                          <a:latin typeface="Work Sans" pitchFamily="2" charset="0"/>
                          <a:ea typeface="+mn-ea"/>
                          <a:cs typeface="+mn-cs"/>
                        </a:rPr>
                        <a:t>Italia (194,4)</a:t>
                      </a:r>
                    </a:p>
                  </a:txBody>
                  <a:tcPr anchor="ctr">
                    <a:solidFill>
                      <a:schemeClr val="accent6">
                        <a:lumMod val="40000"/>
                        <a:lumOff val="60000"/>
                      </a:schemeClr>
                    </a:solidFill>
                  </a:tcPr>
                </a:tc>
                <a:extLst>
                  <a:ext uri="{0D108BD9-81ED-4DB2-BD59-A6C34878D82A}">
                    <a16:rowId xmlns:a16="http://schemas.microsoft.com/office/drawing/2014/main" val="595096758"/>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reading</a:t>
                      </a:r>
                    </a:p>
                  </a:txBody>
                  <a:tcPr anchor="ctr"/>
                </a:tc>
                <a:tc>
                  <a:txBody>
                    <a:bodyPr/>
                    <a:lstStyle/>
                    <a:p>
                      <a:pPr algn="ctr"/>
                      <a:r>
                        <a:rPr lang="it-IT" sz="1400">
                          <a:solidFill>
                            <a:schemeClr val="tx1"/>
                          </a:solidFill>
                          <a:latin typeface="Work Sans" pitchFamily="2" charset="0"/>
                        </a:rPr>
                        <a:t>227,6</a:t>
                      </a:r>
                    </a:p>
                  </a:txBody>
                  <a:tcPr anchor="ctr"/>
                </a:tc>
                <a:tc>
                  <a:txBody>
                    <a:bodyPr/>
                    <a:lstStyle/>
                    <a:p>
                      <a:pPr algn="ctr"/>
                      <a:r>
                        <a:rPr lang="it-IT" sz="1400">
                          <a:solidFill>
                            <a:schemeClr val="tx1"/>
                          </a:solidFill>
                          <a:latin typeface="Work Sans" pitchFamily="2" charset="0"/>
                        </a:rPr>
                        <a:t>+35,0</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701544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212,9</a:t>
                      </a:r>
                    </a:p>
                  </a:txBody>
                  <a:tcPr anchor="ctr"/>
                </a:tc>
                <a:tc>
                  <a:txBody>
                    <a:bodyPr/>
                    <a:lstStyle/>
                    <a:p>
                      <a:pPr algn="ctr"/>
                      <a:r>
                        <a:rPr lang="it-IT" sz="1400">
                          <a:solidFill>
                            <a:schemeClr val="tx1"/>
                          </a:solidFill>
                          <a:latin typeface="Work Sans" pitchFamily="2" charset="0"/>
                        </a:rPr>
                        <a:t>+14,5</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834079359"/>
                  </a:ext>
                </a:extLst>
              </a:tr>
              <a:tr h="42272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pPr algn="ctr"/>
                      <a:endParaRPr lang="it-IT" sz="1400">
                        <a:solidFill>
                          <a:schemeClr val="tx1"/>
                        </a:solidFill>
                        <a:latin typeface="+mn-lt"/>
                      </a:endParaRPr>
                    </a:p>
                  </a:txBody>
                  <a:tcPr anchor="ct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graphicFrame>
        <p:nvGraphicFramePr>
          <p:cNvPr id="11" name="Tabella 10">
            <a:extLst>
              <a:ext uri="{FF2B5EF4-FFF2-40B4-BE49-F238E27FC236}">
                <a16:creationId xmlns:a16="http://schemas.microsoft.com/office/drawing/2014/main" id="{79421280-4F5F-4B94-A44A-42B108A9346A}"/>
              </a:ext>
            </a:extLst>
          </p:cNvPr>
          <p:cNvGraphicFramePr>
            <a:graphicFrameLocks noGrp="1"/>
          </p:cNvGraphicFramePr>
          <p:nvPr>
            <p:extLst>
              <p:ext uri="{D42A27DB-BD31-4B8C-83A1-F6EECF244321}">
                <p14:modId xmlns:p14="http://schemas.microsoft.com/office/powerpoint/2010/main" val="4118456668"/>
              </p:ext>
            </p:extLst>
          </p:nvPr>
        </p:nvGraphicFramePr>
        <p:xfrm>
          <a:off x="296633" y="4910749"/>
          <a:ext cx="11877850" cy="1586872"/>
        </p:xfrm>
        <a:graphic>
          <a:graphicData uri="http://schemas.openxmlformats.org/drawingml/2006/table">
            <a:tbl>
              <a:tblPr firstRow="1" bandRow="1">
                <a:tableStyleId>{5C22544A-7EE6-4342-B048-85BDC9FD1C3A}</a:tableStyleId>
              </a:tblPr>
              <a:tblGrid>
                <a:gridCol w="2517948">
                  <a:extLst>
                    <a:ext uri="{9D8B030D-6E8A-4147-A177-3AD203B41FA5}">
                      <a16:colId xmlns:a16="http://schemas.microsoft.com/office/drawing/2014/main" val="2944020019"/>
                    </a:ext>
                  </a:extLst>
                </a:gridCol>
                <a:gridCol w="2425700">
                  <a:extLst>
                    <a:ext uri="{9D8B030D-6E8A-4147-A177-3AD203B41FA5}">
                      <a16:colId xmlns:a16="http://schemas.microsoft.com/office/drawing/2014/main" val="79365766"/>
                    </a:ext>
                  </a:extLst>
                </a:gridCol>
                <a:gridCol w="2233234">
                  <a:extLst>
                    <a:ext uri="{9D8B030D-6E8A-4147-A177-3AD203B41FA5}">
                      <a16:colId xmlns:a16="http://schemas.microsoft.com/office/drawing/2014/main" val="4129911090"/>
                    </a:ext>
                  </a:extLst>
                </a:gridCol>
                <a:gridCol w="1731978">
                  <a:extLst>
                    <a:ext uri="{9D8B030D-6E8A-4147-A177-3AD203B41FA5}">
                      <a16:colId xmlns:a16="http://schemas.microsoft.com/office/drawing/2014/main" val="1567833803"/>
                    </a:ext>
                  </a:extLst>
                </a:gridCol>
                <a:gridCol w="2968990">
                  <a:extLst>
                    <a:ext uri="{9D8B030D-6E8A-4147-A177-3AD203B41FA5}">
                      <a16:colId xmlns:a16="http://schemas.microsoft.com/office/drawing/2014/main" val="291230167"/>
                    </a:ext>
                  </a:extLst>
                </a:gridCol>
              </a:tblGrid>
              <a:tr h="336236">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a:solidFill>
                            <a:schemeClr val="tx1"/>
                          </a:solidFill>
                          <a:latin typeface="Work Sans" pitchFamily="2" charset="0"/>
                        </a:rPr>
                        <a:t>Distribuzione degli studenti nei livelli di apprendimento</a:t>
                      </a:r>
                    </a:p>
                  </a:txBody>
                  <a:tcPr anchor="c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extLst>
                  <a:ext uri="{0D108BD9-81ED-4DB2-BD59-A6C34878D82A}">
                    <a16:rowId xmlns:a16="http://schemas.microsoft.com/office/drawing/2014/main" val="62790177"/>
                  </a:ext>
                </a:extLst>
              </a:tr>
              <a:tr h="336236">
                <a:tc>
                  <a:txBody>
                    <a:bodyPr/>
                    <a:lstStyle/>
                    <a:p>
                      <a:pPr algn="ctr"/>
                      <a:endParaRPr lang="it-IT" sz="1400" b="1">
                        <a:latin typeface="Work Sans"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Materia</a:t>
                      </a:r>
                    </a:p>
                  </a:txBody>
                  <a:tcPr anchor="ctr"/>
                </a:tc>
                <a:tc>
                  <a:txBody>
                    <a:bodyPr/>
                    <a:lstStyle/>
                    <a:p>
                      <a:pPr algn="ctr"/>
                      <a:r>
                        <a:rPr lang="it-IT" sz="1400" b="1">
                          <a:latin typeface="Work Sans" pitchFamily="2" charset="0"/>
                        </a:rPr>
                        <a:t>Studenti che non raggiungono livello B1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B1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B2</a:t>
                      </a:r>
                    </a:p>
                  </a:txBody>
                  <a:tcPr anchor="ctr"/>
                </a:tc>
                <a:extLst>
                  <a:ext uri="{0D108BD9-81ED-4DB2-BD59-A6C34878D82A}">
                    <a16:rowId xmlns:a16="http://schemas.microsoft.com/office/drawing/2014/main" val="3080794382"/>
                  </a:ext>
                </a:extLst>
              </a:tr>
              <a:tr h="336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listening</a:t>
                      </a:r>
                    </a:p>
                  </a:txBody>
                  <a:tcPr anchor="ctr"/>
                </a:tc>
                <a:tc>
                  <a:txBody>
                    <a:bodyPr/>
                    <a:lstStyle/>
                    <a:p>
                      <a:pPr algn="ctr" fontAlgn="ctr"/>
                      <a:r>
                        <a:rPr lang="it-IT" sz="1400">
                          <a:solidFill>
                            <a:srgbClr val="1A1A1A"/>
                          </a:solidFill>
                          <a:effectLst/>
                          <a:latin typeface="Work Sans" pitchFamily="2" charset="0"/>
                        </a:rPr>
                        <a:t>1 (4,0%)</a:t>
                      </a:r>
                    </a:p>
                  </a:txBody>
                  <a:tcPr anchor="ctr"/>
                </a:tc>
                <a:tc>
                  <a:txBody>
                    <a:bodyPr/>
                    <a:lstStyle/>
                    <a:p>
                      <a:pPr algn="ctr" fontAlgn="ctr"/>
                      <a:r>
                        <a:rPr lang="it-IT" sz="1400">
                          <a:solidFill>
                            <a:srgbClr val="1A1A1A"/>
                          </a:solidFill>
                          <a:effectLst/>
                          <a:latin typeface="Work Sans" pitchFamily="2" charset="0"/>
                        </a:rPr>
                        <a:t>9 (36,0%)</a:t>
                      </a:r>
                    </a:p>
                  </a:txBody>
                  <a:tcPr anchor="ctr"/>
                </a:tc>
                <a:tc>
                  <a:txBody>
                    <a:bodyPr/>
                    <a:lstStyle/>
                    <a:p>
                      <a:pPr algn="ctr" fontAlgn="ctr"/>
                      <a:r>
                        <a:rPr lang="it-IT" sz="1400">
                          <a:solidFill>
                            <a:srgbClr val="1A1A1A"/>
                          </a:solidFill>
                          <a:effectLst/>
                          <a:latin typeface="Work Sans" pitchFamily="2" charset="0"/>
                        </a:rPr>
                        <a:t>15 (60,0%)</a:t>
                      </a:r>
                    </a:p>
                  </a:txBody>
                  <a:tcPr anchor="ctr"/>
                </a:tc>
                <a:extLst>
                  <a:ext uri="{0D108BD9-81ED-4DB2-BD59-A6C34878D82A}">
                    <a16:rowId xmlns:a16="http://schemas.microsoft.com/office/drawing/2014/main" val="855945981"/>
                  </a:ext>
                </a:extLst>
              </a:tr>
              <a:tr h="336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reading</a:t>
                      </a:r>
                    </a:p>
                  </a:txBody>
                  <a:tcPr anchor="ctr"/>
                </a:tc>
                <a:tc>
                  <a:txBody>
                    <a:bodyPr/>
                    <a:lstStyle/>
                    <a:p>
                      <a:pPr algn="ctr" fontAlgn="ctr"/>
                      <a:r>
                        <a:rPr lang="it-IT" sz="1400">
                          <a:solidFill>
                            <a:srgbClr val="1A1A1A"/>
                          </a:solidFill>
                          <a:effectLst/>
                          <a:latin typeface="Work Sans" pitchFamily="2" charset="0"/>
                        </a:rPr>
                        <a:t>0 (0,0%)</a:t>
                      </a:r>
                    </a:p>
                  </a:txBody>
                  <a:tcPr anchor="ctr"/>
                </a:tc>
                <a:tc>
                  <a:txBody>
                    <a:bodyPr/>
                    <a:lstStyle/>
                    <a:p>
                      <a:pPr algn="ctr" fontAlgn="ctr"/>
                      <a:r>
                        <a:rPr lang="it-IT" sz="1400">
                          <a:solidFill>
                            <a:srgbClr val="1A1A1A"/>
                          </a:solidFill>
                          <a:effectLst/>
                          <a:latin typeface="Work Sans" pitchFamily="2" charset="0"/>
                        </a:rPr>
                        <a:t>4 (16,0%)</a:t>
                      </a:r>
                    </a:p>
                  </a:txBody>
                  <a:tcPr anchor="ctr"/>
                </a:tc>
                <a:tc>
                  <a:txBody>
                    <a:bodyPr/>
                    <a:lstStyle/>
                    <a:p>
                      <a:pPr algn="ctr" fontAlgn="ctr"/>
                      <a:r>
                        <a:rPr lang="it-IT" sz="1400">
                          <a:solidFill>
                            <a:srgbClr val="1A1A1A"/>
                          </a:solidFill>
                          <a:effectLst/>
                          <a:latin typeface="Work Sans" pitchFamily="2" charset="0"/>
                        </a:rPr>
                        <a:t>21 (84,0%)</a:t>
                      </a:r>
                    </a:p>
                  </a:txBody>
                  <a:tcPr anchor="ctr"/>
                </a:tc>
                <a:extLst>
                  <a:ext uri="{0D108BD9-81ED-4DB2-BD59-A6C34878D82A}">
                    <a16:rowId xmlns:a16="http://schemas.microsoft.com/office/drawing/2014/main" val="780567168"/>
                  </a:ext>
                </a:extLst>
              </a:tr>
            </a:tbl>
          </a:graphicData>
        </a:graphic>
      </p:graphicFrame>
      <p:pic>
        <p:nvPicPr>
          <p:cNvPr id="12" name="Elemento grafico 11" descr="Segna Pollice su con riempimento a tinta unita">
            <a:extLst>
              <a:ext uri="{FF2B5EF4-FFF2-40B4-BE49-F238E27FC236}">
                <a16:creationId xmlns:a16="http://schemas.microsoft.com/office/drawing/2014/main" id="{DEC83321-6CDD-4D28-9F59-8C5A3A156D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1903" y="4407973"/>
            <a:ext cx="216000" cy="216000"/>
          </a:xfrm>
          <a:prstGeom prst="rect">
            <a:avLst/>
          </a:prstGeom>
        </p:spPr>
      </p:pic>
      <p:grpSp>
        <p:nvGrpSpPr>
          <p:cNvPr id="13" name="Gruppo 12">
            <a:extLst>
              <a:ext uri="{FF2B5EF4-FFF2-40B4-BE49-F238E27FC236}">
                <a16:creationId xmlns:a16="http://schemas.microsoft.com/office/drawing/2014/main" id="{0FEBDB01-BA3A-47D2-B72D-4F3FF3D7EE4B}"/>
              </a:ext>
            </a:extLst>
          </p:cNvPr>
          <p:cNvGrpSpPr>
            <a:grpSpLocks noChangeAspect="1"/>
          </p:cNvGrpSpPr>
          <p:nvPr/>
        </p:nvGrpSpPr>
        <p:grpSpPr>
          <a:xfrm>
            <a:off x="3645328" y="4438136"/>
            <a:ext cx="362100" cy="216000"/>
            <a:chOff x="8073887" y="1291301"/>
            <a:chExt cx="724200" cy="432000"/>
          </a:xfrm>
          <a:solidFill>
            <a:srgbClr val="FFC000"/>
          </a:solidFill>
        </p:grpSpPr>
        <p:pic>
          <p:nvPicPr>
            <p:cNvPr id="14" name="Elemento grafico 13" descr="Freccia: diritta con riempimento a tinta unita">
              <a:extLst>
                <a:ext uri="{FF2B5EF4-FFF2-40B4-BE49-F238E27FC236}">
                  <a16:creationId xmlns:a16="http://schemas.microsoft.com/office/drawing/2014/main" id="{0AD26292-2B8C-4866-B7A8-622B5EEA0E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15" name="Elemento grafico 14" descr="Freccia: diritta con riempimento a tinta unita">
              <a:extLst>
                <a:ext uri="{FF2B5EF4-FFF2-40B4-BE49-F238E27FC236}">
                  <a16:creationId xmlns:a16="http://schemas.microsoft.com/office/drawing/2014/main" id="{E7AEAEC0-C28B-4FBF-8FBF-118836A786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16" name="Elemento grafico 15" descr="Segna Pollice su con riempimento a tinta unita">
            <a:extLst>
              <a:ext uri="{FF2B5EF4-FFF2-40B4-BE49-F238E27FC236}">
                <a16:creationId xmlns:a16="http://schemas.microsoft.com/office/drawing/2014/main" id="{8E3269A0-999B-4C0C-BF2C-F7FB6E81AD8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7257648" y="4468805"/>
            <a:ext cx="216000" cy="216000"/>
          </a:xfrm>
          <a:prstGeom prst="rect">
            <a:avLst/>
          </a:prstGeom>
        </p:spPr>
      </p:pic>
      <p:pic>
        <p:nvPicPr>
          <p:cNvPr id="17" name="Elemento grafico 16" descr="Segna Pollice su con riempimento a tinta unita">
            <a:extLst>
              <a:ext uri="{FF2B5EF4-FFF2-40B4-BE49-F238E27FC236}">
                <a16:creationId xmlns:a16="http://schemas.microsoft.com/office/drawing/2014/main" id="{24CEDDAB-CC2E-4C03-B6E4-CD9F545DF6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9073" y="1734854"/>
            <a:ext cx="432000" cy="432000"/>
          </a:xfrm>
          <a:prstGeom prst="rect">
            <a:avLst/>
          </a:prstGeom>
        </p:spPr>
      </p:pic>
      <p:pic>
        <p:nvPicPr>
          <p:cNvPr id="18" name="Elemento grafico 17" descr="Segna Pollice su con riempimento a tinta unita">
            <a:extLst>
              <a:ext uri="{FF2B5EF4-FFF2-40B4-BE49-F238E27FC236}">
                <a16:creationId xmlns:a16="http://schemas.microsoft.com/office/drawing/2014/main" id="{957FF547-034E-4309-8A97-86CCF4A8DB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79720" y="1734854"/>
            <a:ext cx="432000" cy="432000"/>
          </a:xfrm>
          <a:prstGeom prst="rect">
            <a:avLst/>
          </a:prstGeom>
        </p:spPr>
      </p:pic>
      <p:pic>
        <p:nvPicPr>
          <p:cNvPr id="19" name="Elemento grafico 18" descr="Segna Pollice su con riempimento a tinta unita">
            <a:extLst>
              <a:ext uri="{FF2B5EF4-FFF2-40B4-BE49-F238E27FC236}">
                <a16:creationId xmlns:a16="http://schemas.microsoft.com/office/drawing/2014/main" id="{D69601E2-EB22-48CC-948B-411D8E7F20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4792" y="1734854"/>
            <a:ext cx="432000" cy="432000"/>
          </a:xfrm>
          <a:prstGeom prst="rect">
            <a:avLst/>
          </a:prstGeom>
        </p:spPr>
      </p:pic>
      <p:pic>
        <p:nvPicPr>
          <p:cNvPr id="20" name="Elemento grafico 19" descr="Segna Pollice su con riempimento a tinta unita">
            <a:extLst>
              <a:ext uri="{FF2B5EF4-FFF2-40B4-BE49-F238E27FC236}">
                <a16:creationId xmlns:a16="http://schemas.microsoft.com/office/drawing/2014/main" id="{ED4F57A9-5C24-41AB-AFAF-074C2B755D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9073" y="2228764"/>
            <a:ext cx="432000" cy="432000"/>
          </a:xfrm>
          <a:prstGeom prst="rect">
            <a:avLst/>
          </a:prstGeom>
        </p:spPr>
      </p:pic>
      <p:pic>
        <p:nvPicPr>
          <p:cNvPr id="21" name="Elemento grafico 20" descr="Segna Pollice su con riempimento a tinta unita">
            <a:extLst>
              <a:ext uri="{FF2B5EF4-FFF2-40B4-BE49-F238E27FC236}">
                <a16:creationId xmlns:a16="http://schemas.microsoft.com/office/drawing/2014/main" id="{C84202E3-2829-42A1-85BF-E8BBC32268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79720" y="2228764"/>
            <a:ext cx="432000" cy="432000"/>
          </a:xfrm>
          <a:prstGeom prst="rect">
            <a:avLst/>
          </a:prstGeom>
        </p:spPr>
      </p:pic>
      <p:pic>
        <p:nvPicPr>
          <p:cNvPr id="22" name="Elemento grafico 21" descr="Segna Pollice su con riempimento a tinta unita">
            <a:extLst>
              <a:ext uri="{FF2B5EF4-FFF2-40B4-BE49-F238E27FC236}">
                <a16:creationId xmlns:a16="http://schemas.microsoft.com/office/drawing/2014/main" id="{AEBBA95C-4D7D-428A-AB4B-5D3D0802ED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4792" y="2228764"/>
            <a:ext cx="432000" cy="432000"/>
          </a:xfrm>
          <a:prstGeom prst="rect">
            <a:avLst/>
          </a:prstGeom>
        </p:spPr>
      </p:pic>
      <p:pic>
        <p:nvPicPr>
          <p:cNvPr id="23" name="Elemento grafico 22" descr="Segna Pollice su con riempimento a tinta unita">
            <a:extLst>
              <a:ext uri="{FF2B5EF4-FFF2-40B4-BE49-F238E27FC236}">
                <a16:creationId xmlns:a16="http://schemas.microsoft.com/office/drawing/2014/main" id="{C590D717-F465-49D6-A7E4-CBA9FB910D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9073" y="3428400"/>
            <a:ext cx="432000" cy="432000"/>
          </a:xfrm>
          <a:prstGeom prst="rect">
            <a:avLst/>
          </a:prstGeom>
        </p:spPr>
      </p:pic>
      <p:pic>
        <p:nvPicPr>
          <p:cNvPr id="24" name="Elemento grafico 23" descr="Segna Pollice su con riempimento a tinta unita">
            <a:extLst>
              <a:ext uri="{FF2B5EF4-FFF2-40B4-BE49-F238E27FC236}">
                <a16:creationId xmlns:a16="http://schemas.microsoft.com/office/drawing/2014/main" id="{9120B70F-C30C-40A1-80F4-540612E61C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79720" y="3428400"/>
            <a:ext cx="432000" cy="432000"/>
          </a:xfrm>
          <a:prstGeom prst="rect">
            <a:avLst/>
          </a:prstGeom>
        </p:spPr>
      </p:pic>
      <p:pic>
        <p:nvPicPr>
          <p:cNvPr id="25" name="Elemento grafico 24" descr="Segna Pollice su con riempimento a tinta unita">
            <a:extLst>
              <a:ext uri="{FF2B5EF4-FFF2-40B4-BE49-F238E27FC236}">
                <a16:creationId xmlns:a16="http://schemas.microsoft.com/office/drawing/2014/main" id="{F8A77A46-4720-49C4-9767-FD79D9FF8C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4792" y="3428400"/>
            <a:ext cx="432000" cy="432000"/>
          </a:xfrm>
          <a:prstGeom prst="rect">
            <a:avLst/>
          </a:prstGeom>
        </p:spPr>
      </p:pic>
      <p:pic>
        <p:nvPicPr>
          <p:cNvPr id="29" name="Elemento grafico 28" descr="Segna Pollice su con riempimento a tinta unita">
            <a:extLst>
              <a:ext uri="{FF2B5EF4-FFF2-40B4-BE49-F238E27FC236}">
                <a16:creationId xmlns:a16="http://schemas.microsoft.com/office/drawing/2014/main" id="{BB903855-28A2-47AD-8989-C0303357DB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9073" y="3885086"/>
            <a:ext cx="432000" cy="432000"/>
          </a:xfrm>
          <a:prstGeom prst="rect">
            <a:avLst/>
          </a:prstGeom>
        </p:spPr>
      </p:pic>
      <p:pic>
        <p:nvPicPr>
          <p:cNvPr id="30" name="Elemento grafico 29" descr="Segna Pollice su con riempimento a tinta unita">
            <a:extLst>
              <a:ext uri="{FF2B5EF4-FFF2-40B4-BE49-F238E27FC236}">
                <a16:creationId xmlns:a16="http://schemas.microsoft.com/office/drawing/2014/main" id="{6A54494C-BA89-43E7-9CC3-090DAE976C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79720" y="3885086"/>
            <a:ext cx="432000" cy="432000"/>
          </a:xfrm>
          <a:prstGeom prst="rect">
            <a:avLst/>
          </a:prstGeom>
        </p:spPr>
      </p:pic>
      <p:pic>
        <p:nvPicPr>
          <p:cNvPr id="31" name="Elemento grafico 30" descr="Segna Pollice su con riempimento a tinta unita">
            <a:extLst>
              <a:ext uri="{FF2B5EF4-FFF2-40B4-BE49-F238E27FC236}">
                <a16:creationId xmlns:a16="http://schemas.microsoft.com/office/drawing/2014/main" id="{1A5FB459-E42B-49F1-AE4D-3C5B45C6FB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4792" y="3885086"/>
            <a:ext cx="432000" cy="432000"/>
          </a:xfrm>
          <a:prstGeom prst="rect">
            <a:avLst/>
          </a:prstGeom>
        </p:spPr>
      </p:pic>
      <p:sp>
        <p:nvSpPr>
          <p:cNvPr id="32" name="CasellaDiTesto 31">
            <a:extLst>
              <a:ext uri="{FF2B5EF4-FFF2-40B4-BE49-F238E27FC236}">
                <a16:creationId xmlns:a16="http://schemas.microsoft.com/office/drawing/2014/main" id="{4FE55898-8123-4702-8668-12D7D5B2E4AB}"/>
              </a:ext>
            </a:extLst>
          </p:cNvPr>
          <p:cNvSpPr txBox="1"/>
          <p:nvPr/>
        </p:nvSpPr>
        <p:spPr>
          <a:xfrm>
            <a:off x="503111" y="18984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33" name="Pulsante di azione: vuoto 32" descr="Indietro con riempimento a tinta unita">
            <a:hlinkClick r:id="rId8" action="ppaction://hlinksldjump" highlightClick="1"/>
            <a:extLst>
              <a:ext uri="{FF2B5EF4-FFF2-40B4-BE49-F238E27FC236}">
                <a16:creationId xmlns:a16="http://schemas.microsoft.com/office/drawing/2014/main" id="{0730F65D-BB27-4261-8A0E-6BCEBCBC843F}"/>
              </a:ext>
            </a:extLst>
          </p:cNvPr>
          <p:cNvSpPr/>
          <p:nvPr/>
        </p:nvSpPr>
        <p:spPr>
          <a:xfrm>
            <a:off x="2080472" y="181289"/>
            <a:ext cx="417501" cy="386443"/>
          </a:xfrm>
          <a:prstGeom prst="actionButtonBlank">
            <a:avLst/>
          </a:prstGeom>
          <a:blipFill dpi="0"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5" name="Gruppo 34">
            <a:extLst>
              <a:ext uri="{FF2B5EF4-FFF2-40B4-BE49-F238E27FC236}">
                <a16:creationId xmlns:a16="http://schemas.microsoft.com/office/drawing/2014/main" id="{DA3D9B7C-4E64-4B93-A08C-FBCD2C67C265}"/>
              </a:ext>
            </a:extLst>
          </p:cNvPr>
          <p:cNvGrpSpPr/>
          <p:nvPr/>
        </p:nvGrpSpPr>
        <p:grpSpPr>
          <a:xfrm rot="5400000">
            <a:off x="-3167651" y="3212999"/>
            <a:ext cx="6662061" cy="432000"/>
            <a:chOff x="0" y="0"/>
            <a:chExt cx="12260385" cy="581573"/>
          </a:xfrm>
        </p:grpSpPr>
        <p:pic>
          <p:nvPicPr>
            <p:cNvPr id="36" name="Immagine 35">
              <a:extLst>
                <a:ext uri="{FF2B5EF4-FFF2-40B4-BE49-F238E27FC236}">
                  <a16:creationId xmlns:a16="http://schemas.microsoft.com/office/drawing/2014/main" id="{AFBD20DE-AC14-46EE-8B9C-F7B617E4066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37" name="Immagine 36">
              <a:extLst>
                <a:ext uri="{FF2B5EF4-FFF2-40B4-BE49-F238E27FC236}">
                  <a16:creationId xmlns:a16="http://schemas.microsoft.com/office/drawing/2014/main" id="{C001EAE6-632C-4F8F-B150-B5693D857A0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38" name="Immagine 37">
              <a:extLst>
                <a:ext uri="{FF2B5EF4-FFF2-40B4-BE49-F238E27FC236}">
                  <a16:creationId xmlns:a16="http://schemas.microsoft.com/office/drawing/2014/main" id="{8A12A205-C7C1-41A4-9834-C560A944A8A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41" name="Gruppo 40">
            <a:extLst>
              <a:ext uri="{FF2B5EF4-FFF2-40B4-BE49-F238E27FC236}">
                <a16:creationId xmlns:a16="http://schemas.microsoft.com/office/drawing/2014/main" id="{44860273-1E46-4F69-AEF9-C67C6A9B2A50}"/>
              </a:ext>
            </a:extLst>
          </p:cNvPr>
          <p:cNvGrpSpPr/>
          <p:nvPr/>
        </p:nvGrpSpPr>
        <p:grpSpPr>
          <a:xfrm>
            <a:off x="4572000" y="85316"/>
            <a:ext cx="7526173" cy="369714"/>
            <a:chOff x="596530" y="360775"/>
            <a:chExt cx="9604098" cy="341130"/>
          </a:xfrm>
        </p:grpSpPr>
        <p:sp>
          <p:nvSpPr>
            <p:cNvPr id="42" name="CasellaDiTesto 41">
              <a:extLst>
                <a:ext uri="{FF2B5EF4-FFF2-40B4-BE49-F238E27FC236}">
                  <a16:creationId xmlns:a16="http://schemas.microsoft.com/office/drawing/2014/main" id="{E75C9F0B-CB8E-4001-A9AC-57121A6BDA63}"/>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43" name="Immagine 42">
              <a:extLst>
                <a:ext uri="{FF2B5EF4-FFF2-40B4-BE49-F238E27FC236}">
                  <a16:creationId xmlns:a16="http://schemas.microsoft.com/office/drawing/2014/main" id="{B4353FB7-DB95-40D5-BB75-18E376B3623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3527929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12006502-8E6A-4458-8BC2-95D4C43AE3FC}"/>
              </a:ext>
            </a:extLst>
          </p:cNvPr>
          <p:cNvGraphicFramePr>
            <a:graphicFrameLocks noGrp="1"/>
          </p:cNvGraphicFramePr>
          <p:nvPr>
            <p:extLst>
              <p:ext uri="{D42A27DB-BD31-4B8C-83A1-F6EECF244321}">
                <p14:modId xmlns:p14="http://schemas.microsoft.com/office/powerpoint/2010/main" val="3377770613"/>
              </p:ext>
            </p:extLst>
          </p:nvPr>
        </p:nvGraphicFramePr>
        <p:xfrm>
          <a:off x="277583" y="460085"/>
          <a:ext cx="11914417" cy="4406246"/>
        </p:xfrm>
        <a:graphic>
          <a:graphicData uri="http://schemas.openxmlformats.org/drawingml/2006/table">
            <a:tbl>
              <a:tblPr firstRow="1" bandRow="1">
                <a:tableStyleId>{7DF18680-E054-41AD-8BC1-D1AEF772440D}</a:tableStyleId>
              </a:tblPr>
              <a:tblGrid>
                <a:gridCol w="1394388">
                  <a:extLst>
                    <a:ext uri="{9D8B030D-6E8A-4147-A177-3AD203B41FA5}">
                      <a16:colId xmlns:a16="http://schemas.microsoft.com/office/drawing/2014/main" val="4057865429"/>
                    </a:ext>
                  </a:extLst>
                </a:gridCol>
                <a:gridCol w="1840775">
                  <a:extLst>
                    <a:ext uri="{9D8B030D-6E8A-4147-A177-3AD203B41FA5}">
                      <a16:colId xmlns:a16="http://schemas.microsoft.com/office/drawing/2014/main" val="2456361952"/>
                    </a:ext>
                  </a:extLst>
                </a:gridCol>
                <a:gridCol w="1840775">
                  <a:extLst>
                    <a:ext uri="{9D8B030D-6E8A-4147-A177-3AD203B41FA5}">
                      <a16:colId xmlns:a16="http://schemas.microsoft.com/office/drawing/2014/main" val="3086745434"/>
                    </a:ext>
                  </a:extLst>
                </a:gridCol>
                <a:gridCol w="2279493">
                  <a:extLst>
                    <a:ext uri="{9D8B030D-6E8A-4147-A177-3AD203B41FA5}">
                      <a16:colId xmlns:a16="http://schemas.microsoft.com/office/drawing/2014/main" val="1246928854"/>
                    </a:ext>
                  </a:extLst>
                </a:gridCol>
                <a:gridCol w="2279493">
                  <a:extLst>
                    <a:ext uri="{9D8B030D-6E8A-4147-A177-3AD203B41FA5}">
                      <a16:colId xmlns:a16="http://schemas.microsoft.com/office/drawing/2014/main" val="341335712"/>
                    </a:ext>
                  </a:extLst>
                </a:gridCol>
                <a:gridCol w="2279493">
                  <a:extLst>
                    <a:ext uri="{9D8B030D-6E8A-4147-A177-3AD203B41FA5}">
                      <a16:colId xmlns:a16="http://schemas.microsoft.com/office/drawing/2014/main" val="561693737"/>
                    </a:ext>
                  </a:extLst>
                </a:gridCol>
              </a:tblGrid>
              <a:tr h="367578">
                <a:tc gridSpan="6">
                  <a:txBody>
                    <a:bodyPr/>
                    <a:lstStyle/>
                    <a:p>
                      <a:pPr algn="ctr"/>
                      <a:r>
                        <a:rPr lang="it-IT" sz="2000">
                          <a:solidFill>
                            <a:schemeClr val="tx1"/>
                          </a:solidFill>
                          <a:latin typeface="Work Sans" pitchFamily="2" charset="0"/>
                        </a:rPr>
                        <a:t>Punteggi generali - Altri Licei (diversi da scientifici, classici e linguistici)</a:t>
                      </a:r>
                    </a:p>
                  </a:txBody>
                  <a:tcPr anchor="ctr">
                    <a:noFill/>
                  </a:tcPr>
                </a:tc>
                <a:tc hMerge="1">
                  <a:txBody>
                    <a:bodyPr/>
                    <a:lstStyle/>
                    <a:p>
                      <a:pPr algn="ctr"/>
                      <a:endParaRPr lang="it-IT" sz="1400">
                        <a:latin typeface="+mn-lt"/>
                      </a:endParaRPr>
                    </a:p>
                  </a:txBody>
                  <a:tcPr anchor="ct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a:txBody>
                    <a:bodyPr/>
                    <a:lstStyle/>
                    <a:p>
                      <a:pPr algn="ctr"/>
                      <a:r>
                        <a:rPr lang="it-IT" sz="1400" b="1">
                          <a:solidFill>
                            <a:schemeClr val="tx1"/>
                          </a:solidFill>
                          <a:latin typeface="Work Sans" pitchFamily="2" charset="0"/>
                        </a:rPr>
                        <a:t>omissis</a:t>
                      </a:r>
                    </a:p>
                  </a:txBody>
                  <a:tcPr anchor="ctr"/>
                </a:tc>
                <a:tc>
                  <a:txBody>
                    <a:bodyPr/>
                    <a:lstStyle/>
                    <a:p>
                      <a:pPr algn="ctr"/>
                      <a:r>
                        <a:rPr lang="it-IT" sz="1400" b="1">
                          <a:solidFill>
                            <a:schemeClr val="tx1"/>
                          </a:solidFill>
                          <a:latin typeface="Work Sans" pitchFamily="2" charset="0"/>
                        </a:rPr>
                        <a:t>Punteggio (</a:t>
                      </a:r>
                      <a:r>
                        <a:rPr lang="it-IT" sz="1400" b="1">
                          <a:solidFill>
                            <a:schemeClr val="tx1"/>
                          </a:solidFill>
                          <a:latin typeface="Work Sans" pitchFamily="2" charset="0"/>
                          <a:hlinkClick r:id="rId2" action="ppaction://hlinksldjump" tooltip="Il punteggio riportato tiene conto non solo del numero di risposte corrette fornite ma anche del livello di difficoltà delle singole domande (ogni quesito ha uno specifico livello di difficoltà e, pertanto, ha un valore di punteggio differente)."/>
                        </a:rPr>
                        <a:t>?</a:t>
                      </a:r>
                      <a:r>
                        <a:rPr lang="it-IT" sz="1400" b="1">
                          <a:solidFill>
                            <a:schemeClr val="tx1"/>
                          </a:solidFill>
                          <a:latin typeface="Work Sans" pitchFamily="2"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 (</a:t>
                      </a:r>
                      <a:r>
                        <a:rPr lang="it-IT" sz="1400" b="1">
                          <a:latin typeface="Work Sans" pitchFamily="2" charset="0"/>
                          <a:hlinkClick r:id="rId2" action="ppaction://hlinksldjump" tooltip="Rappresenta la differenza tra il punteggio della classe/della scuola e il punteggio medio ottenuto dalle duecento classi/scuole con simili condizioni socio-economico-culturali."/>
                        </a:rPr>
                        <a:t>?</a:t>
                      </a:r>
                      <a:r>
                        <a:rPr lang="it-IT" sz="1400" b="1">
                          <a:latin typeface="Work Sans" pitchFamily="2" charset="0"/>
                        </a:rPr>
                        <a:t>)</a:t>
                      </a:r>
                    </a:p>
                  </a:txBody>
                  <a:tcPr anchor="ctr"/>
                </a:tc>
                <a:tc>
                  <a:txBody>
                    <a:bodyPr/>
                    <a:lstStyle/>
                    <a:p>
                      <a:pPr algn="ctr"/>
                      <a:r>
                        <a:rPr lang="it-IT" sz="1400" b="1">
                          <a:solidFill>
                            <a:schemeClr val="tx1"/>
                          </a:solidFill>
                          <a:latin typeface="Work Sans" pitchFamily="2" charset="0"/>
                        </a:rPr>
                        <a:t>Confronto con punteggio Lombardia (195,9)</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(193,3)</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(183,0)</a:t>
                      </a:r>
                    </a:p>
                  </a:txBody>
                  <a:tcPr anchor="ctr"/>
                </a:tc>
                <a:extLst>
                  <a:ext uri="{0D108BD9-81ED-4DB2-BD59-A6C34878D82A}">
                    <a16:rowId xmlns:a16="http://schemas.microsoft.com/office/drawing/2014/main" val="700804956"/>
                  </a:ext>
                </a:extLst>
              </a:tr>
              <a:tr h="432000">
                <a:tc>
                  <a:txBody>
                    <a:bodyPr/>
                    <a:lstStyle/>
                    <a:p>
                      <a:pPr algn="ctr"/>
                      <a:r>
                        <a:rPr lang="it-IT" sz="1400" b="1">
                          <a:solidFill>
                            <a:schemeClr val="tx1"/>
                          </a:solidFill>
                          <a:latin typeface="Work Sans" pitchFamily="2" charset="0"/>
                        </a:rPr>
                        <a:t>ITALIANO</a:t>
                      </a:r>
                    </a:p>
                  </a:txBody>
                  <a:tcPr anchor="ctr"/>
                </a:tc>
                <a:tc>
                  <a:txBody>
                    <a:bodyPr/>
                    <a:lstStyle/>
                    <a:p>
                      <a:pPr algn="ctr"/>
                      <a:r>
                        <a:rPr lang="it-IT" sz="1400">
                          <a:solidFill>
                            <a:schemeClr val="tx1"/>
                          </a:solidFill>
                          <a:latin typeface="Work Sans" pitchFamily="2" charset="0"/>
                        </a:rPr>
                        <a:t>155,8</a:t>
                      </a:r>
                    </a:p>
                  </a:txBody>
                  <a:tcPr anchor="ctr"/>
                </a:tc>
                <a:tc>
                  <a:txBody>
                    <a:bodyPr/>
                    <a:lstStyle/>
                    <a:p>
                      <a:pPr algn="ctr"/>
                      <a:r>
                        <a:rPr lang="it-IT" sz="1400">
                          <a:solidFill>
                            <a:schemeClr val="tx1"/>
                          </a:solidFill>
                          <a:latin typeface="Work Sans" pitchFamily="2" charset="0"/>
                        </a:rPr>
                        <a:t>-32,9</a:t>
                      </a: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extLst>
                  <a:ext uri="{0D108BD9-81ED-4DB2-BD59-A6C34878D82A}">
                    <a16:rowId xmlns:a16="http://schemas.microsoft.com/office/drawing/2014/main" val="1686223323"/>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b="0" i="0" kern="1200">
                          <a:solidFill>
                            <a:schemeClr val="dk1"/>
                          </a:solidFill>
                          <a:effectLst/>
                          <a:latin typeface="Work Sans" pitchFamily="2" charset="0"/>
                          <a:ea typeface="+mn-ea"/>
                          <a:cs typeface="+mn-cs"/>
                        </a:rPr>
                        <a:t>197,1</a:t>
                      </a:r>
                      <a:endParaRPr lang="it-IT" sz="1400">
                        <a:solidFill>
                          <a:schemeClr val="tx1"/>
                        </a:solidFill>
                        <a:latin typeface="Work Sans" pitchFamily="2" charset="0"/>
                      </a:endParaRPr>
                    </a:p>
                  </a:txBody>
                  <a:tcPr anchor="ctr"/>
                </a:tc>
                <a:tc>
                  <a:txBody>
                    <a:bodyPr/>
                    <a:lstStyle/>
                    <a:p>
                      <a:pPr algn="ctr"/>
                      <a:r>
                        <a:rPr lang="it-IT" sz="1400">
                          <a:solidFill>
                            <a:schemeClr val="tx1"/>
                          </a:solidFill>
                          <a:latin typeface="Work Sans" pitchFamily="2" charset="0"/>
                        </a:rPr>
                        <a:t>+8,7</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32114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a:solidFill>
                            <a:schemeClr val="tx1"/>
                          </a:solidFill>
                          <a:latin typeface="Work Sans" pitchFamily="2" charset="0"/>
                        </a:rPr>
                        <a:t>Punteggi generali - Altri Licei (diversi da scientifici)</a:t>
                      </a:r>
                    </a:p>
                  </a:txBody>
                  <a:tcPr anchor="ctr">
                    <a:noFill/>
                  </a:tcPr>
                </a:tc>
                <a:tc hMerge="1">
                  <a:txBody>
                    <a:bodyPr/>
                    <a:lstStyle/>
                    <a:p>
                      <a:pPr algn="ctr"/>
                      <a:endParaRPr lang="it-IT" sz="1400" b="1">
                        <a:solidFill>
                          <a:schemeClr val="tx1"/>
                        </a:solidFill>
                        <a:latin typeface="+mn-lt"/>
                      </a:endParaRPr>
                    </a:p>
                  </a:txBody>
                  <a:tcPr anchor="ctr"/>
                </a:tc>
                <a:tc hMerge="1">
                  <a:txBody>
                    <a:bodyPr/>
                    <a:lstStyle/>
                    <a:p>
                      <a:endParaRPr lang="it-IT"/>
                    </a:p>
                  </a:txBody>
                  <a:tcP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extLst>
                  <a:ext uri="{0D108BD9-81ED-4DB2-BD59-A6C34878D82A}">
                    <a16:rowId xmlns:a16="http://schemas.microsoft.com/office/drawing/2014/main" val="3864041501"/>
                  </a:ext>
                </a:extLst>
              </a:tr>
              <a:tr h="520696">
                <a:tc>
                  <a:txBody>
                    <a:bodyPr/>
                    <a:lstStyle/>
                    <a:p>
                      <a:pPr algn="ct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(193,7)</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(191,1)</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(181,5)</a:t>
                      </a:r>
                    </a:p>
                  </a:txBody>
                  <a:tcPr anchor="ctr"/>
                </a:tc>
                <a:extLst>
                  <a:ext uri="{0D108BD9-81ED-4DB2-BD59-A6C34878D82A}">
                    <a16:rowId xmlns:a16="http://schemas.microsoft.com/office/drawing/2014/main" val="3023237660"/>
                  </a:ext>
                </a:extLst>
              </a:tr>
              <a:tr h="432000">
                <a:tc>
                  <a:txBody>
                    <a:bodyPr/>
                    <a:lstStyle/>
                    <a:p>
                      <a:pPr algn="ctr"/>
                      <a:r>
                        <a:rPr lang="it-IT" sz="1400" b="1">
                          <a:solidFill>
                            <a:schemeClr val="tx1"/>
                          </a:solidFill>
                          <a:latin typeface="Work Sans" pitchFamily="2" charset="0"/>
                        </a:rPr>
                        <a:t>MATEMATICA</a:t>
                      </a:r>
                    </a:p>
                  </a:txBody>
                  <a:tcPr anchor="ctr"/>
                </a:tc>
                <a:tc>
                  <a:txBody>
                    <a:bodyPr/>
                    <a:lstStyle/>
                    <a:p>
                      <a:pPr algn="ctr"/>
                      <a:r>
                        <a:rPr lang="it-IT" sz="1400" b="0" i="0" kern="1200">
                          <a:solidFill>
                            <a:schemeClr val="dk1"/>
                          </a:solidFill>
                          <a:effectLst/>
                          <a:latin typeface="Work Sans" pitchFamily="2" charset="0"/>
                          <a:ea typeface="+mn-ea"/>
                          <a:cs typeface="+mn-cs"/>
                        </a:rPr>
                        <a:t>163,0</a:t>
                      </a:r>
                      <a:endParaRPr lang="it-IT" sz="1400">
                        <a:solidFill>
                          <a:schemeClr val="tx1"/>
                        </a:solidFill>
                        <a:latin typeface="Work Sans" pitchFamily="2" charset="0"/>
                      </a:endParaRPr>
                    </a:p>
                  </a:txBody>
                  <a:tcPr anchor="ctr"/>
                </a:tc>
                <a:tc>
                  <a:txBody>
                    <a:bodyPr/>
                    <a:lstStyle/>
                    <a:p>
                      <a:pPr algn="ctr"/>
                      <a:r>
                        <a:rPr lang="it-IT" sz="1400">
                          <a:solidFill>
                            <a:schemeClr val="tx1"/>
                          </a:solidFill>
                          <a:latin typeface="Work Sans" pitchFamily="2" charset="0"/>
                        </a:rPr>
                        <a:t>-20,4</a:t>
                      </a: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extLst>
                  <a:ext uri="{0D108BD9-81ED-4DB2-BD59-A6C34878D82A}">
                    <a16:rowId xmlns:a16="http://schemas.microsoft.com/office/drawing/2014/main" val="755600526"/>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188,2</a:t>
                      </a:r>
                    </a:p>
                  </a:txBody>
                  <a:tcPr anchor="ctr"/>
                </a:tc>
                <a:tc>
                  <a:txBody>
                    <a:bodyPr/>
                    <a:lstStyle/>
                    <a:p>
                      <a:pPr algn="ctr"/>
                      <a:r>
                        <a:rPr lang="it-IT" sz="1400">
                          <a:solidFill>
                            <a:schemeClr val="tx1"/>
                          </a:solidFill>
                          <a:latin typeface="Work Sans" pitchFamily="2" charset="0"/>
                        </a:rPr>
                        <a:t>+7,6</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622659283"/>
                  </a:ext>
                </a:extLst>
              </a:tr>
              <a:tr h="42272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pPr algn="ctr"/>
                      <a:endParaRPr lang="it-IT" sz="1400">
                        <a:solidFill>
                          <a:schemeClr val="tx1"/>
                        </a:solidFill>
                        <a:latin typeface="+mn-lt"/>
                      </a:endParaRPr>
                    </a:p>
                  </a:txBody>
                  <a:tcPr anchor="ct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graphicFrame>
        <p:nvGraphicFramePr>
          <p:cNvPr id="34" name="Tabella 33">
            <a:extLst>
              <a:ext uri="{FF2B5EF4-FFF2-40B4-BE49-F238E27FC236}">
                <a16:creationId xmlns:a16="http://schemas.microsoft.com/office/drawing/2014/main" id="{8C9B3CF1-F070-4075-8166-E9F18D75AD54}"/>
              </a:ext>
            </a:extLst>
          </p:cNvPr>
          <p:cNvGraphicFramePr>
            <a:graphicFrameLocks noGrp="1"/>
          </p:cNvGraphicFramePr>
          <p:nvPr>
            <p:extLst>
              <p:ext uri="{D42A27DB-BD31-4B8C-83A1-F6EECF244321}">
                <p14:modId xmlns:p14="http://schemas.microsoft.com/office/powerpoint/2010/main" val="611688843"/>
              </p:ext>
            </p:extLst>
          </p:nvPr>
        </p:nvGraphicFramePr>
        <p:xfrm>
          <a:off x="272142" y="4809813"/>
          <a:ext cx="11919858" cy="1731934"/>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944020019"/>
                    </a:ext>
                  </a:extLst>
                </a:gridCol>
                <a:gridCol w="1589314">
                  <a:extLst>
                    <a:ext uri="{9D8B030D-6E8A-4147-A177-3AD203B41FA5}">
                      <a16:colId xmlns:a16="http://schemas.microsoft.com/office/drawing/2014/main" val="79365766"/>
                    </a:ext>
                  </a:extLst>
                </a:gridCol>
                <a:gridCol w="1621972">
                  <a:extLst>
                    <a:ext uri="{9D8B030D-6E8A-4147-A177-3AD203B41FA5}">
                      <a16:colId xmlns:a16="http://schemas.microsoft.com/office/drawing/2014/main" val="4129911090"/>
                    </a:ext>
                  </a:extLst>
                </a:gridCol>
                <a:gridCol w="1623217">
                  <a:extLst>
                    <a:ext uri="{9D8B030D-6E8A-4147-A177-3AD203B41FA5}">
                      <a16:colId xmlns:a16="http://schemas.microsoft.com/office/drawing/2014/main" val="1567833803"/>
                    </a:ext>
                  </a:extLst>
                </a:gridCol>
                <a:gridCol w="1822035">
                  <a:extLst>
                    <a:ext uri="{9D8B030D-6E8A-4147-A177-3AD203B41FA5}">
                      <a16:colId xmlns:a16="http://schemas.microsoft.com/office/drawing/2014/main" val="291230167"/>
                    </a:ext>
                  </a:extLst>
                </a:gridCol>
                <a:gridCol w="1822035">
                  <a:extLst>
                    <a:ext uri="{9D8B030D-6E8A-4147-A177-3AD203B41FA5}">
                      <a16:colId xmlns:a16="http://schemas.microsoft.com/office/drawing/2014/main" val="1988389916"/>
                    </a:ext>
                  </a:extLst>
                </a:gridCol>
                <a:gridCol w="1822035">
                  <a:extLst>
                    <a:ext uri="{9D8B030D-6E8A-4147-A177-3AD203B41FA5}">
                      <a16:colId xmlns:a16="http://schemas.microsoft.com/office/drawing/2014/main" val="744706569"/>
                    </a:ext>
                  </a:extLst>
                </a:gridCol>
              </a:tblGrid>
              <a:tr h="397992">
                <a:tc gridSpan="7">
                  <a:txBody>
                    <a:bodyPr/>
                    <a:lstStyle/>
                    <a:p>
                      <a:pPr algn="ctr"/>
                      <a:r>
                        <a:rPr lang="it-IT" sz="2000">
                          <a:solidFill>
                            <a:schemeClr val="tx1"/>
                          </a:solidFill>
                          <a:latin typeface="Work Sans" pitchFamily="2" charset="0"/>
                        </a:rPr>
                        <a:t>Distribuzione degli studenti nei livelli di apprendimento</a:t>
                      </a: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extLst>
                  <a:ext uri="{0D108BD9-81ED-4DB2-BD59-A6C34878D82A}">
                    <a16:rowId xmlns:a16="http://schemas.microsoft.com/office/drawing/2014/main" val="1003653957"/>
                  </a:ext>
                </a:extLst>
              </a:tr>
              <a:tr h="524335">
                <a:tc>
                  <a:txBody>
                    <a:bodyPr/>
                    <a:lstStyle/>
                    <a:p>
                      <a:pPr algn="ctr"/>
                      <a:endParaRPr lang="it-IT" sz="1400">
                        <a:latin typeface="Work Sans" pitchFamily="2" charset="0"/>
                      </a:endParaRPr>
                    </a:p>
                  </a:txBody>
                  <a:tcPr anchor="ctr"/>
                </a:tc>
                <a:tc>
                  <a:txBody>
                    <a:bodyPr/>
                    <a:lstStyle/>
                    <a:p>
                      <a:pPr algn="ctr"/>
                      <a:r>
                        <a:rPr lang="it-IT" sz="1400" b="1">
                          <a:latin typeface="Work Sans" pitchFamily="2" charset="0"/>
                        </a:rPr>
                        <a:t>Materia</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2</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3</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4</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5</a:t>
                      </a:r>
                    </a:p>
                  </a:txBody>
                  <a:tcPr anchor="ctr"/>
                </a:tc>
                <a:extLst>
                  <a:ext uri="{0D108BD9-81ED-4DB2-BD59-A6C34878D82A}">
                    <a16:rowId xmlns:a16="http://schemas.microsoft.com/office/drawing/2014/main" val="184304850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ITALIANO</a:t>
                      </a:r>
                    </a:p>
                  </a:txBody>
                  <a:tcPr anchor="ctr"/>
                </a:tc>
                <a:tc>
                  <a:txBody>
                    <a:bodyPr/>
                    <a:lstStyle/>
                    <a:p>
                      <a:pPr algn="ctr" fontAlgn="ctr"/>
                      <a:r>
                        <a:rPr lang="it-IT" sz="1400">
                          <a:effectLst/>
                          <a:latin typeface="Work Sans" pitchFamily="2" charset="0"/>
                        </a:rPr>
                        <a:t>9 (52,9%)</a:t>
                      </a:r>
                    </a:p>
                  </a:txBody>
                  <a:tcPr anchor="ctr"/>
                </a:tc>
                <a:tc>
                  <a:txBody>
                    <a:bodyPr/>
                    <a:lstStyle/>
                    <a:p>
                      <a:pPr algn="ctr" fontAlgn="ctr"/>
                      <a:r>
                        <a:rPr lang="it-IT" sz="1400">
                          <a:effectLst/>
                          <a:latin typeface="Work Sans" pitchFamily="2" charset="0"/>
                        </a:rPr>
                        <a:t>4 (23,5%)</a:t>
                      </a:r>
                    </a:p>
                  </a:txBody>
                  <a:tcPr anchor="ctr"/>
                </a:tc>
                <a:tc>
                  <a:txBody>
                    <a:bodyPr/>
                    <a:lstStyle/>
                    <a:p>
                      <a:pPr algn="ctr" fontAlgn="ctr"/>
                      <a:r>
                        <a:rPr lang="it-IT" sz="1400">
                          <a:effectLst/>
                          <a:latin typeface="Work Sans" pitchFamily="2" charset="0"/>
                        </a:rPr>
                        <a:t>1 (5,9%)</a:t>
                      </a:r>
                    </a:p>
                  </a:txBody>
                  <a:tcPr anchor="ctr"/>
                </a:tc>
                <a:tc>
                  <a:txBody>
                    <a:bodyPr/>
                    <a:lstStyle/>
                    <a:p>
                      <a:pPr algn="ctr" fontAlgn="ctr"/>
                      <a:r>
                        <a:rPr lang="it-IT" sz="1400">
                          <a:effectLst/>
                          <a:latin typeface="Work Sans" pitchFamily="2" charset="0"/>
                        </a:rPr>
                        <a:t>3 (17,7%)</a:t>
                      </a:r>
                    </a:p>
                  </a:txBody>
                  <a:tcPr anchor="ctr"/>
                </a:tc>
                <a:tc>
                  <a:txBody>
                    <a:bodyPr/>
                    <a:lstStyle/>
                    <a:p>
                      <a:pPr algn="ctr" fontAlgn="ctr"/>
                      <a:r>
                        <a:rPr lang="it-IT" sz="1400">
                          <a:effectLst/>
                          <a:latin typeface="Work Sans" pitchFamily="2" charset="0"/>
                        </a:rPr>
                        <a:t>0 (0,0%)</a:t>
                      </a:r>
                    </a:p>
                  </a:txBody>
                  <a:tcPr anchor="ctr"/>
                </a:tc>
                <a:extLst>
                  <a:ext uri="{0D108BD9-81ED-4DB2-BD59-A6C34878D82A}">
                    <a16:rowId xmlns:a16="http://schemas.microsoft.com/office/drawing/2014/main" val="3468404980"/>
                  </a:ext>
                </a:extLst>
              </a:tr>
              <a:tr h="3776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MATEMATICA</a:t>
                      </a:r>
                    </a:p>
                  </a:txBody>
                  <a:tcPr anchor="ctr"/>
                </a:tc>
                <a:tc>
                  <a:txBody>
                    <a:bodyPr/>
                    <a:lstStyle/>
                    <a:p>
                      <a:pPr algn="ctr" fontAlgn="ctr"/>
                      <a:r>
                        <a:rPr lang="it-IT" sz="1400">
                          <a:effectLst/>
                          <a:latin typeface="Work Sans" pitchFamily="2" charset="0"/>
                        </a:rPr>
                        <a:t>10 (58,8%)</a:t>
                      </a:r>
                    </a:p>
                  </a:txBody>
                  <a:tcPr anchor="ctr"/>
                </a:tc>
                <a:tc>
                  <a:txBody>
                    <a:bodyPr/>
                    <a:lstStyle/>
                    <a:p>
                      <a:pPr algn="ctr" fontAlgn="ctr"/>
                      <a:r>
                        <a:rPr lang="it-IT" sz="1400">
                          <a:effectLst/>
                          <a:latin typeface="Work Sans" pitchFamily="2" charset="0"/>
                        </a:rPr>
                        <a:t>5 (29,4%)</a:t>
                      </a:r>
                    </a:p>
                  </a:txBody>
                  <a:tcPr anchor="ctr"/>
                </a:tc>
                <a:tc>
                  <a:txBody>
                    <a:bodyPr/>
                    <a:lstStyle/>
                    <a:p>
                      <a:pPr algn="ctr" fontAlgn="ctr"/>
                      <a:r>
                        <a:rPr lang="it-IT" sz="1400">
                          <a:effectLst/>
                          <a:latin typeface="Work Sans" pitchFamily="2" charset="0"/>
                        </a:rPr>
                        <a:t>2 (11,8%)</a:t>
                      </a:r>
                    </a:p>
                  </a:txBody>
                  <a:tcPr anchor="ctr"/>
                </a:tc>
                <a:tc>
                  <a:txBody>
                    <a:bodyPr/>
                    <a:lstStyle/>
                    <a:p>
                      <a:pPr algn="ctr" fontAlgn="ctr"/>
                      <a:r>
                        <a:rPr lang="it-IT" sz="1400">
                          <a:effectLst/>
                          <a:latin typeface="Work Sans" pitchFamily="2" charset="0"/>
                        </a:rPr>
                        <a:t>0 (0,0%)</a:t>
                      </a:r>
                    </a:p>
                  </a:txBody>
                  <a:tcPr anchor="ctr"/>
                </a:tc>
                <a:tc>
                  <a:txBody>
                    <a:bodyPr/>
                    <a:lstStyle/>
                    <a:p>
                      <a:pPr algn="ctr" fontAlgn="ctr"/>
                      <a:r>
                        <a:rPr lang="it-IT" sz="1400">
                          <a:effectLst/>
                          <a:latin typeface="Work Sans" pitchFamily="2" charset="0"/>
                        </a:rPr>
                        <a:t>0 (0,0%)</a:t>
                      </a:r>
                    </a:p>
                  </a:txBody>
                  <a:tcPr anchor="ctr"/>
                </a:tc>
                <a:extLst>
                  <a:ext uri="{0D108BD9-81ED-4DB2-BD59-A6C34878D82A}">
                    <a16:rowId xmlns:a16="http://schemas.microsoft.com/office/drawing/2014/main" val="1065392956"/>
                  </a:ext>
                </a:extLst>
              </a:tr>
            </a:tbl>
          </a:graphicData>
        </a:graphic>
      </p:graphicFrame>
      <p:pic>
        <p:nvPicPr>
          <p:cNvPr id="48" name="Elemento grafico 47" descr="Segna Pollice su con riempimento a tinta unita">
            <a:extLst>
              <a:ext uri="{FF2B5EF4-FFF2-40B4-BE49-F238E27FC236}">
                <a16:creationId xmlns:a16="http://schemas.microsoft.com/office/drawing/2014/main" id="{89DA9B4F-C653-41BA-B884-1CDFD3C7F5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2235" y="2015154"/>
            <a:ext cx="432000" cy="432000"/>
          </a:xfrm>
          <a:prstGeom prst="rect">
            <a:avLst/>
          </a:prstGeom>
        </p:spPr>
      </p:pic>
      <p:pic>
        <p:nvPicPr>
          <p:cNvPr id="60" name="Elemento grafico 59" descr="Segna Pollice su con riempimento a tinta unita">
            <a:extLst>
              <a:ext uri="{FF2B5EF4-FFF2-40B4-BE49-F238E27FC236}">
                <a16:creationId xmlns:a16="http://schemas.microsoft.com/office/drawing/2014/main" id="{ACA8076F-404D-4F24-AAF0-D2CED743E3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2235" y="4019938"/>
            <a:ext cx="432000" cy="432000"/>
          </a:xfrm>
          <a:prstGeom prst="rect">
            <a:avLst/>
          </a:prstGeom>
        </p:spPr>
      </p:pic>
      <p:pic>
        <p:nvPicPr>
          <p:cNvPr id="61" name="Elemento grafico 60" descr="Segna Pollice su con riempimento a tinta unita">
            <a:extLst>
              <a:ext uri="{FF2B5EF4-FFF2-40B4-BE49-F238E27FC236}">
                <a16:creationId xmlns:a16="http://schemas.microsoft.com/office/drawing/2014/main" id="{A573DF55-D337-44A8-8105-B3001E4DC7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6300697" y="4033589"/>
            <a:ext cx="432000" cy="432000"/>
          </a:xfrm>
          <a:prstGeom prst="rect">
            <a:avLst/>
          </a:prstGeom>
        </p:spPr>
      </p:pic>
      <p:pic>
        <p:nvPicPr>
          <p:cNvPr id="62" name="Elemento grafico 61" descr="Segna Pollice su con riempimento a tinta unita">
            <a:extLst>
              <a:ext uri="{FF2B5EF4-FFF2-40B4-BE49-F238E27FC236}">
                <a16:creationId xmlns:a16="http://schemas.microsoft.com/office/drawing/2014/main" id="{89E6E830-06AA-4929-B58F-CFAD1F475B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478" y="4541323"/>
            <a:ext cx="216000" cy="216000"/>
          </a:xfrm>
          <a:prstGeom prst="rect">
            <a:avLst/>
          </a:prstGeom>
        </p:spPr>
      </p:pic>
      <p:grpSp>
        <p:nvGrpSpPr>
          <p:cNvPr id="69" name="Gruppo 68">
            <a:extLst>
              <a:ext uri="{FF2B5EF4-FFF2-40B4-BE49-F238E27FC236}">
                <a16:creationId xmlns:a16="http://schemas.microsoft.com/office/drawing/2014/main" id="{0D868195-4C34-41CD-9007-DB9415C5C861}"/>
              </a:ext>
            </a:extLst>
          </p:cNvPr>
          <p:cNvGrpSpPr>
            <a:grpSpLocks noChangeAspect="1"/>
          </p:cNvGrpSpPr>
          <p:nvPr/>
        </p:nvGrpSpPr>
        <p:grpSpPr>
          <a:xfrm>
            <a:off x="3673903" y="4571486"/>
            <a:ext cx="362100" cy="216000"/>
            <a:chOff x="8073887" y="1291301"/>
            <a:chExt cx="724200" cy="432000"/>
          </a:xfrm>
          <a:solidFill>
            <a:srgbClr val="FFC000"/>
          </a:solidFill>
        </p:grpSpPr>
        <p:pic>
          <p:nvPicPr>
            <p:cNvPr id="71" name="Elemento grafico 70" descr="Freccia: diritta con riempimento a tinta unita">
              <a:extLst>
                <a:ext uri="{FF2B5EF4-FFF2-40B4-BE49-F238E27FC236}">
                  <a16:creationId xmlns:a16="http://schemas.microsoft.com/office/drawing/2014/main" id="{B75C5A46-9140-4580-B7C1-E586FD2DF66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73887" y="1291301"/>
              <a:ext cx="432000" cy="432000"/>
            </a:xfrm>
            <a:prstGeom prst="rect">
              <a:avLst/>
            </a:prstGeom>
          </p:spPr>
        </p:pic>
        <p:pic>
          <p:nvPicPr>
            <p:cNvPr id="72" name="Elemento grafico 71" descr="Freccia: diritta con riempimento a tinta unita">
              <a:extLst>
                <a:ext uri="{FF2B5EF4-FFF2-40B4-BE49-F238E27FC236}">
                  <a16:creationId xmlns:a16="http://schemas.microsoft.com/office/drawing/2014/main" id="{99B1F881-4591-43D1-9859-33D4DCF243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366087" y="1291301"/>
              <a:ext cx="432000" cy="432000"/>
            </a:xfrm>
            <a:prstGeom prst="rect">
              <a:avLst/>
            </a:prstGeom>
          </p:spPr>
        </p:pic>
      </p:grpSp>
      <p:pic>
        <p:nvPicPr>
          <p:cNvPr id="76" name="Elemento grafico 75" descr="Segna Pollice su con riempimento a tinta unita">
            <a:extLst>
              <a:ext uri="{FF2B5EF4-FFF2-40B4-BE49-F238E27FC236}">
                <a16:creationId xmlns:a16="http://schemas.microsoft.com/office/drawing/2014/main" id="{5A40E1E2-E664-4ABD-9199-07DCD533A4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7286223" y="4602155"/>
            <a:ext cx="216000" cy="216000"/>
          </a:xfrm>
          <a:prstGeom prst="rect">
            <a:avLst/>
          </a:prstGeom>
        </p:spPr>
      </p:pic>
      <p:pic>
        <p:nvPicPr>
          <p:cNvPr id="64" name="Elemento grafico 63" descr="Segna Pollice su con riempimento a tinta unita">
            <a:extLst>
              <a:ext uri="{FF2B5EF4-FFF2-40B4-BE49-F238E27FC236}">
                <a16:creationId xmlns:a16="http://schemas.microsoft.com/office/drawing/2014/main" id="{8E010019-D57E-4763-8329-208C700CB8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3357" y="2020551"/>
            <a:ext cx="432000" cy="432000"/>
          </a:xfrm>
          <a:prstGeom prst="rect">
            <a:avLst/>
          </a:prstGeom>
        </p:spPr>
      </p:pic>
      <p:pic>
        <p:nvPicPr>
          <p:cNvPr id="65" name="Elemento grafico 64" descr="Segna Pollice su con riempimento a tinta unita">
            <a:extLst>
              <a:ext uri="{FF2B5EF4-FFF2-40B4-BE49-F238E27FC236}">
                <a16:creationId xmlns:a16="http://schemas.microsoft.com/office/drawing/2014/main" id="{A6B2F93A-EE4C-4236-BD66-A022B4158B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0697" y="2015805"/>
            <a:ext cx="432000" cy="432000"/>
          </a:xfrm>
          <a:prstGeom prst="rect">
            <a:avLst/>
          </a:prstGeom>
        </p:spPr>
      </p:pic>
      <p:pic>
        <p:nvPicPr>
          <p:cNvPr id="66" name="Elemento grafico 65" descr="Segna Pollice su con riempimento a tinta unita">
            <a:extLst>
              <a:ext uri="{FF2B5EF4-FFF2-40B4-BE49-F238E27FC236}">
                <a16:creationId xmlns:a16="http://schemas.microsoft.com/office/drawing/2014/main" id="{5E49019E-E2B9-4748-B702-76F013E9AE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8561466" y="4049569"/>
            <a:ext cx="432000" cy="432000"/>
          </a:xfrm>
          <a:prstGeom prst="rect">
            <a:avLst/>
          </a:prstGeom>
        </p:spPr>
      </p:pic>
      <p:pic>
        <p:nvPicPr>
          <p:cNvPr id="25" name="Elemento grafico 24" descr="Segna Pollice su con riempimento a tinta unita">
            <a:extLst>
              <a:ext uri="{FF2B5EF4-FFF2-40B4-BE49-F238E27FC236}">
                <a16:creationId xmlns:a16="http://schemas.microsoft.com/office/drawing/2014/main" id="{D97BE236-313E-46A7-B06C-42CED5B250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6300697" y="1604879"/>
            <a:ext cx="432000" cy="432000"/>
          </a:xfrm>
          <a:prstGeom prst="rect">
            <a:avLst/>
          </a:prstGeom>
        </p:spPr>
      </p:pic>
      <p:pic>
        <p:nvPicPr>
          <p:cNvPr id="26" name="Elemento grafico 25" descr="Segna Pollice su con riempimento a tinta unita">
            <a:extLst>
              <a:ext uri="{FF2B5EF4-FFF2-40B4-BE49-F238E27FC236}">
                <a16:creationId xmlns:a16="http://schemas.microsoft.com/office/drawing/2014/main" id="{DFE78F98-1A9D-462A-A142-E9013AFC4E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8561466" y="1600100"/>
            <a:ext cx="432000" cy="432000"/>
          </a:xfrm>
          <a:prstGeom prst="rect">
            <a:avLst/>
          </a:prstGeom>
        </p:spPr>
      </p:pic>
      <p:pic>
        <p:nvPicPr>
          <p:cNvPr id="27" name="Elemento grafico 26" descr="Segna Pollice su con riempimento a tinta unita">
            <a:extLst>
              <a:ext uri="{FF2B5EF4-FFF2-40B4-BE49-F238E27FC236}">
                <a16:creationId xmlns:a16="http://schemas.microsoft.com/office/drawing/2014/main" id="{80877C84-6F3F-4D59-9C10-54E83E9045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10822235" y="1597796"/>
            <a:ext cx="432000" cy="432000"/>
          </a:xfrm>
          <a:prstGeom prst="rect">
            <a:avLst/>
          </a:prstGeom>
        </p:spPr>
      </p:pic>
      <p:pic>
        <p:nvPicPr>
          <p:cNvPr id="28" name="Elemento grafico 27" descr="Segna Pollice su con riempimento a tinta unita">
            <a:extLst>
              <a:ext uri="{FF2B5EF4-FFF2-40B4-BE49-F238E27FC236}">
                <a16:creationId xmlns:a16="http://schemas.microsoft.com/office/drawing/2014/main" id="{191CE8E8-E51F-4898-A860-48F8D728A4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6300697" y="3609971"/>
            <a:ext cx="432000" cy="432000"/>
          </a:xfrm>
          <a:prstGeom prst="rect">
            <a:avLst/>
          </a:prstGeom>
        </p:spPr>
      </p:pic>
      <p:pic>
        <p:nvPicPr>
          <p:cNvPr id="29" name="Elemento grafico 28" descr="Segna Pollice su con riempimento a tinta unita">
            <a:extLst>
              <a:ext uri="{FF2B5EF4-FFF2-40B4-BE49-F238E27FC236}">
                <a16:creationId xmlns:a16="http://schemas.microsoft.com/office/drawing/2014/main" id="{EE13EA44-9926-4140-BAE1-DF1B7067B7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8561466" y="3597376"/>
            <a:ext cx="432000" cy="432000"/>
          </a:xfrm>
          <a:prstGeom prst="rect">
            <a:avLst/>
          </a:prstGeom>
        </p:spPr>
      </p:pic>
      <p:pic>
        <p:nvPicPr>
          <p:cNvPr id="30" name="Elemento grafico 29" descr="Segna Pollice su con riempimento a tinta unita">
            <a:extLst>
              <a:ext uri="{FF2B5EF4-FFF2-40B4-BE49-F238E27FC236}">
                <a16:creationId xmlns:a16="http://schemas.microsoft.com/office/drawing/2014/main" id="{BF67C482-DE86-45FC-9B84-083DC3D80A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10822235" y="3596280"/>
            <a:ext cx="432000" cy="432000"/>
          </a:xfrm>
          <a:prstGeom prst="rect">
            <a:avLst/>
          </a:prstGeom>
        </p:spPr>
      </p:pic>
      <p:sp>
        <p:nvSpPr>
          <p:cNvPr id="31" name="CasellaDiTesto 30">
            <a:extLst>
              <a:ext uri="{FF2B5EF4-FFF2-40B4-BE49-F238E27FC236}">
                <a16:creationId xmlns:a16="http://schemas.microsoft.com/office/drawing/2014/main" id="{2497BFCE-FD57-42B0-9483-3020AFB8796A}"/>
              </a:ext>
            </a:extLst>
          </p:cNvPr>
          <p:cNvSpPr txBox="1"/>
          <p:nvPr/>
        </p:nvSpPr>
        <p:spPr>
          <a:xfrm>
            <a:off x="443460" y="198400"/>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32" name="Pulsante di azione: vuoto 31" descr="Indietro con riempimento a tinta unita">
            <a:hlinkClick r:id="rId9" action="ppaction://hlinksldjump" highlightClick="1"/>
            <a:extLst>
              <a:ext uri="{FF2B5EF4-FFF2-40B4-BE49-F238E27FC236}">
                <a16:creationId xmlns:a16="http://schemas.microsoft.com/office/drawing/2014/main" id="{4FCB1B8F-C407-4F60-AEA1-8A2B5AF338B3}"/>
              </a:ext>
            </a:extLst>
          </p:cNvPr>
          <p:cNvSpPr/>
          <p:nvPr/>
        </p:nvSpPr>
        <p:spPr>
          <a:xfrm>
            <a:off x="2020821" y="189844"/>
            <a:ext cx="417501" cy="386443"/>
          </a:xfrm>
          <a:prstGeom prst="actionButtonBlank">
            <a:avLst/>
          </a:prstGeom>
          <a:blipFill dpi="0"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3" name="Gruppo 32">
            <a:extLst>
              <a:ext uri="{FF2B5EF4-FFF2-40B4-BE49-F238E27FC236}">
                <a16:creationId xmlns:a16="http://schemas.microsoft.com/office/drawing/2014/main" id="{51536B69-D632-494D-B775-D480FF6F0F2B}"/>
              </a:ext>
            </a:extLst>
          </p:cNvPr>
          <p:cNvGrpSpPr/>
          <p:nvPr/>
        </p:nvGrpSpPr>
        <p:grpSpPr>
          <a:xfrm rot="5400000">
            <a:off x="-3167651" y="3212999"/>
            <a:ext cx="6662061" cy="432000"/>
            <a:chOff x="0" y="0"/>
            <a:chExt cx="12260385" cy="581573"/>
          </a:xfrm>
        </p:grpSpPr>
        <p:pic>
          <p:nvPicPr>
            <p:cNvPr id="35" name="Immagine 34">
              <a:extLst>
                <a:ext uri="{FF2B5EF4-FFF2-40B4-BE49-F238E27FC236}">
                  <a16:creationId xmlns:a16="http://schemas.microsoft.com/office/drawing/2014/main" id="{6CA24BF1-5990-479F-9532-C63DED481FE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36" name="Immagine 35">
              <a:extLst>
                <a:ext uri="{FF2B5EF4-FFF2-40B4-BE49-F238E27FC236}">
                  <a16:creationId xmlns:a16="http://schemas.microsoft.com/office/drawing/2014/main" id="{8CB3662D-B54B-4E98-9253-E878C616D0F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38" name="Immagine 37">
              <a:extLst>
                <a:ext uri="{FF2B5EF4-FFF2-40B4-BE49-F238E27FC236}">
                  <a16:creationId xmlns:a16="http://schemas.microsoft.com/office/drawing/2014/main" id="{AD2EF252-8FBB-479A-A693-478E76DB314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43" name="Gruppo 42">
            <a:extLst>
              <a:ext uri="{FF2B5EF4-FFF2-40B4-BE49-F238E27FC236}">
                <a16:creationId xmlns:a16="http://schemas.microsoft.com/office/drawing/2014/main" id="{DD6D481F-6CAF-42FF-A02E-7810EEE2B4E7}"/>
              </a:ext>
            </a:extLst>
          </p:cNvPr>
          <p:cNvGrpSpPr/>
          <p:nvPr/>
        </p:nvGrpSpPr>
        <p:grpSpPr>
          <a:xfrm>
            <a:off x="4572000" y="85316"/>
            <a:ext cx="7526173" cy="369714"/>
            <a:chOff x="596530" y="360775"/>
            <a:chExt cx="9604098" cy="341130"/>
          </a:xfrm>
        </p:grpSpPr>
        <p:sp>
          <p:nvSpPr>
            <p:cNvPr id="44" name="CasellaDiTesto 43">
              <a:extLst>
                <a:ext uri="{FF2B5EF4-FFF2-40B4-BE49-F238E27FC236}">
                  <a16:creationId xmlns:a16="http://schemas.microsoft.com/office/drawing/2014/main" id="{083DA8C0-0CBF-4C85-977B-C74893EDA3D5}"/>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45" name="Immagine 44">
              <a:extLst>
                <a:ext uri="{FF2B5EF4-FFF2-40B4-BE49-F238E27FC236}">
                  <a16:creationId xmlns:a16="http://schemas.microsoft.com/office/drawing/2014/main" id="{A9602A1C-FDB5-4A81-A806-56F97D45C7C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2896984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a 7">
            <a:extLst>
              <a:ext uri="{FF2B5EF4-FFF2-40B4-BE49-F238E27FC236}">
                <a16:creationId xmlns:a16="http://schemas.microsoft.com/office/drawing/2014/main" id="{D9171A17-F033-4160-89D5-01882EFA2E8A}"/>
              </a:ext>
            </a:extLst>
          </p:cNvPr>
          <p:cNvGraphicFramePr>
            <a:graphicFrameLocks noGrp="1"/>
          </p:cNvGraphicFramePr>
          <p:nvPr>
            <p:extLst>
              <p:ext uri="{D42A27DB-BD31-4B8C-83A1-F6EECF244321}">
                <p14:modId xmlns:p14="http://schemas.microsoft.com/office/powerpoint/2010/main" val="10198623"/>
              </p:ext>
            </p:extLst>
          </p:nvPr>
        </p:nvGraphicFramePr>
        <p:xfrm>
          <a:off x="277583" y="469610"/>
          <a:ext cx="11914417" cy="4182326"/>
        </p:xfrm>
        <a:graphic>
          <a:graphicData uri="http://schemas.openxmlformats.org/drawingml/2006/table">
            <a:tbl>
              <a:tblPr firstRow="1" bandRow="1">
                <a:tableStyleId>{7DF18680-E054-41AD-8BC1-D1AEF772440D}</a:tableStyleId>
              </a:tblPr>
              <a:tblGrid>
                <a:gridCol w="1394388">
                  <a:extLst>
                    <a:ext uri="{9D8B030D-6E8A-4147-A177-3AD203B41FA5}">
                      <a16:colId xmlns:a16="http://schemas.microsoft.com/office/drawing/2014/main" val="4057865429"/>
                    </a:ext>
                  </a:extLst>
                </a:gridCol>
                <a:gridCol w="1840775">
                  <a:extLst>
                    <a:ext uri="{9D8B030D-6E8A-4147-A177-3AD203B41FA5}">
                      <a16:colId xmlns:a16="http://schemas.microsoft.com/office/drawing/2014/main" val="2456361952"/>
                    </a:ext>
                  </a:extLst>
                </a:gridCol>
                <a:gridCol w="1840775">
                  <a:extLst>
                    <a:ext uri="{9D8B030D-6E8A-4147-A177-3AD203B41FA5}">
                      <a16:colId xmlns:a16="http://schemas.microsoft.com/office/drawing/2014/main" val="1564437129"/>
                    </a:ext>
                  </a:extLst>
                </a:gridCol>
                <a:gridCol w="2279493">
                  <a:extLst>
                    <a:ext uri="{9D8B030D-6E8A-4147-A177-3AD203B41FA5}">
                      <a16:colId xmlns:a16="http://schemas.microsoft.com/office/drawing/2014/main" val="1246928854"/>
                    </a:ext>
                  </a:extLst>
                </a:gridCol>
                <a:gridCol w="2279493">
                  <a:extLst>
                    <a:ext uri="{9D8B030D-6E8A-4147-A177-3AD203B41FA5}">
                      <a16:colId xmlns:a16="http://schemas.microsoft.com/office/drawing/2014/main" val="341335712"/>
                    </a:ext>
                  </a:extLst>
                </a:gridCol>
                <a:gridCol w="2279493">
                  <a:extLst>
                    <a:ext uri="{9D8B030D-6E8A-4147-A177-3AD203B41FA5}">
                      <a16:colId xmlns:a16="http://schemas.microsoft.com/office/drawing/2014/main" val="561693737"/>
                    </a:ext>
                  </a:extLst>
                </a:gridCol>
              </a:tblGrid>
              <a:tr h="367578">
                <a:tc gridSpan="6">
                  <a:txBody>
                    <a:bodyPr/>
                    <a:lstStyle/>
                    <a:p>
                      <a:pPr algn="ctr"/>
                      <a:r>
                        <a:rPr lang="it-IT" sz="2000">
                          <a:solidFill>
                            <a:schemeClr val="tx1"/>
                          </a:solidFill>
                          <a:latin typeface="Work Sans" pitchFamily="2" charset="0"/>
                        </a:rPr>
                        <a:t>Punteggi generali - Altri Licei (diversi da scientifici, classici e linguistici)</a:t>
                      </a:r>
                    </a:p>
                  </a:txBody>
                  <a:tcPr anchor="ctr">
                    <a:noFill/>
                  </a:tcPr>
                </a:tc>
                <a:tc hMerge="1">
                  <a:txBody>
                    <a:bodyPr/>
                    <a:lstStyle/>
                    <a:p>
                      <a:pPr algn="ctr"/>
                      <a:endParaRPr lang="it-IT" sz="1400">
                        <a:latin typeface="+mn-lt"/>
                      </a:endParaRPr>
                    </a:p>
                  </a:txBody>
                  <a:tcPr anchor="ct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a:txBody>
                    <a:bodyPr/>
                    <a:lstStyle/>
                    <a:p>
                      <a:pPr algn="ctr"/>
                      <a:r>
                        <a:rPr lang="it-IT" sz="1400" b="1">
                          <a:solidFill>
                            <a:schemeClr val="tx1"/>
                          </a:solidFill>
                          <a:latin typeface="Work Sans" pitchFamily="2" charset="0"/>
                        </a:rPr>
                        <a:t>omissis</a:t>
                      </a: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(220,6)</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(217,7)</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(203,1)</a:t>
                      </a:r>
                    </a:p>
                  </a:txBody>
                  <a:tcPr anchor="ctr"/>
                </a:tc>
                <a:extLst>
                  <a:ext uri="{0D108BD9-81ED-4DB2-BD59-A6C34878D82A}">
                    <a16:rowId xmlns:a16="http://schemas.microsoft.com/office/drawing/2014/main" val="700804956"/>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listening</a:t>
                      </a:r>
                    </a:p>
                  </a:txBody>
                  <a:tcPr anchor="ctr"/>
                </a:tc>
                <a:tc>
                  <a:txBody>
                    <a:bodyPr/>
                    <a:lstStyle/>
                    <a:p>
                      <a:pPr algn="ctr"/>
                      <a:r>
                        <a:rPr lang="it-IT" sz="1400">
                          <a:solidFill>
                            <a:schemeClr val="tx1"/>
                          </a:solidFill>
                          <a:latin typeface="Work Sans" pitchFamily="2" charset="0"/>
                        </a:rPr>
                        <a:t>208,7</a:t>
                      </a:r>
                    </a:p>
                  </a:txBody>
                  <a:tcPr anchor="ctr"/>
                </a:tc>
                <a:tc>
                  <a:txBody>
                    <a:bodyPr/>
                    <a:lstStyle/>
                    <a:p>
                      <a:pPr algn="ctr"/>
                      <a:r>
                        <a:rPr lang="it-IT" sz="1400">
                          <a:solidFill>
                            <a:schemeClr val="tx1"/>
                          </a:solidFill>
                          <a:latin typeface="Work Sans" pitchFamily="2" charset="0"/>
                        </a:rPr>
                        <a:t>-1,4</a:t>
                      </a: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686223323"/>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a:solidFill>
                            <a:schemeClr val="tx1"/>
                          </a:solidFill>
                          <a:latin typeface="Work Sans" pitchFamily="2" charset="0"/>
                        </a:rPr>
                        <a:t>221,7</a:t>
                      </a:r>
                    </a:p>
                  </a:txBody>
                  <a:tcPr anchor="ctr"/>
                </a:tc>
                <a:tc>
                  <a:txBody>
                    <a:bodyPr/>
                    <a:lstStyle/>
                    <a:p>
                      <a:pPr algn="ctr"/>
                      <a:r>
                        <a:rPr lang="it-IT" sz="1400">
                          <a:solidFill>
                            <a:schemeClr val="tx1"/>
                          </a:solidFill>
                          <a:latin typeface="Work Sans" pitchFamily="2" charset="0"/>
                        </a:rPr>
                        <a:t>+12,6</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extLst>
                  <a:ext uri="{0D108BD9-81ED-4DB2-BD59-A6C34878D82A}">
                    <a16:rowId xmlns:a16="http://schemas.microsoft.com/office/drawing/2014/main" val="3535242013"/>
                  </a:ext>
                </a:extLst>
              </a:tr>
              <a:tr h="432000">
                <a:tc>
                  <a:txBody>
                    <a:bodyPr/>
                    <a:lstStyle/>
                    <a:p>
                      <a:pPr algn="ct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a:solidFill>
                            <a:schemeClr val="tx1"/>
                          </a:solidFill>
                          <a:latin typeface="Work Sans" pitchFamily="2" charset="0"/>
                          <a:ea typeface="+mn-ea"/>
                          <a:cs typeface="+mn-cs"/>
                        </a:rPr>
                        <a:t>Differenza rispetto a gruppi simili</a:t>
                      </a:r>
                    </a:p>
                  </a:txBody>
                  <a:tcPr anchor="ct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Lombardia (208,1)</a:t>
                      </a:r>
                    </a:p>
                  </a:txBody>
                  <a:tcPr anchor="ctr">
                    <a:solidFill>
                      <a:srgbClr val="EAEFF7"/>
                    </a:solidFill>
                  </a:tcP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a:t>
                      </a:r>
                    </a:p>
                    <a:p>
                      <a:pPr marL="0" algn="ctr" defTabSz="914400" rtl="0" eaLnBrk="1" latinLnBrk="0" hangingPunct="1"/>
                      <a:r>
                        <a:rPr lang="it-IT" sz="1400" b="1" kern="1200">
                          <a:solidFill>
                            <a:schemeClr val="tx1"/>
                          </a:solidFill>
                          <a:latin typeface="Work Sans" pitchFamily="2" charset="0"/>
                          <a:ea typeface="+mn-ea"/>
                          <a:cs typeface="+mn-cs"/>
                        </a:rPr>
                        <a:t>Nord ovest (204,5)</a:t>
                      </a:r>
                    </a:p>
                  </a:txBody>
                  <a:tcPr anchor="ctr">
                    <a:solidFill>
                      <a:srgbClr val="EAEFF7"/>
                    </a:solidFill>
                  </a:tcP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a:t>
                      </a:r>
                    </a:p>
                    <a:p>
                      <a:pPr marL="0" algn="ctr" defTabSz="914400" rtl="0" eaLnBrk="1" latinLnBrk="0" hangingPunct="1"/>
                      <a:r>
                        <a:rPr lang="it-IT" sz="1400" b="1" kern="1200">
                          <a:solidFill>
                            <a:schemeClr val="tx1"/>
                          </a:solidFill>
                          <a:latin typeface="Work Sans" pitchFamily="2" charset="0"/>
                          <a:ea typeface="+mn-ea"/>
                          <a:cs typeface="+mn-cs"/>
                        </a:rPr>
                        <a:t>Italia (194,4)</a:t>
                      </a:r>
                    </a:p>
                  </a:txBody>
                  <a:tcPr anchor="ctr">
                    <a:solidFill>
                      <a:srgbClr val="EAEFF7"/>
                    </a:solidFill>
                  </a:tcPr>
                </a:tc>
                <a:extLst>
                  <a:ext uri="{0D108BD9-81ED-4DB2-BD59-A6C34878D82A}">
                    <a16:rowId xmlns:a16="http://schemas.microsoft.com/office/drawing/2014/main" val="2553339382"/>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reading</a:t>
                      </a:r>
                    </a:p>
                  </a:txBody>
                  <a:tcPr anchor="ctr"/>
                </a:tc>
                <a:tc>
                  <a:txBody>
                    <a:bodyPr/>
                    <a:lstStyle/>
                    <a:p>
                      <a:pPr algn="ctr"/>
                      <a:r>
                        <a:rPr lang="it-IT" sz="1400">
                          <a:solidFill>
                            <a:schemeClr val="tx1"/>
                          </a:solidFill>
                          <a:latin typeface="Work Sans" pitchFamily="2" charset="0"/>
                        </a:rPr>
                        <a:t>193,2</a:t>
                      </a:r>
                    </a:p>
                  </a:txBody>
                  <a:tcPr anchor="ctr"/>
                </a:tc>
                <a:tc>
                  <a:txBody>
                    <a:bodyPr/>
                    <a:lstStyle/>
                    <a:p>
                      <a:pPr algn="ctr"/>
                      <a:r>
                        <a:rPr lang="it-IT" sz="1400">
                          <a:solidFill>
                            <a:schemeClr val="tx1"/>
                          </a:solidFill>
                          <a:latin typeface="Work Sans" pitchFamily="2" charset="0"/>
                        </a:rPr>
                        <a:t>-8,4</a:t>
                      </a: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extLst>
                  <a:ext uri="{0D108BD9-81ED-4DB2-BD59-A6C34878D82A}">
                    <a16:rowId xmlns:a16="http://schemas.microsoft.com/office/drawing/2014/main" val="3701544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212,9</a:t>
                      </a:r>
                    </a:p>
                  </a:txBody>
                  <a:tcPr anchor="ctr"/>
                </a:tc>
                <a:tc>
                  <a:txBody>
                    <a:bodyPr/>
                    <a:lstStyle/>
                    <a:p>
                      <a:pPr algn="ctr"/>
                      <a:r>
                        <a:rPr lang="it-IT" sz="1400">
                          <a:solidFill>
                            <a:schemeClr val="tx1"/>
                          </a:solidFill>
                          <a:latin typeface="Work Sans" pitchFamily="2" charset="0"/>
                        </a:rPr>
                        <a:t>+14,5</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extLst>
                  <a:ext uri="{0D108BD9-81ED-4DB2-BD59-A6C34878D82A}">
                    <a16:rowId xmlns:a16="http://schemas.microsoft.com/office/drawing/2014/main" val="1834079359"/>
                  </a:ext>
                </a:extLst>
              </a:tr>
              <a:tr h="42272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pPr algn="ctr"/>
                      <a:endParaRPr lang="it-IT" sz="1400">
                        <a:solidFill>
                          <a:schemeClr val="tx1"/>
                        </a:solidFill>
                        <a:latin typeface="+mn-lt"/>
                      </a:endParaRPr>
                    </a:p>
                  </a:txBody>
                  <a:tcPr anchor="ct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pic>
        <p:nvPicPr>
          <p:cNvPr id="9" name="Elemento grafico 8" descr="Segna Pollice su con riempimento a tinta unita">
            <a:extLst>
              <a:ext uri="{FF2B5EF4-FFF2-40B4-BE49-F238E27FC236}">
                <a16:creationId xmlns:a16="http://schemas.microsoft.com/office/drawing/2014/main" id="{65E5734D-ABCA-4C1E-8E65-E76C3B6BF9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853" y="4337071"/>
            <a:ext cx="216000" cy="216000"/>
          </a:xfrm>
          <a:prstGeom prst="rect">
            <a:avLst/>
          </a:prstGeom>
        </p:spPr>
      </p:pic>
      <p:grpSp>
        <p:nvGrpSpPr>
          <p:cNvPr id="10" name="Gruppo 9">
            <a:extLst>
              <a:ext uri="{FF2B5EF4-FFF2-40B4-BE49-F238E27FC236}">
                <a16:creationId xmlns:a16="http://schemas.microsoft.com/office/drawing/2014/main" id="{074B9D6C-B6D6-4354-9AEE-51166B4CD128}"/>
              </a:ext>
            </a:extLst>
          </p:cNvPr>
          <p:cNvGrpSpPr>
            <a:grpSpLocks noChangeAspect="1"/>
          </p:cNvGrpSpPr>
          <p:nvPr/>
        </p:nvGrpSpPr>
        <p:grpSpPr>
          <a:xfrm>
            <a:off x="3626278" y="4367234"/>
            <a:ext cx="362100" cy="216000"/>
            <a:chOff x="8073887" y="1291301"/>
            <a:chExt cx="724200" cy="432000"/>
          </a:xfrm>
          <a:solidFill>
            <a:srgbClr val="FFC000"/>
          </a:solidFill>
        </p:grpSpPr>
        <p:pic>
          <p:nvPicPr>
            <p:cNvPr id="11" name="Elemento grafico 10" descr="Freccia: diritta con riempimento a tinta unita">
              <a:extLst>
                <a:ext uri="{FF2B5EF4-FFF2-40B4-BE49-F238E27FC236}">
                  <a16:creationId xmlns:a16="http://schemas.microsoft.com/office/drawing/2014/main" id="{B67F578C-D8A8-4F95-92BA-BFE9F57E52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12" name="Elemento grafico 11" descr="Freccia: diritta con riempimento a tinta unita">
              <a:extLst>
                <a:ext uri="{FF2B5EF4-FFF2-40B4-BE49-F238E27FC236}">
                  <a16:creationId xmlns:a16="http://schemas.microsoft.com/office/drawing/2014/main" id="{D4B4486D-7BDC-4C1A-B610-0E0FEBE7BB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13" name="Elemento grafico 12" descr="Segna Pollice su con riempimento a tinta unita">
            <a:extLst>
              <a:ext uri="{FF2B5EF4-FFF2-40B4-BE49-F238E27FC236}">
                <a16:creationId xmlns:a16="http://schemas.microsoft.com/office/drawing/2014/main" id="{5768A3DC-1196-4905-B710-AD19E8FE24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7238598" y="4397903"/>
            <a:ext cx="216000" cy="216000"/>
          </a:xfrm>
          <a:prstGeom prst="rect">
            <a:avLst/>
          </a:prstGeom>
        </p:spPr>
      </p:pic>
      <p:graphicFrame>
        <p:nvGraphicFramePr>
          <p:cNvPr id="14" name="Tabella 13">
            <a:extLst>
              <a:ext uri="{FF2B5EF4-FFF2-40B4-BE49-F238E27FC236}">
                <a16:creationId xmlns:a16="http://schemas.microsoft.com/office/drawing/2014/main" id="{E7C4D666-FFB2-435D-ACB7-45D5F809671E}"/>
              </a:ext>
            </a:extLst>
          </p:cNvPr>
          <p:cNvGraphicFramePr>
            <a:graphicFrameLocks noGrp="1"/>
          </p:cNvGraphicFramePr>
          <p:nvPr>
            <p:extLst>
              <p:ext uri="{D42A27DB-BD31-4B8C-83A1-F6EECF244321}">
                <p14:modId xmlns:p14="http://schemas.microsoft.com/office/powerpoint/2010/main" val="1237518626"/>
              </p:ext>
            </p:extLst>
          </p:nvPr>
        </p:nvGraphicFramePr>
        <p:xfrm>
          <a:off x="277583" y="4820568"/>
          <a:ext cx="11877850" cy="1586872"/>
        </p:xfrm>
        <a:graphic>
          <a:graphicData uri="http://schemas.openxmlformats.org/drawingml/2006/table">
            <a:tbl>
              <a:tblPr firstRow="1" bandRow="1">
                <a:tableStyleId>{5C22544A-7EE6-4342-B048-85BDC9FD1C3A}</a:tableStyleId>
              </a:tblPr>
              <a:tblGrid>
                <a:gridCol w="2517948">
                  <a:extLst>
                    <a:ext uri="{9D8B030D-6E8A-4147-A177-3AD203B41FA5}">
                      <a16:colId xmlns:a16="http://schemas.microsoft.com/office/drawing/2014/main" val="2944020019"/>
                    </a:ext>
                  </a:extLst>
                </a:gridCol>
                <a:gridCol w="2425700">
                  <a:extLst>
                    <a:ext uri="{9D8B030D-6E8A-4147-A177-3AD203B41FA5}">
                      <a16:colId xmlns:a16="http://schemas.microsoft.com/office/drawing/2014/main" val="79365766"/>
                    </a:ext>
                  </a:extLst>
                </a:gridCol>
                <a:gridCol w="2233234">
                  <a:extLst>
                    <a:ext uri="{9D8B030D-6E8A-4147-A177-3AD203B41FA5}">
                      <a16:colId xmlns:a16="http://schemas.microsoft.com/office/drawing/2014/main" val="4129911090"/>
                    </a:ext>
                  </a:extLst>
                </a:gridCol>
                <a:gridCol w="1731978">
                  <a:extLst>
                    <a:ext uri="{9D8B030D-6E8A-4147-A177-3AD203B41FA5}">
                      <a16:colId xmlns:a16="http://schemas.microsoft.com/office/drawing/2014/main" val="1567833803"/>
                    </a:ext>
                  </a:extLst>
                </a:gridCol>
                <a:gridCol w="2968990">
                  <a:extLst>
                    <a:ext uri="{9D8B030D-6E8A-4147-A177-3AD203B41FA5}">
                      <a16:colId xmlns:a16="http://schemas.microsoft.com/office/drawing/2014/main" val="291230167"/>
                    </a:ext>
                  </a:extLst>
                </a:gridCol>
              </a:tblGrid>
              <a:tr h="336236">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a:solidFill>
                            <a:schemeClr val="tx1"/>
                          </a:solidFill>
                          <a:latin typeface="Work Sans" pitchFamily="2" charset="0"/>
                        </a:rPr>
                        <a:t>Distribuzione degli studenti nei livelli di apprendimento</a:t>
                      </a:r>
                    </a:p>
                  </a:txBody>
                  <a:tcPr anchor="c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extLst>
                  <a:ext uri="{0D108BD9-81ED-4DB2-BD59-A6C34878D82A}">
                    <a16:rowId xmlns:a16="http://schemas.microsoft.com/office/drawing/2014/main" val="62790177"/>
                  </a:ext>
                </a:extLst>
              </a:tr>
              <a:tr h="336236">
                <a:tc>
                  <a:txBody>
                    <a:bodyPr/>
                    <a:lstStyle/>
                    <a:p>
                      <a:pPr algn="ctr"/>
                      <a:endParaRPr lang="it-IT" sz="1400" b="1">
                        <a:latin typeface="Work Sans"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Materia</a:t>
                      </a:r>
                    </a:p>
                  </a:txBody>
                  <a:tcPr anchor="ctr"/>
                </a:tc>
                <a:tc>
                  <a:txBody>
                    <a:bodyPr/>
                    <a:lstStyle/>
                    <a:p>
                      <a:pPr algn="ctr"/>
                      <a:r>
                        <a:rPr lang="it-IT" sz="1400" b="1">
                          <a:latin typeface="Work Sans" pitchFamily="2" charset="0"/>
                        </a:rPr>
                        <a:t>Studenti che non raggiungono livello B1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B1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B2</a:t>
                      </a:r>
                    </a:p>
                  </a:txBody>
                  <a:tcPr anchor="ctr"/>
                </a:tc>
                <a:extLst>
                  <a:ext uri="{0D108BD9-81ED-4DB2-BD59-A6C34878D82A}">
                    <a16:rowId xmlns:a16="http://schemas.microsoft.com/office/drawing/2014/main" val="3080794382"/>
                  </a:ext>
                </a:extLst>
              </a:tr>
              <a:tr h="336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listening</a:t>
                      </a:r>
                    </a:p>
                  </a:txBody>
                  <a:tcPr anchor="ctr"/>
                </a:tc>
                <a:tc>
                  <a:txBody>
                    <a:bodyPr/>
                    <a:lstStyle/>
                    <a:p>
                      <a:pPr algn="ctr" fontAlgn="ctr"/>
                      <a:r>
                        <a:rPr lang="it-IT" sz="1400">
                          <a:effectLst/>
                          <a:latin typeface="Work Sans" pitchFamily="2" charset="0"/>
                        </a:rPr>
                        <a:t>3 (17,7%)</a:t>
                      </a:r>
                    </a:p>
                  </a:txBody>
                  <a:tcPr anchor="ctr"/>
                </a:tc>
                <a:tc>
                  <a:txBody>
                    <a:bodyPr/>
                    <a:lstStyle/>
                    <a:p>
                      <a:pPr algn="ctr" fontAlgn="ctr"/>
                      <a:r>
                        <a:rPr lang="it-IT" sz="1400">
                          <a:effectLst/>
                          <a:latin typeface="Work Sans" pitchFamily="2" charset="0"/>
                        </a:rPr>
                        <a:t>8 (47,1%)</a:t>
                      </a:r>
                    </a:p>
                  </a:txBody>
                  <a:tcPr anchor="ctr"/>
                </a:tc>
                <a:tc>
                  <a:txBody>
                    <a:bodyPr/>
                    <a:lstStyle/>
                    <a:p>
                      <a:pPr algn="ctr" fontAlgn="ctr"/>
                      <a:r>
                        <a:rPr lang="it-IT" sz="1400">
                          <a:effectLst/>
                          <a:latin typeface="Work Sans" pitchFamily="2" charset="0"/>
                        </a:rPr>
                        <a:t>6 (35,3%)</a:t>
                      </a:r>
                    </a:p>
                  </a:txBody>
                  <a:tcPr anchor="ctr"/>
                </a:tc>
                <a:extLst>
                  <a:ext uri="{0D108BD9-81ED-4DB2-BD59-A6C34878D82A}">
                    <a16:rowId xmlns:a16="http://schemas.microsoft.com/office/drawing/2014/main" val="855945981"/>
                  </a:ext>
                </a:extLst>
              </a:tr>
              <a:tr h="336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reading</a:t>
                      </a:r>
                    </a:p>
                  </a:txBody>
                  <a:tcPr anchor="ctr"/>
                </a:tc>
                <a:tc>
                  <a:txBody>
                    <a:bodyPr/>
                    <a:lstStyle/>
                    <a:p>
                      <a:pPr algn="ctr" fontAlgn="ctr"/>
                      <a:r>
                        <a:rPr lang="it-IT" sz="1400">
                          <a:effectLst/>
                          <a:latin typeface="Work Sans" pitchFamily="2" charset="0"/>
                        </a:rPr>
                        <a:t>2 (11,8%)</a:t>
                      </a:r>
                    </a:p>
                  </a:txBody>
                  <a:tcPr anchor="ctr"/>
                </a:tc>
                <a:tc>
                  <a:txBody>
                    <a:bodyPr/>
                    <a:lstStyle/>
                    <a:p>
                      <a:pPr algn="ctr" fontAlgn="ctr"/>
                      <a:r>
                        <a:rPr lang="it-IT" sz="1400">
                          <a:effectLst/>
                          <a:latin typeface="Work Sans" pitchFamily="2" charset="0"/>
                        </a:rPr>
                        <a:t>8 (47,1%)</a:t>
                      </a:r>
                    </a:p>
                  </a:txBody>
                  <a:tcPr anchor="ctr"/>
                </a:tc>
                <a:tc>
                  <a:txBody>
                    <a:bodyPr/>
                    <a:lstStyle/>
                    <a:p>
                      <a:pPr algn="ctr" fontAlgn="ctr"/>
                      <a:r>
                        <a:rPr lang="it-IT" sz="1400">
                          <a:effectLst/>
                          <a:latin typeface="Work Sans" pitchFamily="2" charset="0"/>
                        </a:rPr>
                        <a:t>7 (41,2%)</a:t>
                      </a:r>
                    </a:p>
                  </a:txBody>
                  <a:tcPr anchor="ctr"/>
                </a:tc>
                <a:extLst>
                  <a:ext uri="{0D108BD9-81ED-4DB2-BD59-A6C34878D82A}">
                    <a16:rowId xmlns:a16="http://schemas.microsoft.com/office/drawing/2014/main" val="780567168"/>
                  </a:ext>
                </a:extLst>
              </a:tr>
            </a:tbl>
          </a:graphicData>
        </a:graphic>
      </p:graphicFrame>
      <p:pic>
        <p:nvPicPr>
          <p:cNvPr id="15" name="Elemento grafico 14" descr="Segna Pollice su con riempimento a tinta unita">
            <a:extLst>
              <a:ext uri="{FF2B5EF4-FFF2-40B4-BE49-F238E27FC236}">
                <a16:creationId xmlns:a16="http://schemas.microsoft.com/office/drawing/2014/main" id="{BFEE51DD-4874-43B2-B213-59A81F91F1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50810" y="1667263"/>
            <a:ext cx="432000" cy="432000"/>
          </a:xfrm>
          <a:prstGeom prst="rect">
            <a:avLst/>
          </a:prstGeom>
        </p:spPr>
      </p:pic>
      <p:pic>
        <p:nvPicPr>
          <p:cNvPr id="16" name="Elemento grafico 15" descr="Segna Pollice su con riempimento a tinta unita">
            <a:extLst>
              <a:ext uri="{FF2B5EF4-FFF2-40B4-BE49-F238E27FC236}">
                <a16:creationId xmlns:a16="http://schemas.microsoft.com/office/drawing/2014/main" id="{67AC3759-5D7E-45B3-B273-20191316FF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6329272" y="1680914"/>
            <a:ext cx="432000" cy="432000"/>
          </a:xfrm>
          <a:prstGeom prst="rect">
            <a:avLst/>
          </a:prstGeom>
        </p:spPr>
      </p:pic>
      <p:pic>
        <p:nvPicPr>
          <p:cNvPr id="17" name="Elemento grafico 16" descr="Segna Pollice su con riempimento a tinta unita">
            <a:extLst>
              <a:ext uri="{FF2B5EF4-FFF2-40B4-BE49-F238E27FC236}">
                <a16:creationId xmlns:a16="http://schemas.microsoft.com/office/drawing/2014/main" id="{5B3A3D34-EAAB-484D-A24A-BFE88D9A1B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8590041" y="1696894"/>
            <a:ext cx="432000" cy="432000"/>
          </a:xfrm>
          <a:prstGeom prst="rect">
            <a:avLst/>
          </a:prstGeom>
        </p:spPr>
      </p:pic>
      <p:pic>
        <p:nvPicPr>
          <p:cNvPr id="18" name="Elemento grafico 17" descr="Segna Pollice su con riempimento a tinta unita">
            <a:extLst>
              <a:ext uri="{FF2B5EF4-FFF2-40B4-BE49-F238E27FC236}">
                <a16:creationId xmlns:a16="http://schemas.microsoft.com/office/drawing/2014/main" id="{7ED9AB5B-4D23-4528-B1A5-A3ACF0AE27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6329272" y="3357475"/>
            <a:ext cx="432000" cy="432000"/>
          </a:xfrm>
          <a:prstGeom prst="rect">
            <a:avLst/>
          </a:prstGeom>
        </p:spPr>
      </p:pic>
      <p:pic>
        <p:nvPicPr>
          <p:cNvPr id="19" name="Elemento grafico 18" descr="Segna Pollice su con riempimento a tinta unita">
            <a:extLst>
              <a:ext uri="{FF2B5EF4-FFF2-40B4-BE49-F238E27FC236}">
                <a16:creationId xmlns:a16="http://schemas.microsoft.com/office/drawing/2014/main" id="{83E490BD-9278-4E09-A33E-50A53AA635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8590041" y="3344880"/>
            <a:ext cx="432000" cy="432000"/>
          </a:xfrm>
          <a:prstGeom prst="rect">
            <a:avLst/>
          </a:prstGeom>
        </p:spPr>
      </p:pic>
      <p:pic>
        <p:nvPicPr>
          <p:cNvPr id="20" name="Elemento grafico 19" descr="Segna Pollice su con riempimento a tinta unita">
            <a:extLst>
              <a:ext uri="{FF2B5EF4-FFF2-40B4-BE49-F238E27FC236}">
                <a16:creationId xmlns:a16="http://schemas.microsoft.com/office/drawing/2014/main" id="{1336F456-68F7-4EE3-B770-E70C63DD73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10850810" y="3343784"/>
            <a:ext cx="432000" cy="432000"/>
          </a:xfrm>
          <a:prstGeom prst="rect">
            <a:avLst/>
          </a:prstGeom>
        </p:spPr>
      </p:pic>
      <p:pic>
        <p:nvPicPr>
          <p:cNvPr id="21" name="Elemento grafico 20" descr="Segna Pollice su con riempimento a tinta unita">
            <a:extLst>
              <a:ext uri="{FF2B5EF4-FFF2-40B4-BE49-F238E27FC236}">
                <a16:creationId xmlns:a16="http://schemas.microsoft.com/office/drawing/2014/main" id="{368CA640-8D48-4002-B01C-EDD2A0B038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6329272" y="2124934"/>
            <a:ext cx="432000" cy="432000"/>
          </a:xfrm>
          <a:prstGeom prst="rect">
            <a:avLst/>
          </a:prstGeom>
        </p:spPr>
      </p:pic>
      <p:pic>
        <p:nvPicPr>
          <p:cNvPr id="22" name="Elemento grafico 21" descr="Segna Pollice su con riempimento a tinta unita">
            <a:extLst>
              <a:ext uri="{FF2B5EF4-FFF2-40B4-BE49-F238E27FC236}">
                <a16:creationId xmlns:a16="http://schemas.microsoft.com/office/drawing/2014/main" id="{BFF8A60C-2286-44E0-BEC0-5D76338DB4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8590041" y="2112339"/>
            <a:ext cx="432000" cy="432000"/>
          </a:xfrm>
          <a:prstGeom prst="rect">
            <a:avLst/>
          </a:prstGeom>
        </p:spPr>
      </p:pic>
      <p:pic>
        <p:nvPicPr>
          <p:cNvPr id="23" name="Elemento grafico 22" descr="Segna Pollice su con riempimento a tinta unita">
            <a:extLst>
              <a:ext uri="{FF2B5EF4-FFF2-40B4-BE49-F238E27FC236}">
                <a16:creationId xmlns:a16="http://schemas.microsoft.com/office/drawing/2014/main" id="{5E2DD5DE-667D-4F81-8E2D-AD33516842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10850810" y="2111243"/>
            <a:ext cx="432000" cy="432000"/>
          </a:xfrm>
          <a:prstGeom prst="rect">
            <a:avLst/>
          </a:prstGeom>
        </p:spPr>
      </p:pic>
      <p:pic>
        <p:nvPicPr>
          <p:cNvPr id="24" name="Elemento grafico 23" descr="Segna Pollice su con riempimento a tinta unita">
            <a:extLst>
              <a:ext uri="{FF2B5EF4-FFF2-40B4-BE49-F238E27FC236}">
                <a16:creationId xmlns:a16="http://schemas.microsoft.com/office/drawing/2014/main" id="{9ECCC750-2228-4F01-922E-BF4E5956D1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6329272" y="3806796"/>
            <a:ext cx="432000" cy="432000"/>
          </a:xfrm>
          <a:prstGeom prst="rect">
            <a:avLst/>
          </a:prstGeom>
        </p:spPr>
      </p:pic>
      <p:pic>
        <p:nvPicPr>
          <p:cNvPr id="25" name="Elemento grafico 24" descr="Segna Pollice su con riempimento a tinta unita">
            <a:extLst>
              <a:ext uri="{FF2B5EF4-FFF2-40B4-BE49-F238E27FC236}">
                <a16:creationId xmlns:a16="http://schemas.microsoft.com/office/drawing/2014/main" id="{E83EF5EE-1E87-4F8D-A9A3-15252BE06F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8590041" y="3794201"/>
            <a:ext cx="432000" cy="432000"/>
          </a:xfrm>
          <a:prstGeom prst="rect">
            <a:avLst/>
          </a:prstGeom>
        </p:spPr>
      </p:pic>
      <p:pic>
        <p:nvPicPr>
          <p:cNvPr id="26" name="Elemento grafico 25" descr="Segna Pollice su con riempimento a tinta unita">
            <a:extLst>
              <a:ext uri="{FF2B5EF4-FFF2-40B4-BE49-F238E27FC236}">
                <a16:creationId xmlns:a16="http://schemas.microsoft.com/office/drawing/2014/main" id="{ED6B6990-2DC6-4EA4-B0C1-811B608311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10850810" y="3793105"/>
            <a:ext cx="432000" cy="432000"/>
          </a:xfrm>
          <a:prstGeom prst="rect">
            <a:avLst/>
          </a:prstGeom>
        </p:spPr>
      </p:pic>
      <p:sp>
        <p:nvSpPr>
          <p:cNvPr id="27" name="CasellaDiTesto 26">
            <a:extLst>
              <a:ext uri="{FF2B5EF4-FFF2-40B4-BE49-F238E27FC236}">
                <a16:creationId xmlns:a16="http://schemas.microsoft.com/office/drawing/2014/main" id="{108CF4E4-36FD-4217-A556-8A1FFBBBE162}"/>
              </a:ext>
            </a:extLst>
          </p:cNvPr>
          <p:cNvSpPr txBox="1"/>
          <p:nvPr/>
        </p:nvSpPr>
        <p:spPr>
          <a:xfrm>
            <a:off x="484061" y="182548"/>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8" name="Pulsante di azione: vuoto 27" descr="Indietro con riempimento a tinta unita">
            <a:hlinkClick r:id="rId8" action="ppaction://hlinksldjump" highlightClick="1"/>
            <a:extLst>
              <a:ext uri="{FF2B5EF4-FFF2-40B4-BE49-F238E27FC236}">
                <a16:creationId xmlns:a16="http://schemas.microsoft.com/office/drawing/2014/main" id="{F5359BF8-CB41-4E5E-A719-5C6423B08E1F}"/>
              </a:ext>
            </a:extLst>
          </p:cNvPr>
          <p:cNvSpPr/>
          <p:nvPr/>
        </p:nvSpPr>
        <p:spPr>
          <a:xfrm>
            <a:off x="2061422" y="173992"/>
            <a:ext cx="417501" cy="386443"/>
          </a:xfrm>
          <a:prstGeom prst="actionButtonBlank">
            <a:avLst/>
          </a:prstGeom>
          <a:blipFill dpi="0"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9" name="Gruppo 28">
            <a:extLst>
              <a:ext uri="{FF2B5EF4-FFF2-40B4-BE49-F238E27FC236}">
                <a16:creationId xmlns:a16="http://schemas.microsoft.com/office/drawing/2014/main" id="{22642771-FEAC-4F16-ABB9-03BF251DC9E1}"/>
              </a:ext>
            </a:extLst>
          </p:cNvPr>
          <p:cNvGrpSpPr/>
          <p:nvPr/>
        </p:nvGrpSpPr>
        <p:grpSpPr>
          <a:xfrm rot="5400000">
            <a:off x="-3167651" y="3212999"/>
            <a:ext cx="6662061" cy="432000"/>
            <a:chOff x="0" y="0"/>
            <a:chExt cx="12260385" cy="581573"/>
          </a:xfrm>
        </p:grpSpPr>
        <p:pic>
          <p:nvPicPr>
            <p:cNvPr id="30" name="Immagine 29">
              <a:extLst>
                <a:ext uri="{FF2B5EF4-FFF2-40B4-BE49-F238E27FC236}">
                  <a16:creationId xmlns:a16="http://schemas.microsoft.com/office/drawing/2014/main" id="{E968D09A-47BE-43F2-97C7-1D455B9013F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31" name="Immagine 30">
              <a:extLst>
                <a:ext uri="{FF2B5EF4-FFF2-40B4-BE49-F238E27FC236}">
                  <a16:creationId xmlns:a16="http://schemas.microsoft.com/office/drawing/2014/main" id="{7F609F77-9901-4BF6-A5D2-6630B00171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32" name="Immagine 31">
              <a:extLst>
                <a:ext uri="{FF2B5EF4-FFF2-40B4-BE49-F238E27FC236}">
                  <a16:creationId xmlns:a16="http://schemas.microsoft.com/office/drawing/2014/main" id="{004946A1-5D2F-495C-8810-B91B8933EB6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38" name="Gruppo 37">
            <a:extLst>
              <a:ext uri="{FF2B5EF4-FFF2-40B4-BE49-F238E27FC236}">
                <a16:creationId xmlns:a16="http://schemas.microsoft.com/office/drawing/2014/main" id="{3C85181D-C78D-4EF4-8AC1-C167BAAFFE25}"/>
              </a:ext>
            </a:extLst>
          </p:cNvPr>
          <p:cNvGrpSpPr/>
          <p:nvPr/>
        </p:nvGrpSpPr>
        <p:grpSpPr>
          <a:xfrm>
            <a:off x="4572000" y="85316"/>
            <a:ext cx="7526173" cy="369714"/>
            <a:chOff x="596530" y="360775"/>
            <a:chExt cx="9604098" cy="341130"/>
          </a:xfrm>
        </p:grpSpPr>
        <p:sp>
          <p:nvSpPr>
            <p:cNvPr id="39" name="CasellaDiTesto 38">
              <a:extLst>
                <a:ext uri="{FF2B5EF4-FFF2-40B4-BE49-F238E27FC236}">
                  <a16:creationId xmlns:a16="http://schemas.microsoft.com/office/drawing/2014/main" id="{D8059A5C-A223-4CAE-9D62-373AEA76DBCC}"/>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40" name="Immagine 39">
              <a:extLst>
                <a:ext uri="{FF2B5EF4-FFF2-40B4-BE49-F238E27FC236}">
                  <a16:creationId xmlns:a16="http://schemas.microsoft.com/office/drawing/2014/main" id="{04BBACE9-FCB5-4C60-BAFD-E611E44F29A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973951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12006502-8E6A-4458-8BC2-95D4C43AE3FC}"/>
              </a:ext>
            </a:extLst>
          </p:cNvPr>
          <p:cNvGraphicFramePr>
            <a:graphicFrameLocks noGrp="1"/>
          </p:cNvGraphicFramePr>
          <p:nvPr>
            <p:extLst>
              <p:ext uri="{D42A27DB-BD31-4B8C-83A1-F6EECF244321}">
                <p14:modId xmlns:p14="http://schemas.microsoft.com/office/powerpoint/2010/main" val="1014410454"/>
              </p:ext>
            </p:extLst>
          </p:nvPr>
        </p:nvGraphicFramePr>
        <p:xfrm>
          <a:off x="277583" y="460085"/>
          <a:ext cx="11914417" cy="4406246"/>
        </p:xfrm>
        <a:graphic>
          <a:graphicData uri="http://schemas.openxmlformats.org/drawingml/2006/table">
            <a:tbl>
              <a:tblPr firstRow="1" bandRow="1">
                <a:tableStyleId>{7DF18680-E054-41AD-8BC1-D1AEF772440D}</a:tableStyleId>
              </a:tblPr>
              <a:tblGrid>
                <a:gridCol w="1394388">
                  <a:extLst>
                    <a:ext uri="{9D8B030D-6E8A-4147-A177-3AD203B41FA5}">
                      <a16:colId xmlns:a16="http://schemas.microsoft.com/office/drawing/2014/main" val="4057865429"/>
                    </a:ext>
                  </a:extLst>
                </a:gridCol>
                <a:gridCol w="1840775">
                  <a:extLst>
                    <a:ext uri="{9D8B030D-6E8A-4147-A177-3AD203B41FA5}">
                      <a16:colId xmlns:a16="http://schemas.microsoft.com/office/drawing/2014/main" val="2456361952"/>
                    </a:ext>
                  </a:extLst>
                </a:gridCol>
                <a:gridCol w="1840775">
                  <a:extLst>
                    <a:ext uri="{9D8B030D-6E8A-4147-A177-3AD203B41FA5}">
                      <a16:colId xmlns:a16="http://schemas.microsoft.com/office/drawing/2014/main" val="3086745434"/>
                    </a:ext>
                  </a:extLst>
                </a:gridCol>
                <a:gridCol w="2279493">
                  <a:extLst>
                    <a:ext uri="{9D8B030D-6E8A-4147-A177-3AD203B41FA5}">
                      <a16:colId xmlns:a16="http://schemas.microsoft.com/office/drawing/2014/main" val="1246928854"/>
                    </a:ext>
                  </a:extLst>
                </a:gridCol>
                <a:gridCol w="2279493">
                  <a:extLst>
                    <a:ext uri="{9D8B030D-6E8A-4147-A177-3AD203B41FA5}">
                      <a16:colId xmlns:a16="http://schemas.microsoft.com/office/drawing/2014/main" val="341335712"/>
                    </a:ext>
                  </a:extLst>
                </a:gridCol>
                <a:gridCol w="2279493">
                  <a:extLst>
                    <a:ext uri="{9D8B030D-6E8A-4147-A177-3AD203B41FA5}">
                      <a16:colId xmlns:a16="http://schemas.microsoft.com/office/drawing/2014/main" val="561693737"/>
                    </a:ext>
                  </a:extLst>
                </a:gridCol>
              </a:tblGrid>
              <a:tr h="367578">
                <a:tc gridSpan="6">
                  <a:txBody>
                    <a:bodyPr/>
                    <a:lstStyle/>
                    <a:p>
                      <a:pPr algn="ctr"/>
                      <a:r>
                        <a:rPr lang="it-IT" sz="2000">
                          <a:solidFill>
                            <a:schemeClr val="tx1"/>
                          </a:solidFill>
                          <a:latin typeface="Work Sans" pitchFamily="2" charset="0"/>
                        </a:rPr>
                        <a:t>Punteggi generali - Licei scientifici, classici e linguistici</a:t>
                      </a:r>
                    </a:p>
                  </a:txBody>
                  <a:tcPr anchor="ctr">
                    <a:noFill/>
                  </a:tcPr>
                </a:tc>
                <a:tc hMerge="1">
                  <a:txBody>
                    <a:bodyPr/>
                    <a:lstStyle/>
                    <a:p>
                      <a:pPr algn="ctr"/>
                      <a:endParaRPr lang="it-IT" sz="1400">
                        <a:latin typeface="+mn-lt"/>
                      </a:endParaRPr>
                    </a:p>
                  </a:txBody>
                  <a:tcPr anchor="ct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a:txBody>
                    <a:bodyPr/>
                    <a:lstStyle/>
                    <a:p>
                      <a:pPr algn="ctr"/>
                      <a:r>
                        <a:rPr lang="it-IT" sz="1400" b="1">
                          <a:solidFill>
                            <a:schemeClr val="tx1"/>
                          </a:solidFill>
                          <a:latin typeface="Work Sans" pitchFamily="2" charset="0"/>
                        </a:rPr>
                        <a:t>omissis</a:t>
                      </a:r>
                    </a:p>
                  </a:txBody>
                  <a:tcPr anchor="ctr"/>
                </a:tc>
                <a:tc>
                  <a:txBody>
                    <a:bodyPr/>
                    <a:lstStyle/>
                    <a:p>
                      <a:pPr algn="ctr"/>
                      <a:r>
                        <a:rPr lang="it-IT" sz="1400" b="1">
                          <a:solidFill>
                            <a:schemeClr val="tx1"/>
                          </a:solidFill>
                          <a:latin typeface="Work Sans" pitchFamily="2" charset="0"/>
                        </a:rPr>
                        <a:t>Punteggio (</a:t>
                      </a:r>
                      <a:r>
                        <a:rPr lang="it-IT" sz="1400" b="1">
                          <a:solidFill>
                            <a:schemeClr val="tx1"/>
                          </a:solidFill>
                          <a:latin typeface="Work Sans" pitchFamily="2" charset="0"/>
                          <a:hlinkClick r:id="rId2" action="ppaction://hlinksldjump" tooltip="Il punteggio riportato tiene conto non solo del numero di risposte corrette fornite ma anche del livello di difficoltà delle singole domande (ogni quesito ha uno specifico livello di difficoltà e, pertanto, ha un valore di punteggio differente)."/>
                        </a:rPr>
                        <a:t>?</a:t>
                      </a:r>
                      <a:r>
                        <a:rPr lang="it-IT" sz="1400" b="1">
                          <a:solidFill>
                            <a:schemeClr val="tx1"/>
                          </a:solidFill>
                          <a:latin typeface="Work Sans" pitchFamily="2"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 (</a:t>
                      </a:r>
                      <a:r>
                        <a:rPr lang="it-IT" sz="1400" b="1">
                          <a:latin typeface="Work Sans" pitchFamily="2" charset="0"/>
                          <a:hlinkClick r:id="rId2" action="ppaction://hlinksldjump" tooltip="Rappresenta la differenza tra il punteggio della classe/della scuola e il punteggio medio ottenuto dalle duecento classi/scuole con simili condizioni socio-economico-culturali."/>
                        </a:rPr>
                        <a:t>?</a:t>
                      </a:r>
                      <a:r>
                        <a:rPr lang="it-IT" sz="1400" b="1">
                          <a:latin typeface="Work Sans" pitchFamily="2" charset="0"/>
                        </a:rPr>
                        <a:t>)</a:t>
                      </a:r>
                    </a:p>
                  </a:txBody>
                  <a:tcPr anchor="ctr"/>
                </a:tc>
                <a:tc>
                  <a:txBody>
                    <a:bodyPr/>
                    <a:lstStyle/>
                    <a:p>
                      <a:pPr algn="ctr"/>
                      <a:r>
                        <a:rPr lang="it-IT" sz="1400" b="1">
                          <a:solidFill>
                            <a:schemeClr val="tx1"/>
                          </a:solidFill>
                          <a:latin typeface="Work Sans" pitchFamily="2" charset="0"/>
                        </a:rPr>
                        <a:t>Confronto con punteggio Lombardia (216,8)</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(214,5)</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(205,1)</a:t>
                      </a:r>
                    </a:p>
                  </a:txBody>
                  <a:tcPr anchor="ctr"/>
                </a:tc>
                <a:extLst>
                  <a:ext uri="{0D108BD9-81ED-4DB2-BD59-A6C34878D82A}">
                    <a16:rowId xmlns:a16="http://schemas.microsoft.com/office/drawing/2014/main" val="700804956"/>
                  </a:ext>
                </a:extLst>
              </a:tr>
              <a:tr h="432000">
                <a:tc>
                  <a:txBody>
                    <a:bodyPr/>
                    <a:lstStyle/>
                    <a:p>
                      <a:pPr algn="ctr"/>
                      <a:r>
                        <a:rPr lang="it-IT" sz="1400" b="1">
                          <a:solidFill>
                            <a:schemeClr val="tx1"/>
                          </a:solidFill>
                          <a:latin typeface="Work Sans" pitchFamily="2" charset="0"/>
                        </a:rPr>
                        <a:t>ITALIANO</a:t>
                      </a:r>
                    </a:p>
                  </a:txBody>
                  <a:tcPr anchor="ctr"/>
                </a:tc>
                <a:tc>
                  <a:txBody>
                    <a:bodyPr/>
                    <a:lstStyle/>
                    <a:p>
                      <a:pPr algn="ctr"/>
                      <a:r>
                        <a:rPr lang="it-IT" sz="1400">
                          <a:solidFill>
                            <a:schemeClr val="tx1"/>
                          </a:solidFill>
                          <a:latin typeface="Work Sans" pitchFamily="2" charset="0"/>
                        </a:rPr>
                        <a:t>213,0</a:t>
                      </a:r>
                    </a:p>
                  </a:txBody>
                  <a:tcPr anchor="ctr"/>
                </a:tc>
                <a:tc>
                  <a:txBody>
                    <a:bodyPr/>
                    <a:lstStyle/>
                    <a:p>
                      <a:pPr algn="ctr"/>
                      <a:r>
                        <a:rPr lang="it-IT" sz="1400">
                          <a:solidFill>
                            <a:schemeClr val="tx1"/>
                          </a:solidFill>
                          <a:latin typeface="Work Sans" pitchFamily="2" charset="0"/>
                        </a:rPr>
                        <a:t>+13,7</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686223323"/>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222,7</a:t>
                      </a:r>
                    </a:p>
                  </a:txBody>
                  <a:tcPr anchor="ctr"/>
                </a:tc>
                <a:tc>
                  <a:txBody>
                    <a:bodyPr/>
                    <a:lstStyle/>
                    <a:p>
                      <a:pPr algn="ctr"/>
                      <a:r>
                        <a:rPr lang="it-IT" sz="1400">
                          <a:solidFill>
                            <a:schemeClr val="tx1"/>
                          </a:solidFill>
                          <a:latin typeface="Work Sans" pitchFamily="2" charset="0"/>
                        </a:rPr>
                        <a:t>+22,6</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32114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a:solidFill>
                            <a:schemeClr val="tx1"/>
                          </a:solidFill>
                          <a:latin typeface="Work Sans" pitchFamily="2" charset="0"/>
                        </a:rPr>
                        <a:t>Punteggi generali - Altri Licei (diversi da scientifici)</a:t>
                      </a:r>
                    </a:p>
                  </a:txBody>
                  <a:tcPr anchor="ctr">
                    <a:noFill/>
                  </a:tcPr>
                </a:tc>
                <a:tc hMerge="1">
                  <a:txBody>
                    <a:bodyPr/>
                    <a:lstStyle/>
                    <a:p>
                      <a:pPr algn="ctr"/>
                      <a:endParaRPr lang="it-IT" sz="1400" b="1">
                        <a:solidFill>
                          <a:schemeClr val="tx1"/>
                        </a:solidFill>
                        <a:latin typeface="+mn-lt"/>
                      </a:endParaRPr>
                    </a:p>
                  </a:txBody>
                  <a:tcPr anchor="ctr"/>
                </a:tc>
                <a:tc hMerge="1">
                  <a:txBody>
                    <a:bodyPr/>
                    <a:lstStyle/>
                    <a:p>
                      <a:endParaRPr lang="it-IT"/>
                    </a:p>
                  </a:txBody>
                  <a:tcP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extLst>
                  <a:ext uri="{0D108BD9-81ED-4DB2-BD59-A6C34878D82A}">
                    <a16:rowId xmlns:a16="http://schemas.microsoft.com/office/drawing/2014/main" val="3864041501"/>
                  </a:ext>
                </a:extLst>
              </a:tr>
              <a:tr h="520696">
                <a:tc>
                  <a:txBody>
                    <a:bodyPr/>
                    <a:lstStyle/>
                    <a:p>
                      <a:pPr algn="ct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(193,7)</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(191,1)</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(181,5)</a:t>
                      </a:r>
                    </a:p>
                  </a:txBody>
                  <a:tcPr anchor="ctr"/>
                </a:tc>
                <a:extLst>
                  <a:ext uri="{0D108BD9-81ED-4DB2-BD59-A6C34878D82A}">
                    <a16:rowId xmlns:a16="http://schemas.microsoft.com/office/drawing/2014/main" val="3023237660"/>
                  </a:ext>
                </a:extLst>
              </a:tr>
              <a:tr h="432000">
                <a:tc>
                  <a:txBody>
                    <a:bodyPr/>
                    <a:lstStyle/>
                    <a:p>
                      <a:pPr algn="ctr"/>
                      <a:r>
                        <a:rPr lang="it-IT" sz="1400" b="1">
                          <a:solidFill>
                            <a:schemeClr val="tx1"/>
                          </a:solidFill>
                          <a:latin typeface="Work Sans" pitchFamily="2" charset="0"/>
                        </a:rPr>
                        <a:t>MATEMATICA</a:t>
                      </a:r>
                    </a:p>
                  </a:txBody>
                  <a:tcPr anchor="ctr"/>
                </a:tc>
                <a:tc>
                  <a:txBody>
                    <a:bodyPr/>
                    <a:lstStyle/>
                    <a:p>
                      <a:pPr algn="ctr"/>
                      <a:r>
                        <a:rPr lang="it-IT" sz="1400">
                          <a:solidFill>
                            <a:schemeClr val="tx1"/>
                          </a:solidFill>
                          <a:latin typeface="Work Sans" pitchFamily="2" charset="0"/>
                        </a:rPr>
                        <a:t>205,6</a:t>
                      </a:r>
                    </a:p>
                  </a:txBody>
                  <a:tcPr anchor="ctr"/>
                </a:tc>
                <a:tc>
                  <a:txBody>
                    <a:bodyPr/>
                    <a:lstStyle/>
                    <a:p>
                      <a:pPr algn="ctr"/>
                      <a:r>
                        <a:rPr lang="it-IT" sz="1400">
                          <a:solidFill>
                            <a:schemeClr val="tx1"/>
                          </a:solidFill>
                          <a:latin typeface="Work Sans" pitchFamily="2" charset="0"/>
                        </a:rPr>
                        <a:t>+23,9</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755600526"/>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188,2</a:t>
                      </a:r>
                    </a:p>
                  </a:txBody>
                  <a:tcPr anchor="ctr"/>
                </a:tc>
                <a:tc>
                  <a:txBody>
                    <a:bodyPr/>
                    <a:lstStyle/>
                    <a:p>
                      <a:pPr algn="ctr"/>
                      <a:r>
                        <a:rPr lang="it-IT" sz="1400">
                          <a:solidFill>
                            <a:schemeClr val="tx1"/>
                          </a:solidFill>
                          <a:latin typeface="Work Sans" pitchFamily="2" charset="0"/>
                        </a:rPr>
                        <a:t>+7,6</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622659283"/>
                  </a:ext>
                </a:extLst>
              </a:tr>
              <a:tr h="42272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pPr algn="ctr"/>
                      <a:endParaRPr lang="it-IT" sz="1400">
                        <a:solidFill>
                          <a:schemeClr val="tx1"/>
                        </a:solidFill>
                        <a:latin typeface="+mn-lt"/>
                      </a:endParaRPr>
                    </a:p>
                  </a:txBody>
                  <a:tcPr anchor="ct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graphicFrame>
        <p:nvGraphicFramePr>
          <p:cNvPr id="34" name="Tabella 33">
            <a:extLst>
              <a:ext uri="{FF2B5EF4-FFF2-40B4-BE49-F238E27FC236}">
                <a16:creationId xmlns:a16="http://schemas.microsoft.com/office/drawing/2014/main" id="{8C9B3CF1-F070-4075-8166-E9F18D75AD54}"/>
              </a:ext>
            </a:extLst>
          </p:cNvPr>
          <p:cNvGraphicFramePr>
            <a:graphicFrameLocks noGrp="1"/>
          </p:cNvGraphicFramePr>
          <p:nvPr>
            <p:extLst>
              <p:ext uri="{D42A27DB-BD31-4B8C-83A1-F6EECF244321}">
                <p14:modId xmlns:p14="http://schemas.microsoft.com/office/powerpoint/2010/main" val="246769889"/>
              </p:ext>
            </p:extLst>
          </p:nvPr>
        </p:nvGraphicFramePr>
        <p:xfrm>
          <a:off x="272142" y="4809813"/>
          <a:ext cx="11919858" cy="1731934"/>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944020019"/>
                    </a:ext>
                  </a:extLst>
                </a:gridCol>
                <a:gridCol w="1589314">
                  <a:extLst>
                    <a:ext uri="{9D8B030D-6E8A-4147-A177-3AD203B41FA5}">
                      <a16:colId xmlns:a16="http://schemas.microsoft.com/office/drawing/2014/main" val="79365766"/>
                    </a:ext>
                  </a:extLst>
                </a:gridCol>
                <a:gridCol w="1621972">
                  <a:extLst>
                    <a:ext uri="{9D8B030D-6E8A-4147-A177-3AD203B41FA5}">
                      <a16:colId xmlns:a16="http://schemas.microsoft.com/office/drawing/2014/main" val="4129911090"/>
                    </a:ext>
                  </a:extLst>
                </a:gridCol>
                <a:gridCol w="1623217">
                  <a:extLst>
                    <a:ext uri="{9D8B030D-6E8A-4147-A177-3AD203B41FA5}">
                      <a16:colId xmlns:a16="http://schemas.microsoft.com/office/drawing/2014/main" val="1567833803"/>
                    </a:ext>
                  </a:extLst>
                </a:gridCol>
                <a:gridCol w="1822035">
                  <a:extLst>
                    <a:ext uri="{9D8B030D-6E8A-4147-A177-3AD203B41FA5}">
                      <a16:colId xmlns:a16="http://schemas.microsoft.com/office/drawing/2014/main" val="291230167"/>
                    </a:ext>
                  </a:extLst>
                </a:gridCol>
                <a:gridCol w="1822035">
                  <a:extLst>
                    <a:ext uri="{9D8B030D-6E8A-4147-A177-3AD203B41FA5}">
                      <a16:colId xmlns:a16="http://schemas.microsoft.com/office/drawing/2014/main" val="1988389916"/>
                    </a:ext>
                  </a:extLst>
                </a:gridCol>
                <a:gridCol w="1822035">
                  <a:extLst>
                    <a:ext uri="{9D8B030D-6E8A-4147-A177-3AD203B41FA5}">
                      <a16:colId xmlns:a16="http://schemas.microsoft.com/office/drawing/2014/main" val="744706569"/>
                    </a:ext>
                  </a:extLst>
                </a:gridCol>
              </a:tblGrid>
              <a:tr h="397992">
                <a:tc gridSpan="7">
                  <a:txBody>
                    <a:bodyPr/>
                    <a:lstStyle/>
                    <a:p>
                      <a:pPr algn="ctr"/>
                      <a:r>
                        <a:rPr lang="it-IT" sz="2000">
                          <a:solidFill>
                            <a:schemeClr val="tx1"/>
                          </a:solidFill>
                          <a:latin typeface="Work Sans" pitchFamily="2" charset="0"/>
                        </a:rPr>
                        <a:t>Distribuzione degli studenti nei livelli di apprendimento</a:t>
                      </a: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extLst>
                  <a:ext uri="{0D108BD9-81ED-4DB2-BD59-A6C34878D82A}">
                    <a16:rowId xmlns:a16="http://schemas.microsoft.com/office/drawing/2014/main" val="1003653957"/>
                  </a:ext>
                </a:extLst>
              </a:tr>
              <a:tr h="524335">
                <a:tc>
                  <a:txBody>
                    <a:bodyPr/>
                    <a:lstStyle/>
                    <a:p>
                      <a:pPr algn="ctr"/>
                      <a:endParaRPr lang="it-IT" sz="1400">
                        <a:latin typeface="Work Sans" pitchFamily="2" charset="0"/>
                      </a:endParaRPr>
                    </a:p>
                  </a:txBody>
                  <a:tcPr anchor="ctr"/>
                </a:tc>
                <a:tc>
                  <a:txBody>
                    <a:bodyPr/>
                    <a:lstStyle/>
                    <a:p>
                      <a:pPr algn="ctr"/>
                      <a:r>
                        <a:rPr lang="it-IT" sz="1400" b="1">
                          <a:latin typeface="Work Sans" pitchFamily="2" charset="0"/>
                        </a:rPr>
                        <a:t>Materia</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2</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3</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4</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5</a:t>
                      </a:r>
                    </a:p>
                  </a:txBody>
                  <a:tcPr anchor="ctr"/>
                </a:tc>
                <a:extLst>
                  <a:ext uri="{0D108BD9-81ED-4DB2-BD59-A6C34878D82A}">
                    <a16:rowId xmlns:a16="http://schemas.microsoft.com/office/drawing/2014/main" val="184304850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ITALIANO</a:t>
                      </a:r>
                    </a:p>
                  </a:txBody>
                  <a:tcPr anchor="ctr"/>
                </a:tc>
                <a:tc>
                  <a:txBody>
                    <a:bodyPr/>
                    <a:lstStyle/>
                    <a:p>
                      <a:pPr algn="ctr" fontAlgn="ctr"/>
                      <a:r>
                        <a:rPr lang="it-IT" sz="1400">
                          <a:effectLst/>
                          <a:latin typeface="Work Sans" pitchFamily="2" charset="0"/>
                        </a:rPr>
                        <a:t>0 (0,0%)</a:t>
                      </a:r>
                    </a:p>
                  </a:txBody>
                  <a:tcPr anchor="ctr"/>
                </a:tc>
                <a:tc>
                  <a:txBody>
                    <a:bodyPr/>
                    <a:lstStyle/>
                    <a:p>
                      <a:pPr algn="ctr" fontAlgn="ctr"/>
                      <a:r>
                        <a:rPr lang="it-IT" sz="1400">
                          <a:effectLst/>
                          <a:latin typeface="Work Sans" pitchFamily="2" charset="0"/>
                        </a:rPr>
                        <a:t>1 (7,7%)</a:t>
                      </a:r>
                    </a:p>
                  </a:txBody>
                  <a:tcPr anchor="ctr"/>
                </a:tc>
                <a:tc>
                  <a:txBody>
                    <a:bodyPr/>
                    <a:lstStyle/>
                    <a:p>
                      <a:pPr algn="ctr" fontAlgn="ctr"/>
                      <a:r>
                        <a:rPr lang="it-IT" sz="1400">
                          <a:effectLst/>
                          <a:latin typeface="Work Sans" pitchFamily="2" charset="0"/>
                        </a:rPr>
                        <a:t>7 (53,9%)</a:t>
                      </a:r>
                    </a:p>
                  </a:txBody>
                  <a:tcPr anchor="ctr"/>
                </a:tc>
                <a:tc>
                  <a:txBody>
                    <a:bodyPr/>
                    <a:lstStyle/>
                    <a:p>
                      <a:pPr algn="ctr" fontAlgn="ctr"/>
                      <a:r>
                        <a:rPr lang="it-IT" sz="1400">
                          <a:effectLst/>
                          <a:latin typeface="Work Sans" pitchFamily="2" charset="0"/>
                        </a:rPr>
                        <a:t>3 (23,1%)</a:t>
                      </a:r>
                    </a:p>
                  </a:txBody>
                  <a:tcPr anchor="ctr"/>
                </a:tc>
                <a:tc>
                  <a:txBody>
                    <a:bodyPr/>
                    <a:lstStyle/>
                    <a:p>
                      <a:pPr algn="ctr" fontAlgn="ctr"/>
                      <a:r>
                        <a:rPr lang="it-IT" sz="1400">
                          <a:effectLst/>
                          <a:latin typeface="Work Sans" pitchFamily="2" charset="0"/>
                        </a:rPr>
                        <a:t>2 (15,4%)</a:t>
                      </a:r>
                    </a:p>
                  </a:txBody>
                  <a:tcPr anchor="ctr"/>
                </a:tc>
                <a:extLst>
                  <a:ext uri="{0D108BD9-81ED-4DB2-BD59-A6C34878D82A}">
                    <a16:rowId xmlns:a16="http://schemas.microsoft.com/office/drawing/2014/main" val="3468404980"/>
                  </a:ext>
                </a:extLst>
              </a:tr>
              <a:tr h="3776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MATEMATICA</a:t>
                      </a:r>
                    </a:p>
                  </a:txBody>
                  <a:tcPr anchor="ctr"/>
                </a:tc>
                <a:tc>
                  <a:txBody>
                    <a:bodyPr/>
                    <a:lstStyle/>
                    <a:p>
                      <a:pPr algn="ctr" fontAlgn="ctr"/>
                      <a:r>
                        <a:rPr lang="it-IT" sz="1400">
                          <a:effectLst/>
                          <a:latin typeface="Work Sans" pitchFamily="2" charset="0"/>
                        </a:rPr>
                        <a:t>0 (0,0%)</a:t>
                      </a:r>
                    </a:p>
                  </a:txBody>
                  <a:tcPr anchor="ctr"/>
                </a:tc>
                <a:tc>
                  <a:txBody>
                    <a:bodyPr/>
                    <a:lstStyle/>
                    <a:p>
                      <a:pPr algn="ctr" fontAlgn="ctr"/>
                      <a:r>
                        <a:rPr lang="it-IT" sz="1400">
                          <a:effectLst/>
                          <a:latin typeface="Work Sans" pitchFamily="2" charset="0"/>
                        </a:rPr>
                        <a:t>5 (38,5%)</a:t>
                      </a:r>
                    </a:p>
                  </a:txBody>
                  <a:tcPr anchor="ctr"/>
                </a:tc>
                <a:tc>
                  <a:txBody>
                    <a:bodyPr/>
                    <a:lstStyle/>
                    <a:p>
                      <a:pPr algn="ctr" fontAlgn="ctr"/>
                      <a:r>
                        <a:rPr lang="it-IT" sz="1400">
                          <a:effectLst/>
                          <a:latin typeface="Work Sans" pitchFamily="2" charset="0"/>
                        </a:rPr>
                        <a:t>3 (23,1%)</a:t>
                      </a:r>
                    </a:p>
                  </a:txBody>
                  <a:tcPr anchor="ctr"/>
                </a:tc>
                <a:tc>
                  <a:txBody>
                    <a:bodyPr/>
                    <a:lstStyle/>
                    <a:p>
                      <a:pPr algn="ctr" fontAlgn="ctr"/>
                      <a:r>
                        <a:rPr lang="it-IT" sz="1400">
                          <a:effectLst/>
                          <a:latin typeface="Work Sans" pitchFamily="2" charset="0"/>
                        </a:rPr>
                        <a:t>3 (23,1%)</a:t>
                      </a:r>
                    </a:p>
                  </a:txBody>
                  <a:tcPr anchor="ctr"/>
                </a:tc>
                <a:tc>
                  <a:txBody>
                    <a:bodyPr/>
                    <a:lstStyle/>
                    <a:p>
                      <a:pPr algn="ctr" fontAlgn="ctr"/>
                      <a:r>
                        <a:rPr lang="it-IT" sz="1400">
                          <a:effectLst/>
                          <a:latin typeface="Work Sans" pitchFamily="2" charset="0"/>
                        </a:rPr>
                        <a:t>2 (15,4%)</a:t>
                      </a:r>
                    </a:p>
                  </a:txBody>
                  <a:tcPr anchor="ctr"/>
                </a:tc>
                <a:extLst>
                  <a:ext uri="{0D108BD9-81ED-4DB2-BD59-A6C34878D82A}">
                    <a16:rowId xmlns:a16="http://schemas.microsoft.com/office/drawing/2014/main" val="1065392956"/>
                  </a:ext>
                </a:extLst>
              </a:tr>
            </a:tbl>
          </a:graphicData>
        </a:graphic>
      </p:graphicFrame>
      <p:pic>
        <p:nvPicPr>
          <p:cNvPr id="48" name="Elemento grafico 47" descr="Segna Pollice su con riempimento a tinta unita">
            <a:extLst>
              <a:ext uri="{FF2B5EF4-FFF2-40B4-BE49-F238E27FC236}">
                <a16:creationId xmlns:a16="http://schemas.microsoft.com/office/drawing/2014/main" id="{89DA9B4F-C653-41BA-B884-1CDFD3C7F5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2235" y="2015154"/>
            <a:ext cx="432000" cy="432000"/>
          </a:xfrm>
          <a:prstGeom prst="rect">
            <a:avLst/>
          </a:prstGeom>
        </p:spPr>
      </p:pic>
      <p:pic>
        <p:nvPicPr>
          <p:cNvPr id="60" name="Elemento grafico 59" descr="Segna Pollice su con riempimento a tinta unita">
            <a:extLst>
              <a:ext uri="{FF2B5EF4-FFF2-40B4-BE49-F238E27FC236}">
                <a16:creationId xmlns:a16="http://schemas.microsoft.com/office/drawing/2014/main" id="{ACA8076F-404D-4F24-AAF0-D2CED743E3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2235" y="4019938"/>
            <a:ext cx="432000" cy="432000"/>
          </a:xfrm>
          <a:prstGeom prst="rect">
            <a:avLst/>
          </a:prstGeom>
        </p:spPr>
      </p:pic>
      <p:pic>
        <p:nvPicPr>
          <p:cNvPr id="61" name="Elemento grafico 60" descr="Segna Pollice su con riempimento a tinta unita">
            <a:extLst>
              <a:ext uri="{FF2B5EF4-FFF2-40B4-BE49-F238E27FC236}">
                <a16:creationId xmlns:a16="http://schemas.microsoft.com/office/drawing/2014/main" id="{A573DF55-D337-44A8-8105-B3001E4DC7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6300697" y="4033589"/>
            <a:ext cx="432000" cy="432000"/>
          </a:xfrm>
          <a:prstGeom prst="rect">
            <a:avLst/>
          </a:prstGeom>
        </p:spPr>
      </p:pic>
      <p:pic>
        <p:nvPicPr>
          <p:cNvPr id="62" name="Elemento grafico 61" descr="Segna Pollice su con riempimento a tinta unita">
            <a:extLst>
              <a:ext uri="{FF2B5EF4-FFF2-40B4-BE49-F238E27FC236}">
                <a16:creationId xmlns:a16="http://schemas.microsoft.com/office/drawing/2014/main" id="{89E6E830-06AA-4929-B58F-CFAD1F475B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478" y="4541323"/>
            <a:ext cx="216000" cy="216000"/>
          </a:xfrm>
          <a:prstGeom prst="rect">
            <a:avLst/>
          </a:prstGeom>
        </p:spPr>
      </p:pic>
      <p:grpSp>
        <p:nvGrpSpPr>
          <p:cNvPr id="69" name="Gruppo 68">
            <a:extLst>
              <a:ext uri="{FF2B5EF4-FFF2-40B4-BE49-F238E27FC236}">
                <a16:creationId xmlns:a16="http://schemas.microsoft.com/office/drawing/2014/main" id="{0D868195-4C34-41CD-9007-DB9415C5C861}"/>
              </a:ext>
            </a:extLst>
          </p:cNvPr>
          <p:cNvGrpSpPr>
            <a:grpSpLocks noChangeAspect="1"/>
          </p:cNvGrpSpPr>
          <p:nvPr/>
        </p:nvGrpSpPr>
        <p:grpSpPr>
          <a:xfrm>
            <a:off x="3673903" y="4571486"/>
            <a:ext cx="362100" cy="216000"/>
            <a:chOff x="8073887" y="1291301"/>
            <a:chExt cx="724200" cy="432000"/>
          </a:xfrm>
          <a:solidFill>
            <a:srgbClr val="FFC000"/>
          </a:solidFill>
        </p:grpSpPr>
        <p:pic>
          <p:nvPicPr>
            <p:cNvPr id="71" name="Elemento grafico 70" descr="Freccia: diritta con riempimento a tinta unita">
              <a:extLst>
                <a:ext uri="{FF2B5EF4-FFF2-40B4-BE49-F238E27FC236}">
                  <a16:creationId xmlns:a16="http://schemas.microsoft.com/office/drawing/2014/main" id="{B75C5A46-9140-4580-B7C1-E586FD2DF66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73887" y="1291301"/>
              <a:ext cx="432000" cy="432000"/>
            </a:xfrm>
            <a:prstGeom prst="rect">
              <a:avLst/>
            </a:prstGeom>
          </p:spPr>
        </p:pic>
        <p:pic>
          <p:nvPicPr>
            <p:cNvPr id="72" name="Elemento grafico 71" descr="Freccia: diritta con riempimento a tinta unita">
              <a:extLst>
                <a:ext uri="{FF2B5EF4-FFF2-40B4-BE49-F238E27FC236}">
                  <a16:creationId xmlns:a16="http://schemas.microsoft.com/office/drawing/2014/main" id="{99B1F881-4591-43D1-9859-33D4DCF243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366087" y="1291301"/>
              <a:ext cx="432000" cy="432000"/>
            </a:xfrm>
            <a:prstGeom prst="rect">
              <a:avLst/>
            </a:prstGeom>
          </p:spPr>
        </p:pic>
      </p:grpSp>
      <p:pic>
        <p:nvPicPr>
          <p:cNvPr id="76" name="Elemento grafico 75" descr="Segna Pollice su con riempimento a tinta unita">
            <a:extLst>
              <a:ext uri="{FF2B5EF4-FFF2-40B4-BE49-F238E27FC236}">
                <a16:creationId xmlns:a16="http://schemas.microsoft.com/office/drawing/2014/main" id="{5A40E1E2-E664-4ABD-9199-07DCD533A4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7286223" y="4602155"/>
            <a:ext cx="216000" cy="216000"/>
          </a:xfrm>
          <a:prstGeom prst="rect">
            <a:avLst/>
          </a:prstGeom>
        </p:spPr>
      </p:pic>
      <p:pic>
        <p:nvPicPr>
          <p:cNvPr id="64" name="Elemento grafico 63" descr="Segna Pollice su con riempimento a tinta unita">
            <a:extLst>
              <a:ext uri="{FF2B5EF4-FFF2-40B4-BE49-F238E27FC236}">
                <a16:creationId xmlns:a16="http://schemas.microsoft.com/office/drawing/2014/main" id="{8E010019-D57E-4763-8329-208C700CB8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3357" y="2020551"/>
            <a:ext cx="432000" cy="432000"/>
          </a:xfrm>
          <a:prstGeom prst="rect">
            <a:avLst/>
          </a:prstGeom>
        </p:spPr>
      </p:pic>
      <p:pic>
        <p:nvPicPr>
          <p:cNvPr id="65" name="Elemento grafico 64" descr="Segna Pollice su con riempimento a tinta unita">
            <a:extLst>
              <a:ext uri="{FF2B5EF4-FFF2-40B4-BE49-F238E27FC236}">
                <a16:creationId xmlns:a16="http://schemas.microsoft.com/office/drawing/2014/main" id="{A6B2F93A-EE4C-4236-BD66-A022B4158B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0697" y="2015805"/>
            <a:ext cx="432000" cy="432000"/>
          </a:xfrm>
          <a:prstGeom prst="rect">
            <a:avLst/>
          </a:prstGeom>
        </p:spPr>
      </p:pic>
      <p:pic>
        <p:nvPicPr>
          <p:cNvPr id="66" name="Elemento grafico 65" descr="Segna Pollice su con riempimento a tinta unita">
            <a:extLst>
              <a:ext uri="{FF2B5EF4-FFF2-40B4-BE49-F238E27FC236}">
                <a16:creationId xmlns:a16="http://schemas.microsoft.com/office/drawing/2014/main" id="{5E49019E-E2B9-4748-B702-76F013E9AE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8561466" y="4049569"/>
            <a:ext cx="432000" cy="432000"/>
          </a:xfrm>
          <a:prstGeom prst="rect">
            <a:avLst/>
          </a:prstGeom>
        </p:spPr>
      </p:pic>
      <p:pic>
        <p:nvPicPr>
          <p:cNvPr id="25" name="Elemento grafico 24" descr="Segna Pollice su con riempimento a tinta unita">
            <a:extLst>
              <a:ext uri="{FF2B5EF4-FFF2-40B4-BE49-F238E27FC236}">
                <a16:creationId xmlns:a16="http://schemas.microsoft.com/office/drawing/2014/main" id="{D97BE236-313E-46A7-B06C-42CED5B250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6300697" y="1604879"/>
            <a:ext cx="432000" cy="432000"/>
          </a:xfrm>
          <a:prstGeom prst="rect">
            <a:avLst/>
          </a:prstGeom>
        </p:spPr>
      </p:pic>
      <p:pic>
        <p:nvPicPr>
          <p:cNvPr id="26" name="Elemento grafico 25" descr="Segna Pollice su con riempimento a tinta unita">
            <a:extLst>
              <a:ext uri="{FF2B5EF4-FFF2-40B4-BE49-F238E27FC236}">
                <a16:creationId xmlns:a16="http://schemas.microsoft.com/office/drawing/2014/main" id="{DFE78F98-1A9D-462A-A142-E9013AFC4E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8561466" y="1600100"/>
            <a:ext cx="432000" cy="432000"/>
          </a:xfrm>
          <a:prstGeom prst="rect">
            <a:avLst/>
          </a:prstGeom>
        </p:spPr>
      </p:pic>
      <p:pic>
        <p:nvPicPr>
          <p:cNvPr id="31" name="Elemento grafico 30" descr="Segna Pollice su con riempimento a tinta unita">
            <a:extLst>
              <a:ext uri="{FF2B5EF4-FFF2-40B4-BE49-F238E27FC236}">
                <a16:creationId xmlns:a16="http://schemas.microsoft.com/office/drawing/2014/main" id="{5BF277B4-6574-4EDE-910E-D16C624AA5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0344" y="3582541"/>
            <a:ext cx="432000" cy="432000"/>
          </a:xfrm>
          <a:prstGeom prst="rect">
            <a:avLst/>
          </a:prstGeom>
        </p:spPr>
      </p:pic>
      <p:pic>
        <p:nvPicPr>
          <p:cNvPr id="32" name="Elemento grafico 31" descr="Segna Pollice su con riempimento a tinta unita">
            <a:extLst>
              <a:ext uri="{FF2B5EF4-FFF2-40B4-BE49-F238E27FC236}">
                <a16:creationId xmlns:a16="http://schemas.microsoft.com/office/drawing/2014/main" id="{30A65396-8579-44FF-B88C-39A8F81391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1466" y="3587938"/>
            <a:ext cx="432000" cy="432000"/>
          </a:xfrm>
          <a:prstGeom prst="rect">
            <a:avLst/>
          </a:prstGeom>
        </p:spPr>
      </p:pic>
      <p:pic>
        <p:nvPicPr>
          <p:cNvPr id="33" name="Elemento grafico 32" descr="Segna Pollice su con riempimento a tinta unita">
            <a:extLst>
              <a:ext uri="{FF2B5EF4-FFF2-40B4-BE49-F238E27FC236}">
                <a16:creationId xmlns:a16="http://schemas.microsoft.com/office/drawing/2014/main" id="{2F3AD785-31C5-4388-A2E1-F6260E6293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8806" y="3583192"/>
            <a:ext cx="432000" cy="432000"/>
          </a:xfrm>
          <a:prstGeom prst="rect">
            <a:avLst/>
          </a:prstGeom>
        </p:spPr>
      </p:pic>
      <p:pic>
        <p:nvPicPr>
          <p:cNvPr id="35" name="Elemento grafico 34" descr="Segna Pollice su con riempimento a tinta unita">
            <a:extLst>
              <a:ext uri="{FF2B5EF4-FFF2-40B4-BE49-F238E27FC236}">
                <a16:creationId xmlns:a16="http://schemas.microsoft.com/office/drawing/2014/main" id="{9A7203E6-013F-44B7-89B1-B107689672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0344" y="1595510"/>
            <a:ext cx="432000" cy="432000"/>
          </a:xfrm>
          <a:prstGeom prst="rect">
            <a:avLst/>
          </a:prstGeom>
        </p:spPr>
      </p:pic>
      <p:sp>
        <p:nvSpPr>
          <p:cNvPr id="36" name="CasellaDiTesto 35">
            <a:extLst>
              <a:ext uri="{FF2B5EF4-FFF2-40B4-BE49-F238E27FC236}">
                <a16:creationId xmlns:a16="http://schemas.microsoft.com/office/drawing/2014/main" id="{BBD8BC45-6520-4682-BC8D-9745E3312907}"/>
              </a:ext>
            </a:extLst>
          </p:cNvPr>
          <p:cNvSpPr txBox="1"/>
          <p:nvPr/>
        </p:nvSpPr>
        <p:spPr>
          <a:xfrm>
            <a:off x="531686" y="198400"/>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37" name="Pulsante di azione: vuoto 36" descr="Indietro con riempimento a tinta unita">
            <a:hlinkClick r:id="rId9" action="ppaction://hlinksldjump" highlightClick="1"/>
            <a:extLst>
              <a:ext uri="{FF2B5EF4-FFF2-40B4-BE49-F238E27FC236}">
                <a16:creationId xmlns:a16="http://schemas.microsoft.com/office/drawing/2014/main" id="{AD530C84-63DE-488D-9011-5A4E530EB15E}"/>
              </a:ext>
            </a:extLst>
          </p:cNvPr>
          <p:cNvSpPr/>
          <p:nvPr/>
        </p:nvSpPr>
        <p:spPr>
          <a:xfrm>
            <a:off x="2109047" y="189844"/>
            <a:ext cx="417501" cy="386443"/>
          </a:xfrm>
          <a:prstGeom prst="actionButtonBlank">
            <a:avLst/>
          </a:prstGeom>
          <a:blipFill dpi="0"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8" name="Gruppo 37">
            <a:extLst>
              <a:ext uri="{FF2B5EF4-FFF2-40B4-BE49-F238E27FC236}">
                <a16:creationId xmlns:a16="http://schemas.microsoft.com/office/drawing/2014/main" id="{01D935E4-4414-4679-883D-C3B574C883BC}"/>
              </a:ext>
            </a:extLst>
          </p:cNvPr>
          <p:cNvGrpSpPr/>
          <p:nvPr/>
        </p:nvGrpSpPr>
        <p:grpSpPr>
          <a:xfrm rot="5400000">
            <a:off x="-3167651" y="3212999"/>
            <a:ext cx="6662061" cy="432000"/>
            <a:chOff x="0" y="0"/>
            <a:chExt cx="12260385" cy="581573"/>
          </a:xfrm>
        </p:grpSpPr>
        <p:pic>
          <p:nvPicPr>
            <p:cNvPr id="39" name="Immagine 38">
              <a:extLst>
                <a:ext uri="{FF2B5EF4-FFF2-40B4-BE49-F238E27FC236}">
                  <a16:creationId xmlns:a16="http://schemas.microsoft.com/office/drawing/2014/main" id="{3F3777FC-1787-41E4-AD2F-99DC302E493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40" name="Immagine 39">
              <a:extLst>
                <a:ext uri="{FF2B5EF4-FFF2-40B4-BE49-F238E27FC236}">
                  <a16:creationId xmlns:a16="http://schemas.microsoft.com/office/drawing/2014/main" id="{D91898D3-6EF0-48FD-A5CD-C495E796E6B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41" name="Immagine 40">
              <a:extLst>
                <a:ext uri="{FF2B5EF4-FFF2-40B4-BE49-F238E27FC236}">
                  <a16:creationId xmlns:a16="http://schemas.microsoft.com/office/drawing/2014/main" id="{A709383A-A032-4921-816B-E7AF94731FB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43" name="Gruppo 42">
            <a:extLst>
              <a:ext uri="{FF2B5EF4-FFF2-40B4-BE49-F238E27FC236}">
                <a16:creationId xmlns:a16="http://schemas.microsoft.com/office/drawing/2014/main" id="{59FF35AF-E67E-4374-909C-52A98EED4F6B}"/>
              </a:ext>
            </a:extLst>
          </p:cNvPr>
          <p:cNvGrpSpPr/>
          <p:nvPr/>
        </p:nvGrpSpPr>
        <p:grpSpPr>
          <a:xfrm>
            <a:off x="4572000" y="85316"/>
            <a:ext cx="7526173" cy="369714"/>
            <a:chOff x="596530" y="360775"/>
            <a:chExt cx="9604098" cy="341130"/>
          </a:xfrm>
        </p:grpSpPr>
        <p:sp>
          <p:nvSpPr>
            <p:cNvPr id="44" name="CasellaDiTesto 43">
              <a:extLst>
                <a:ext uri="{FF2B5EF4-FFF2-40B4-BE49-F238E27FC236}">
                  <a16:creationId xmlns:a16="http://schemas.microsoft.com/office/drawing/2014/main" id="{C022998B-2F8C-437A-AF24-4B74A5725730}"/>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45" name="Immagine 44">
              <a:extLst>
                <a:ext uri="{FF2B5EF4-FFF2-40B4-BE49-F238E27FC236}">
                  <a16:creationId xmlns:a16="http://schemas.microsoft.com/office/drawing/2014/main" id="{E12F730F-1916-487B-8536-210A0EECAF2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4257860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a 7">
            <a:extLst>
              <a:ext uri="{FF2B5EF4-FFF2-40B4-BE49-F238E27FC236}">
                <a16:creationId xmlns:a16="http://schemas.microsoft.com/office/drawing/2014/main" id="{D9171A17-F033-4160-89D5-01882EFA2E8A}"/>
              </a:ext>
            </a:extLst>
          </p:cNvPr>
          <p:cNvGraphicFramePr>
            <a:graphicFrameLocks noGrp="1"/>
          </p:cNvGraphicFramePr>
          <p:nvPr>
            <p:extLst>
              <p:ext uri="{D42A27DB-BD31-4B8C-83A1-F6EECF244321}">
                <p14:modId xmlns:p14="http://schemas.microsoft.com/office/powerpoint/2010/main" val="73478733"/>
              </p:ext>
            </p:extLst>
          </p:nvPr>
        </p:nvGraphicFramePr>
        <p:xfrm>
          <a:off x="277583" y="507710"/>
          <a:ext cx="11914417" cy="4182326"/>
        </p:xfrm>
        <a:graphic>
          <a:graphicData uri="http://schemas.openxmlformats.org/drawingml/2006/table">
            <a:tbl>
              <a:tblPr firstRow="1" bandRow="1">
                <a:tableStyleId>{7DF18680-E054-41AD-8BC1-D1AEF772440D}</a:tableStyleId>
              </a:tblPr>
              <a:tblGrid>
                <a:gridCol w="1394388">
                  <a:extLst>
                    <a:ext uri="{9D8B030D-6E8A-4147-A177-3AD203B41FA5}">
                      <a16:colId xmlns:a16="http://schemas.microsoft.com/office/drawing/2014/main" val="4057865429"/>
                    </a:ext>
                  </a:extLst>
                </a:gridCol>
                <a:gridCol w="1840775">
                  <a:extLst>
                    <a:ext uri="{9D8B030D-6E8A-4147-A177-3AD203B41FA5}">
                      <a16:colId xmlns:a16="http://schemas.microsoft.com/office/drawing/2014/main" val="2456361952"/>
                    </a:ext>
                  </a:extLst>
                </a:gridCol>
                <a:gridCol w="1840775">
                  <a:extLst>
                    <a:ext uri="{9D8B030D-6E8A-4147-A177-3AD203B41FA5}">
                      <a16:colId xmlns:a16="http://schemas.microsoft.com/office/drawing/2014/main" val="1564437129"/>
                    </a:ext>
                  </a:extLst>
                </a:gridCol>
                <a:gridCol w="2279493">
                  <a:extLst>
                    <a:ext uri="{9D8B030D-6E8A-4147-A177-3AD203B41FA5}">
                      <a16:colId xmlns:a16="http://schemas.microsoft.com/office/drawing/2014/main" val="1246928854"/>
                    </a:ext>
                  </a:extLst>
                </a:gridCol>
                <a:gridCol w="2279493">
                  <a:extLst>
                    <a:ext uri="{9D8B030D-6E8A-4147-A177-3AD203B41FA5}">
                      <a16:colId xmlns:a16="http://schemas.microsoft.com/office/drawing/2014/main" val="341335712"/>
                    </a:ext>
                  </a:extLst>
                </a:gridCol>
                <a:gridCol w="2279493">
                  <a:extLst>
                    <a:ext uri="{9D8B030D-6E8A-4147-A177-3AD203B41FA5}">
                      <a16:colId xmlns:a16="http://schemas.microsoft.com/office/drawing/2014/main" val="561693737"/>
                    </a:ext>
                  </a:extLst>
                </a:gridCol>
              </a:tblGrid>
              <a:tr h="367578">
                <a:tc gridSpan="6">
                  <a:txBody>
                    <a:bodyPr/>
                    <a:lstStyle/>
                    <a:p>
                      <a:pPr algn="ctr"/>
                      <a:r>
                        <a:rPr lang="it-IT" sz="2000">
                          <a:solidFill>
                            <a:schemeClr val="tx1"/>
                          </a:solidFill>
                          <a:latin typeface="Work Sans" pitchFamily="2" charset="0"/>
                        </a:rPr>
                        <a:t>Punteggi generali - Licei scientifici, classici e linguistici</a:t>
                      </a:r>
                    </a:p>
                  </a:txBody>
                  <a:tcPr anchor="ctr">
                    <a:noFill/>
                  </a:tcPr>
                </a:tc>
                <a:tc hMerge="1">
                  <a:txBody>
                    <a:bodyPr/>
                    <a:lstStyle/>
                    <a:p>
                      <a:pPr algn="ctr"/>
                      <a:endParaRPr lang="it-IT" sz="1400">
                        <a:latin typeface="+mn-lt"/>
                      </a:endParaRPr>
                    </a:p>
                  </a:txBody>
                  <a:tcPr anchor="ct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a:txBody>
                    <a:bodyPr/>
                    <a:lstStyle/>
                    <a:p>
                      <a:pPr algn="ctr"/>
                      <a:r>
                        <a:rPr lang="it-IT" sz="1400" b="1">
                          <a:solidFill>
                            <a:schemeClr val="tx1"/>
                          </a:solidFill>
                          <a:latin typeface="Work Sans" pitchFamily="2" charset="0"/>
                        </a:rPr>
                        <a:t>omissis</a:t>
                      </a: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(246,1)</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(243,1)</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(229,1)</a:t>
                      </a:r>
                    </a:p>
                  </a:txBody>
                  <a:tcPr anchor="ctr"/>
                </a:tc>
                <a:extLst>
                  <a:ext uri="{0D108BD9-81ED-4DB2-BD59-A6C34878D82A}">
                    <a16:rowId xmlns:a16="http://schemas.microsoft.com/office/drawing/2014/main" val="700804956"/>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listening</a:t>
                      </a:r>
                    </a:p>
                  </a:txBody>
                  <a:tcPr anchor="ctr"/>
                </a:tc>
                <a:tc>
                  <a:txBody>
                    <a:bodyPr/>
                    <a:lstStyle/>
                    <a:p>
                      <a:pPr algn="ctr"/>
                      <a:r>
                        <a:rPr lang="it-IT" sz="1400">
                          <a:solidFill>
                            <a:schemeClr val="tx1"/>
                          </a:solidFill>
                          <a:latin typeface="Work Sans" pitchFamily="2" charset="0"/>
                        </a:rPr>
                        <a:t>240,8</a:t>
                      </a:r>
                    </a:p>
                  </a:txBody>
                  <a:tcPr anchor="ctr"/>
                </a:tc>
                <a:tc>
                  <a:txBody>
                    <a:bodyPr/>
                    <a:lstStyle/>
                    <a:p>
                      <a:pPr algn="ctr"/>
                      <a:r>
                        <a:rPr lang="it-IT" sz="1400">
                          <a:solidFill>
                            <a:schemeClr val="tx1"/>
                          </a:solidFill>
                          <a:latin typeface="Work Sans" pitchFamily="2" charset="0"/>
                        </a:rPr>
                        <a:t>+17,5</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686223323"/>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a:solidFill>
                            <a:schemeClr val="tx1"/>
                          </a:solidFill>
                          <a:latin typeface="Work Sans" pitchFamily="2" charset="0"/>
                        </a:rPr>
                        <a:t>250,6</a:t>
                      </a:r>
                    </a:p>
                  </a:txBody>
                  <a:tcPr anchor="ctr"/>
                </a:tc>
                <a:tc>
                  <a:txBody>
                    <a:bodyPr/>
                    <a:lstStyle/>
                    <a:p>
                      <a:pPr algn="ctr"/>
                      <a:r>
                        <a:rPr lang="it-IT" sz="1400">
                          <a:solidFill>
                            <a:schemeClr val="tx1"/>
                          </a:solidFill>
                          <a:latin typeface="Work Sans" pitchFamily="2" charset="0"/>
                        </a:rPr>
                        <a:t>+27,5</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432000">
                <a:tc>
                  <a:txBody>
                    <a:bodyPr/>
                    <a:lstStyle/>
                    <a:p>
                      <a:pPr algn="ct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a:solidFill>
                            <a:schemeClr val="tx1"/>
                          </a:solidFill>
                          <a:latin typeface="Work Sans" pitchFamily="2" charset="0"/>
                          <a:ea typeface="+mn-ea"/>
                          <a:cs typeface="+mn-cs"/>
                        </a:rPr>
                        <a:t>Differenza rispetto a gruppi simili</a:t>
                      </a:r>
                    </a:p>
                  </a:txBody>
                  <a:tcPr anchor="ct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Lombardia (232,1)</a:t>
                      </a:r>
                    </a:p>
                  </a:txBody>
                  <a:tcPr anchor="ctr">
                    <a:solidFill>
                      <a:srgbClr val="EAEFF7"/>
                    </a:solidFill>
                  </a:tcP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a:t>
                      </a:r>
                    </a:p>
                    <a:p>
                      <a:pPr marL="0" algn="ctr" defTabSz="914400" rtl="0" eaLnBrk="1" latinLnBrk="0" hangingPunct="1"/>
                      <a:r>
                        <a:rPr lang="it-IT" sz="1400" b="1" kern="1200">
                          <a:solidFill>
                            <a:schemeClr val="tx1"/>
                          </a:solidFill>
                          <a:latin typeface="Work Sans" pitchFamily="2" charset="0"/>
                          <a:ea typeface="+mn-ea"/>
                          <a:cs typeface="+mn-cs"/>
                        </a:rPr>
                        <a:t>Nord ovest (229,1)</a:t>
                      </a:r>
                    </a:p>
                  </a:txBody>
                  <a:tcPr anchor="ctr">
                    <a:solidFill>
                      <a:srgbClr val="EAEFF7"/>
                    </a:solidFill>
                  </a:tcP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a:t>
                      </a:r>
                    </a:p>
                    <a:p>
                      <a:pPr marL="0" algn="ctr" defTabSz="914400" rtl="0" eaLnBrk="1" latinLnBrk="0" hangingPunct="1"/>
                      <a:r>
                        <a:rPr lang="it-IT" sz="1400" b="1" kern="1200">
                          <a:solidFill>
                            <a:schemeClr val="tx1"/>
                          </a:solidFill>
                          <a:latin typeface="Work Sans" pitchFamily="2" charset="0"/>
                          <a:ea typeface="+mn-ea"/>
                          <a:cs typeface="+mn-cs"/>
                        </a:rPr>
                        <a:t>Italia (220,3)</a:t>
                      </a:r>
                    </a:p>
                  </a:txBody>
                  <a:tcPr anchor="ctr">
                    <a:solidFill>
                      <a:srgbClr val="EAEFF7"/>
                    </a:solidFill>
                  </a:tcPr>
                </a:tc>
                <a:extLst>
                  <a:ext uri="{0D108BD9-81ED-4DB2-BD59-A6C34878D82A}">
                    <a16:rowId xmlns:a16="http://schemas.microsoft.com/office/drawing/2014/main" val="2553339382"/>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reading</a:t>
                      </a:r>
                    </a:p>
                  </a:txBody>
                  <a:tcPr anchor="ctr"/>
                </a:tc>
                <a:tc>
                  <a:txBody>
                    <a:bodyPr/>
                    <a:lstStyle/>
                    <a:p>
                      <a:pPr algn="ctr"/>
                      <a:r>
                        <a:rPr lang="it-IT" sz="1400">
                          <a:solidFill>
                            <a:schemeClr val="tx1"/>
                          </a:solidFill>
                          <a:latin typeface="Work Sans" pitchFamily="2" charset="0"/>
                        </a:rPr>
                        <a:t>234,8</a:t>
                      </a:r>
                    </a:p>
                  </a:txBody>
                  <a:tcPr anchor="ctr"/>
                </a:tc>
                <a:tc>
                  <a:txBody>
                    <a:bodyPr/>
                    <a:lstStyle/>
                    <a:p>
                      <a:pPr algn="ctr"/>
                      <a:r>
                        <a:rPr lang="it-IT" sz="1400">
                          <a:solidFill>
                            <a:schemeClr val="tx1"/>
                          </a:solidFill>
                          <a:latin typeface="Work Sans" pitchFamily="2" charset="0"/>
                        </a:rPr>
                        <a:t>+17,1</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701544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235,0</a:t>
                      </a:r>
                    </a:p>
                  </a:txBody>
                  <a:tcPr anchor="ctr"/>
                </a:tc>
                <a:tc>
                  <a:txBody>
                    <a:bodyPr/>
                    <a:lstStyle/>
                    <a:p>
                      <a:pPr algn="ctr"/>
                      <a:r>
                        <a:rPr lang="it-IT" sz="1400">
                          <a:solidFill>
                            <a:schemeClr val="tx1"/>
                          </a:solidFill>
                          <a:latin typeface="Work Sans" pitchFamily="2" charset="0"/>
                        </a:rPr>
                        <a:t>+19,1</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834079359"/>
                  </a:ext>
                </a:extLst>
              </a:tr>
              <a:tr h="42272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pPr algn="ctr"/>
                      <a:endParaRPr lang="it-IT" sz="1400">
                        <a:solidFill>
                          <a:schemeClr val="tx1"/>
                        </a:solidFill>
                        <a:latin typeface="+mn-lt"/>
                      </a:endParaRPr>
                    </a:p>
                  </a:txBody>
                  <a:tcPr anchor="ct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pic>
        <p:nvPicPr>
          <p:cNvPr id="9" name="Elemento grafico 8" descr="Segna Pollice su con riempimento a tinta unita">
            <a:extLst>
              <a:ext uri="{FF2B5EF4-FFF2-40B4-BE49-F238E27FC236}">
                <a16:creationId xmlns:a16="http://schemas.microsoft.com/office/drawing/2014/main" id="{65E5734D-ABCA-4C1E-8E65-E76C3B6BF9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853" y="4375171"/>
            <a:ext cx="216000" cy="216000"/>
          </a:xfrm>
          <a:prstGeom prst="rect">
            <a:avLst/>
          </a:prstGeom>
        </p:spPr>
      </p:pic>
      <p:grpSp>
        <p:nvGrpSpPr>
          <p:cNvPr id="10" name="Gruppo 9">
            <a:extLst>
              <a:ext uri="{FF2B5EF4-FFF2-40B4-BE49-F238E27FC236}">
                <a16:creationId xmlns:a16="http://schemas.microsoft.com/office/drawing/2014/main" id="{074B9D6C-B6D6-4354-9AEE-51166B4CD128}"/>
              </a:ext>
            </a:extLst>
          </p:cNvPr>
          <p:cNvGrpSpPr>
            <a:grpSpLocks noChangeAspect="1"/>
          </p:cNvGrpSpPr>
          <p:nvPr/>
        </p:nvGrpSpPr>
        <p:grpSpPr>
          <a:xfrm>
            <a:off x="3626278" y="4405334"/>
            <a:ext cx="362100" cy="216000"/>
            <a:chOff x="8073887" y="1291301"/>
            <a:chExt cx="724200" cy="432000"/>
          </a:xfrm>
          <a:solidFill>
            <a:srgbClr val="FFC000"/>
          </a:solidFill>
        </p:grpSpPr>
        <p:pic>
          <p:nvPicPr>
            <p:cNvPr id="11" name="Elemento grafico 10" descr="Freccia: diritta con riempimento a tinta unita">
              <a:extLst>
                <a:ext uri="{FF2B5EF4-FFF2-40B4-BE49-F238E27FC236}">
                  <a16:creationId xmlns:a16="http://schemas.microsoft.com/office/drawing/2014/main" id="{B67F578C-D8A8-4F95-92BA-BFE9F57E52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12" name="Elemento grafico 11" descr="Freccia: diritta con riempimento a tinta unita">
              <a:extLst>
                <a:ext uri="{FF2B5EF4-FFF2-40B4-BE49-F238E27FC236}">
                  <a16:creationId xmlns:a16="http://schemas.microsoft.com/office/drawing/2014/main" id="{D4B4486D-7BDC-4C1A-B610-0E0FEBE7BB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13" name="Elemento grafico 12" descr="Segna Pollice su con riempimento a tinta unita">
            <a:extLst>
              <a:ext uri="{FF2B5EF4-FFF2-40B4-BE49-F238E27FC236}">
                <a16:creationId xmlns:a16="http://schemas.microsoft.com/office/drawing/2014/main" id="{5768A3DC-1196-4905-B710-AD19E8FE24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7238598" y="4436003"/>
            <a:ext cx="216000" cy="216000"/>
          </a:xfrm>
          <a:prstGeom prst="rect">
            <a:avLst/>
          </a:prstGeom>
        </p:spPr>
      </p:pic>
      <p:graphicFrame>
        <p:nvGraphicFramePr>
          <p:cNvPr id="14" name="Tabella 13">
            <a:extLst>
              <a:ext uri="{FF2B5EF4-FFF2-40B4-BE49-F238E27FC236}">
                <a16:creationId xmlns:a16="http://schemas.microsoft.com/office/drawing/2014/main" id="{E7C4D666-FFB2-435D-ACB7-45D5F809671E}"/>
              </a:ext>
            </a:extLst>
          </p:cNvPr>
          <p:cNvGraphicFramePr>
            <a:graphicFrameLocks noGrp="1"/>
          </p:cNvGraphicFramePr>
          <p:nvPr>
            <p:extLst>
              <p:ext uri="{D42A27DB-BD31-4B8C-83A1-F6EECF244321}">
                <p14:modId xmlns:p14="http://schemas.microsoft.com/office/powerpoint/2010/main" val="1508690146"/>
              </p:ext>
            </p:extLst>
          </p:nvPr>
        </p:nvGraphicFramePr>
        <p:xfrm>
          <a:off x="277583" y="4858668"/>
          <a:ext cx="11877850" cy="1586872"/>
        </p:xfrm>
        <a:graphic>
          <a:graphicData uri="http://schemas.openxmlformats.org/drawingml/2006/table">
            <a:tbl>
              <a:tblPr firstRow="1" bandRow="1">
                <a:tableStyleId>{5C22544A-7EE6-4342-B048-85BDC9FD1C3A}</a:tableStyleId>
              </a:tblPr>
              <a:tblGrid>
                <a:gridCol w="2517948">
                  <a:extLst>
                    <a:ext uri="{9D8B030D-6E8A-4147-A177-3AD203B41FA5}">
                      <a16:colId xmlns:a16="http://schemas.microsoft.com/office/drawing/2014/main" val="2944020019"/>
                    </a:ext>
                  </a:extLst>
                </a:gridCol>
                <a:gridCol w="2425700">
                  <a:extLst>
                    <a:ext uri="{9D8B030D-6E8A-4147-A177-3AD203B41FA5}">
                      <a16:colId xmlns:a16="http://schemas.microsoft.com/office/drawing/2014/main" val="79365766"/>
                    </a:ext>
                  </a:extLst>
                </a:gridCol>
                <a:gridCol w="2233234">
                  <a:extLst>
                    <a:ext uri="{9D8B030D-6E8A-4147-A177-3AD203B41FA5}">
                      <a16:colId xmlns:a16="http://schemas.microsoft.com/office/drawing/2014/main" val="4129911090"/>
                    </a:ext>
                  </a:extLst>
                </a:gridCol>
                <a:gridCol w="1731978">
                  <a:extLst>
                    <a:ext uri="{9D8B030D-6E8A-4147-A177-3AD203B41FA5}">
                      <a16:colId xmlns:a16="http://schemas.microsoft.com/office/drawing/2014/main" val="1567833803"/>
                    </a:ext>
                  </a:extLst>
                </a:gridCol>
                <a:gridCol w="2968990">
                  <a:extLst>
                    <a:ext uri="{9D8B030D-6E8A-4147-A177-3AD203B41FA5}">
                      <a16:colId xmlns:a16="http://schemas.microsoft.com/office/drawing/2014/main" val="291230167"/>
                    </a:ext>
                  </a:extLst>
                </a:gridCol>
              </a:tblGrid>
              <a:tr h="336236">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a:solidFill>
                            <a:schemeClr val="tx1"/>
                          </a:solidFill>
                          <a:latin typeface="Work Sans" pitchFamily="2" charset="0"/>
                        </a:rPr>
                        <a:t>Distribuzione degli studenti nei livelli di apprendimento</a:t>
                      </a:r>
                    </a:p>
                  </a:txBody>
                  <a:tcPr anchor="c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extLst>
                  <a:ext uri="{0D108BD9-81ED-4DB2-BD59-A6C34878D82A}">
                    <a16:rowId xmlns:a16="http://schemas.microsoft.com/office/drawing/2014/main" val="62790177"/>
                  </a:ext>
                </a:extLst>
              </a:tr>
              <a:tr h="336236">
                <a:tc>
                  <a:txBody>
                    <a:bodyPr/>
                    <a:lstStyle/>
                    <a:p>
                      <a:pPr algn="ctr"/>
                      <a:endParaRPr lang="it-IT" sz="1400" b="1">
                        <a:latin typeface="Work Sans"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Materia</a:t>
                      </a:r>
                    </a:p>
                  </a:txBody>
                  <a:tcPr anchor="ctr"/>
                </a:tc>
                <a:tc>
                  <a:txBody>
                    <a:bodyPr/>
                    <a:lstStyle/>
                    <a:p>
                      <a:pPr algn="ctr"/>
                      <a:r>
                        <a:rPr lang="it-IT" sz="1400" b="1">
                          <a:latin typeface="Work Sans" pitchFamily="2" charset="0"/>
                        </a:rPr>
                        <a:t>Studenti che non raggiungono livello B1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B1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B2</a:t>
                      </a:r>
                    </a:p>
                  </a:txBody>
                  <a:tcPr anchor="ctr"/>
                </a:tc>
                <a:extLst>
                  <a:ext uri="{0D108BD9-81ED-4DB2-BD59-A6C34878D82A}">
                    <a16:rowId xmlns:a16="http://schemas.microsoft.com/office/drawing/2014/main" val="3080794382"/>
                  </a:ext>
                </a:extLst>
              </a:tr>
              <a:tr h="336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listening</a:t>
                      </a:r>
                    </a:p>
                  </a:txBody>
                  <a:tcPr anchor="ctr"/>
                </a:tc>
                <a:tc>
                  <a:txBody>
                    <a:bodyPr/>
                    <a:lstStyle/>
                    <a:p>
                      <a:pPr algn="ctr" fontAlgn="ctr"/>
                      <a:r>
                        <a:rPr lang="it-IT" sz="1400">
                          <a:solidFill>
                            <a:srgbClr val="1A1A1A"/>
                          </a:solidFill>
                          <a:effectLst/>
                          <a:latin typeface="Work Sans" pitchFamily="2" charset="0"/>
                        </a:rPr>
                        <a:t>0 (0,0%)</a:t>
                      </a:r>
                    </a:p>
                  </a:txBody>
                  <a:tcPr anchor="ctr"/>
                </a:tc>
                <a:tc>
                  <a:txBody>
                    <a:bodyPr/>
                    <a:lstStyle/>
                    <a:p>
                      <a:pPr algn="ctr" fontAlgn="ctr"/>
                      <a:r>
                        <a:rPr lang="it-IT" sz="1400">
                          <a:solidFill>
                            <a:srgbClr val="1A1A1A"/>
                          </a:solidFill>
                          <a:effectLst/>
                          <a:latin typeface="Work Sans" pitchFamily="2" charset="0"/>
                        </a:rPr>
                        <a:t>0 (0,0%)</a:t>
                      </a:r>
                    </a:p>
                  </a:txBody>
                  <a:tcPr anchor="ctr"/>
                </a:tc>
                <a:tc>
                  <a:txBody>
                    <a:bodyPr/>
                    <a:lstStyle/>
                    <a:p>
                      <a:pPr algn="ctr" fontAlgn="ctr"/>
                      <a:r>
                        <a:rPr lang="it-IT" sz="1400">
                          <a:solidFill>
                            <a:srgbClr val="1A1A1A"/>
                          </a:solidFill>
                          <a:effectLst/>
                          <a:latin typeface="Work Sans" pitchFamily="2" charset="0"/>
                        </a:rPr>
                        <a:t>13 (100,0%)</a:t>
                      </a:r>
                    </a:p>
                  </a:txBody>
                  <a:tcPr anchor="ctr"/>
                </a:tc>
                <a:extLst>
                  <a:ext uri="{0D108BD9-81ED-4DB2-BD59-A6C34878D82A}">
                    <a16:rowId xmlns:a16="http://schemas.microsoft.com/office/drawing/2014/main" val="855945981"/>
                  </a:ext>
                </a:extLst>
              </a:tr>
              <a:tr h="336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reading</a:t>
                      </a:r>
                    </a:p>
                  </a:txBody>
                  <a:tcPr anchor="ctr"/>
                </a:tc>
                <a:tc>
                  <a:txBody>
                    <a:bodyPr/>
                    <a:lstStyle/>
                    <a:p>
                      <a:pPr algn="ctr" fontAlgn="ctr"/>
                      <a:r>
                        <a:rPr lang="it-IT" sz="1400">
                          <a:effectLst/>
                          <a:latin typeface="Work Sans" pitchFamily="2" charset="0"/>
                        </a:rPr>
                        <a:t>0 (0,0%)</a:t>
                      </a:r>
                    </a:p>
                  </a:txBody>
                  <a:tcPr anchor="ctr"/>
                </a:tc>
                <a:tc>
                  <a:txBody>
                    <a:bodyPr/>
                    <a:lstStyle/>
                    <a:p>
                      <a:pPr algn="ctr" fontAlgn="ctr"/>
                      <a:r>
                        <a:rPr lang="it-IT" sz="1400">
                          <a:effectLst/>
                          <a:latin typeface="Work Sans" pitchFamily="2" charset="0"/>
                        </a:rPr>
                        <a:t>2 (15,4%)</a:t>
                      </a:r>
                    </a:p>
                  </a:txBody>
                  <a:tcPr anchor="ctr"/>
                </a:tc>
                <a:tc>
                  <a:txBody>
                    <a:bodyPr/>
                    <a:lstStyle/>
                    <a:p>
                      <a:pPr algn="ctr" fontAlgn="ctr"/>
                      <a:r>
                        <a:rPr lang="it-IT" sz="1400">
                          <a:effectLst/>
                          <a:latin typeface="Work Sans" pitchFamily="2" charset="0"/>
                        </a:rPr>
                        <a:t>11 (84,6%)</a:t>
                      </a:r>
                    </a:p>
                  </a:txBody>
                  <a:tcPr anchor="ctr"/>
                </a:tc>
                <a:extLst>
                  <a:ext uri="{0D108BD9-81ED-4DB2-BD59-A6C34878D82A}">
                    <a16:rowId xmlns:a16="http://schemas.microsoft.com/office/drawing/2014/main" val="780567168"/>
                  </a:ext>
                </a:extLst>
              </a:tr>
            </a:tbl>
          </a:graphicData>
        </a:graphic>
      </p:graphicFrame>
      <p:pic>
        <p:nvPicPr>
          <p:cNvPr id="15" name="Elemento grafico 14" descr="Segna Pollice su con riempimento a tinta unita">
            <a:extLst>
              <a:ext uri="{FF2B5EF4-FFF2-40B4-BE49-F238E27FC236}">
                <a16:creationId xmlns:a16="http://schemas.microsoft.com/office/drawing/2014/main" id="{BFEE51DD-4874-43B2-B213-59A81F91F1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50810" y="1705363"/>
            <a:ext cx="432000" cy="432000"/>
          </a:xfrm>
          <a:prstGeom prst="rect">
            <a:avLst/>
          </a:prstGeom>
        </p:spPr>
      </p:pic>
      <p:pic>
        <p:nvPicPr>
          <p:cNvPr id="16" name="Elemento grafico 15" descr="Segna Pollice su con riempimento a tinta unita">
            <a:extLst>
              <a:ext uri="{FF2B5EF4-FFF2-40B4-BE49-F238E27FC236}">
                <a16:creationId xmlns:a16="http://schemas.microsoft.com/office/drawing/2014/main" id="{67AC3759-5D7E-45B3-B273-20191316FF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6329272" y="1719014"/>
            <a:ext cx="432000" cy="432000"/>
          </a:xfrm>
          <a:prstGeom prst="rect">
            <a:avLst/>
          </a:prstGeom>
        </p:spPr>
      </p:pic>
      <p:pic>
        <p:nvPicPr>
          <p:cNvPr id="17" name="Elemento grafico 16" descr="Segna Pollice su con riempimento a tinta unita">
            <a:extLst>
              <a:ext uri="{FF2B5EF4-FFF2-40B4-BE49-F238E27FC236}">
                <a16:creationId xmlns:a16="http://schemas.microsoft.com/office/drawing/2014/main" id="{5B3A3D34-EAAB-484D-A24A-BFE88D9A1B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8590041" y="1734994"/>
            <a:ext cx="432000" cy="432000"/>
          </a:xfrm>
          <a:prstGeom prst="rect">
            <a:avLst/>
          </a:prstGeom>
        </p:spPr>
      </p:pic>
      <p:pic>
        <p:nvPicPr>
          <p:cNvPr id="30" name="Elemento grafico 29" descr="Segna Pollice su con riempimento a tinta unita">
            <a:extLst>
              <a:ext uri="{FF2B5EF4-FFF2-40B4-BE49-F238E27FC236}">
                <a16:creationId xmlns:a16="http://schemas.microsoft.com/office/drawing/2014/main" id="{FF0C147C-262F-4614-97C9-81183A47DE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50810" y="2160512"/>
            <a:ext cx="432000" cy="432000"/>
          </a:xfrm>
          <a:prstGeom prst="rect">
            <a:avLst/>
          </a:prstGeom>
        </p:spPr>
      </p:pic>
      <p:pic>
        <p:nvPicPr>
          <p:cNvPr id="31" name="Elemento grafico 30" descr="Segna Pollice su con riempimento a tinta unita">
            <a:extLst>
              <a:ext uri="{FF2B5EF4-FFF2-40B4-BE49-F238E27FC236}">
                <a16:creationId xmlns:a16="http://schemas.microsoft.com/office/drawing/2014/main" id="{DC51B5F9-8C2E-4BA8-AE67-3C586AF53B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1932" y="2165909"/>
            <a:ext cx="432000" cy="432000"/>
          </a:xfrm>
          <a:prstGeom prst="rect">
            <a:avLst/>
          </a:prstGeom>
        </p:spPr>
      </p:pic>
      <p:pic>
        <p:nvPicPr>
          <p:cNvPr id="32" name="Elemento grafico 31" descr="Segna Pollice su con riempimento a tinta unita">
            <a:extLst>
              <a:ext uri="{FF2B5EF4-FFF2-40B4-BE49-F238E27FC236}">
                <a16:creationId xmlns:a16="http://schemas.microsoft.com/office/drawing/2014/main" id="{CE5EA02C-90B5-4BDA-A9F2-861C1568F2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29272" y="2161163"/>
            <a:ext cx="432000" cy="432000"/>
          </a:xfrm>
          <a:prstGeom prst="rect">
            <a:avLst/>
          </a:prstGeom>
        </p:spPr>
      </p:pic>
      <p:pic>
        <p:nvPicPr>
          <p:cNvPr id="33" name="Elemento grafico 32" descr="Segna Pollice su con riempimento a tinta unita">
            <a:extLst>
              <a:ext uri="{FF2B5EF4-FFF2-40B4-BE49-F238E27FC236}">
                <a16:creationId xmlns:a16="http://schemas.microsoft.com/office/drawing/2014/main" id="{B21A280B-771D-4678-B975-09EC5D1EE9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56330" y="3337724"/>
            <a:ext cx="432000" cy="432000"/>
          </a:xfrm>
          <a:prstGeom prst="rect">
            <a:avLst/>
          </a:prstGeom>
        </p:spPr>
      </p:pic>
      <p:pic>
        <p:nvPicPr>
          <p:cNvPr id="34" name="Elemento grafico 33" descr="Segna Pollice su con riempimento a tinta unita">
            <a:extLst>
              <a:ext uri="{FF2B5EF4-FFF2-40B4-BE49-F238E27FC236}">
                <a16:creationId xmlns:a16="http://schemas.microsoft.com/office/drawing/2014/main" id="{E8883059-59E2-4A53-A7D1-0FB43EB1C8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97452" y="3343121"/>
            <a:ext cx="432000" cy="432000"/>
          </a:xfrm>
          <a:prstGeom prst="rect">
            <a:avLst/>
          </a:prstGeom>
        </p:spPr>
      </p:pic>
      <p:pic>
        <p:nvPicPr>
          <p:cNvPr id="35" name="Elemento grafico 34" descr="Segna Pollice su con riempimento a tinta unita">
            <a:extLst>
              <a:ext uri="{FF2B5EF4-FFF2-40B4-BE49-F238E27FC236}">
                <a16:creationId xmlns:a16="http://schemas.microsoft.com/office/drawing/2014/main" id="{DD3DE339-D057-42F7-B9D8-926586EFC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4792" y="3338375"/>
            <a:ext cx="432000" cy="432000"/>
          </a:xfrm>
          <a:prstGeom prst="rect">
            <a:avLst/>
          </a:prstGeom>
        </p:spPr>
      </p:pic>
      <p:pic>
        <p:nvPicPr>
          <p:cNvPr id="36" name="Elemento grafico 35" descr="Segna Pollice su con riempimento a tinta unita">
            <a:extLst>
              <a:ext uri="{FF2B5EF4-FFF2-40B4-BE49-F238E27FC236}">
                <a16:creationId xmlns:a16="http://schemas.microsoft.com/office/drawing/2014/main" id="{02225AE8-C0F9-4884-873A-02031E03A2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56330" y="3818252"/>
            <a:ext cx="432000" cy="432000"/>
          </a:xfrm>
          <a:prstGeom prst="rect">
            <a:avLst/>
          </a:prstGeom>
        </p:spPr>
      </p:pic>
      <p:pic>
        <p:nvPicPr>
          <p:cNvPr id="37" name="Elemento grafico 36" descr="Segna Pollice su con riempimento a tinta unita">
            <a:extLst>
              <a:ext uri="{FF2B5EF4-FFF2-40B4-BE49-F238E27FC236}">
                <a16:creationId xmlns:a16="http://schemas.microsoft.com/office/drawing/2014/main" id="{ED5DC270-381C-445A-B49C-3A7ADA95BF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97452" y="3823649"/>
            <a:ext cx="432000" cy="432000"/>
          </a:xfrm>
          <a:prstGeom prst="rect">
            <a:avLst/>
          </a:prstGeom>
        </p:spPr>
      </p:pic>
      <p:pic>
        <p:nvPicPr>
          <p:cNvPr id="38" name="Elemento grafico 37" descr="Segna Pollice su con riempimento a tinta unita">
            <a:extLst>
              <a:ext uri="{FF2B5EF4-FFF2-40B4-BE49-F238E27FC236}">
                <a16:creationId xmlns:a16="http://schemas.microsoft.com/office/drawing/2014/main" id="{68852487-3E15-4D3C-8EF5-C75875637A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4792" y="3818903"/>
            <a:ext cx="432000" cy="432000"/>
          </a:xfrm>
          <a:prstGeom prst="rect">
            <a:avLst/>
          </a:prstGeom>
        </p:spPr>
      </p:pic>
      <p:sp>
        <p:nvSpPr>
          <p:cNvPr id="39" name="CasellaDiTesto 38">
            <a:extLst>
              <a:ext uri="{FF2B5EF4-FFF2-40B4-BE49-F238E27FC236}">
                <a16:creationId xmlns:a16="http://schemas.microsoft.com/office/drawing/2014/main" id="{F8EBA84D-B11C-43B3-8BA6-D765557ED136}"/>
              </a:ext>
            </a:extLst>
          </p:cNvPr>
          <p:cNvSpPr txBox="1"/>
          <p:nvPr/>
        </p:nvSpPr>
        <p:spPr>
          <a:xfrm>
            <a:off x="484061" y="237580"/>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40" name="Pulsante di azione: vuoto 39" descr="Indietro con riempimento a tinta unita">
            <a:hlinkClick r:id="rId8" action="ppaction://hlinksldjump" highlightClick="1"/>
            <a:extLst>
              <a:ext uri="{FF2B5EF4-FFF2-40B4-BE49-F238E27FC236}">
                <a16:creationId xmlns:a16="http://schemas.microsoft.com/office/drawing/2014/main" id="{F68D6FF3-378C-4876-9BE9-7A689D08C1D9}"/>
              </a:ext>
            </a:extLst>
          </p:cNvPr>
          <p:cNvSpPr/>
          <p:nvPr/>
        </p:nvSpPr>
        <p:spPr>
          <a:xfrm>
            <a:off x="2061422" y="229024"/>
            <a:ext cx="417501" cy="386443"/>
          </a:xfrm>
          <a:prstGeom prst="actionButtonBlank">
            <a:avLst/>
          </a:prstGeom>
          <a:blipFill dpi="0"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1" name="Gruppo 40">
            <a:extLst>
              <a:ext uri="{FF2B5EF4-FFF2-40B4-BE49-F238E27FC236}">
                <a16:creationId xmlns:a16="http://schemas.microsoft.com/office/drawing/2014/main" id="{7E1FE9A6-BA1D-450C-A376-AEC2FC1CDDB9}"/>
              </a:ext>
            </a:extLst>
          </p:cNvPr>
          <p:cNvGrpSpPr/>
          <p:nvPr/>
        </p:nvGrpSpPr>
        <p:grpSpPr>
          <a:xfrm rot="5400000">
            <a:off x="-3167651" y="3212999"/>
            <a:ext cx="6662061" cy="432000"/>
            <a:chOff x="0" y="0"/>
            <a:chExt cx="12260385" cy="581573"/>
          </a:xfrm>
        </p:grpSpPr>
        <p:pic>
          <p:nvPicPr>
            <p:cNvPr id="42" name="Immagine 41">
              <a:extLst>
                <a:ext uri="{FF2B5EF4-FFF2-40B4-BE49-F238E27FC236}">
                  <a16:creationId xmlns:a16="http://schemas.microsoft.com/office/drawing/2014/main" id="{427CF7E1-8F47-4A80-B12C-05FE4402D97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43" name="Immagine 42">
              <a:extLst>
                <a:ext uri="{FF2B5EF4-FFF2-40B4-BE49-F238E27FC236}">
                  <a16:creationId xmlns:a16="http://schemas.microsoft.com/office/drawing/2014/main" id="{9CA080F3-E304-4F21-9385-84DEC6DA7B6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44" name="Immagine 43">
              <a:extLst>
                <a:ext uri="{FF2B5EF4-FFF2-40B4-BE49-F238E27FC236}">
                  <a16:creationId xmlns:a16="http://schemas.microsoft.com/office/drawing/2014/main" id="{F369D2C5-A607-4BDD-A38D-98756FE91C0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47" name="Gruppo 46">
            <a:extLst>
              <a:ext uri="{FF2B5EF4-FFF2-40B4-BE49-F238E27FC236}">
                <a16:creationId xmlns:a16="http://schemas.microsoft.com/office/drawing/2014/main" id="{4394F90A-8438-48F1-A0C6-19F144236D9F}"/>
              </a:ext>
            </a:extLst>
          </p:cNvPr>
          <p:cNvGrpSpPr/>
          <p:nvPr/>
        </p:nvGrpSpPr>
        <p:grpSpPr>
          <a:xfrm>
            <a:off x="4572000" y="85316"/>
            <a:ext cx="7526173" cy="369714"/>
            <a:chOff x="596530" y="360775"/>
            <a:chExt cx="9604098" cy="341130"/>
          </a:xfrm>
        </p:grpSpPr>
        <p:sp>
          <p:nvSpPr>
            <p:cNvPr id="48" name="CasellaDiTesto 47">
              <a:extLst>
                <a:ext uri="{FF2B5EF4-FFF2-40B4-BE49-F238E27FC236}">
                  <a16:creationId xmlns:a16="http://schemas.microsoft.com/office/drawing/2014/main" id="{9711285C-C97E-4111-AE23-FBF7BAF934F9}"/>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49" name="Immagine 48">
              <a:extLst>
                <a:ext uri="{FF2B5EF4-FFF2-40B4-BE49-F238E27FC236}">
                  <a16:creationId xmlns:a16="http://schemas.microsoft.com/office/drawing/2014/main" id="{1BEB0AFE-2231-4ECD-9AB3-C0A16507026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4144507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12006502-8E6A-4458-8BC2-95D4C43AE3FC}"/>
              </a:ext>
            </a:extLst>
          </p:cNvPr>
          <p:cNvGraphicFramePr>
            <a:graphicFrameLocks noGrp="1"/>
          </p:cNvGraphicFramePr>
          <p:nvPr>
            <p:extLst>
              <p:ext uri="{D42A27DB-BD31-4B8C-83A1-F6EECF244321}">
                <p14:modId xmlns:p14="http://schemas.microsoft.com/office/powerpoint/2010/main" val="2568774214"/>
              </p:ext>
            </p:extLst>
          </p:nvPr>
        </p:nvGraphicFramePr>
        <p:xfrm>
          <a:off x="277583" y="460085"/>
          <a:ext cx="11914417" cy="4406246"/>
        </p:xfrm>
        <a:graphic>
          <a:graphicData uri="http://schemas.openxmlformats.org/drawingml/2006/table">
            <a:tbl>
              <a:tblPr firstRow="1" bandRow="1">
                <a:tableStyleId>{7DF18680-E054-41AD-8BC1-D1AEF772440D}</a:tableStyleId>
              </a:tblPr>
              <a:tblGrid>
                <a:gridCol w="1394388">
                  <a:extLst>
                    <a:ext uri="{9D8B030D-6E8A-4147-A177-3AD203B41FA5}">
                      <a16:colId xmlns:a16="http://schemas.microsoft.com/office/drawing/2014/main" val="4057865429"/>
                    </a:ext>
                  </a:extLst>
                </a:gridCol>
                <a:gridCol w="1840775">
                  <a:extLst>
                    <a:ext uri="{9D8B030D-6E8A-4147-A177-3AD203B41FA5}">
                      <a16:colId xmlns:a16="http://schemas.microsoft.com/office/drawing/2014/main" val="2456361952"/>
                    </a:ext>
                  </a:extLst>
                </a:gridCol>
                <a:gridCol w="1840775">
                  <a:extLst>
                    <a:ext uri="{9D8B030D-6E8A-4147-A177-3AD203B41FA5}">
                      <a16:colId xmlns:a16="http://schemas.microsoft.com/office/drawing/2014/main" val="3086745434"/>
                    </a:ext>
                  </a:extLst>
                </a:gridCol>
                <a:gridCol w="2279493">
                  <a:extLst>
                    <a:ext uri="{9D8B030D-6E8A-4147-A177-3AD203B41FA5}">
                      <a16:colId xmlns:a16="http://schemas.microsoft.com/office/drawing/2014/main" val="1246928854"/>
                    </a:ext>
                  </a:extLst>
                </a:gridCol>
                <a:gridCol w="2279493">
                  <a:extLst>
                    <a:ext uri="{9D8B030D-6E8A-4147-A177-3AD203B41FA5}">
                      <a16:colId xmlns:a16="http://schemas.microsoft.com/office/drawing/2014/main" val="341335712"/>
                    </a:ext>
                  </a:extLst>
                </a:gridCol>
                <a:gridCol w="2279493">
                  <a:extLst>
                    <a:ext uri="{9D8B030D-6E8A-4147-A177-3AD203B41FA5}">
                      <a16:colId xmlns:a16="http://schemas.microsoft.com/office/drawing/2014/main" val="561693737"/>
                    </a:ext>
                  </a:extLst>
                </a:gridCol>
              </a:tblGrid>
              <a:tr h="367578">
                <a:tc gridSpan="6">
                  <a:txBody>
                    <a:bodyPr/>
                    <a:lstStyle/>
                    <a:p>
                      <a:pPr algn="ctr"/>
                      <a:r>
                        <a:rPr lang="it-IT" sz="2000">
                          <a:solidFill>
                            <a:schemeClr val="tx1"/>
                          </a:solidFill>
                          <a:latin typeface="Work Sans" pitchFamily="2" charset="0"/>
                        </a:rPr>
                        <a:t>Punteggi generali - Licei scientifici, classici e linguistici</a:t>
                      </a:r>
                    </a:p>
                  </a:txBody>
                  <a:tcPr anchor="ctr">
                    <a:noFill/>
                  </a:tcPr>
                </a:tc>
                <a:tc hMerge="1">
                  <a:txBody>
                    <a:bodyPr/>
                    <a:lstStyle/>
                    <a:p>
                      <a:pPr algn="ctr"/>
                      <a:endParaRPr lang="it-IT" sz="1400">
                        <a:latin typeface="+mn-lt"/>
                      </a:endParaRPr>
                    </a:p>
                  </a:txBody>
                  <a:tcPr anchor="ct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a:txBody>
                    <a:bodyPr/>
                    <a:lstStyle/>
                    <a:p>
                      <a:pPr algn="ctr"/>
                      <a:r>
                        <a:rPr lang="it-IT" sz="1400" b="1">
                          <a:solidFill>
                            <a:schemeClr val="tx1"/>
                          </a:solidFill>
                          <a:latin typeface="Work Sans" pitchFamily="2" charset="0"/>
                        </a:rPr>
                        <a:t>omissis</a:t>
                      </a:r>
                    </a:p>
                  </a:txBody>
                  <a:tcPr anchor="ctr"/>
                </a:tc>
                <a:tc>
                  <a:txBody>
                    <a:bodyPr/>
                    <a:lstStyle/>
                    <a:p>
                      <a:pPr algn="ctr"/>
                      <a:r>
                        <a:rPr lang="it-IT" sz="1400" b="1">
                          <a:solidFill>
                            <a:schemeClr val="tx1"/>
                          </a:solidFill>
                          <a:latin typeface="Work Sans" pitchFamily="2" charset="0"/>
                        </a:rPr>
                        <a:t>Punteggio (</a:t>
                      </a:r>
                      <a:r>
                        <a:rPr lang="it-IT" sz="1400" b="1">
                          <a:solidFill>
                            <a:schemeClr val="tx1"/>
                          </a:solidFill>
                          <a:latin typeface="Work Sans" pitchFamily="2" charset="0"/>
                          <a:hlinkClick r:id="rId2" action="ppaction://hlinksldjump" tooltip="Il punteggio riportato tiene conto non solo del numero di risposte corrette fornite ma anche del livello di difficoltà delle singole domande (ogni quesito ha uno specifico livello di difficoltà e, pertanto, ha un valore di punteggio differente)."/>
                        </a:rPr>
                        <a:t>?</a:t>
                      </a:r>
                      <a:r>
                        <a:rPr lang="it-IT" sz="1400" b="1">
                          <a:solidFill>
                            <a:schemeClr val="tx1"/>
                          </a:solidFill>
                          <a:latin typeface="Work Sans" pitchFamily="2"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 (</a:t>
                      </a:r>
                      <a:r>
                        <a:rPr lang="it-IT" sz="1400" b="1">
                          <a:latin typeface="Work Sans" pitchFamily="2" charset="0"/>
                          <a:hlinkClick r:id="rId2" action="ppaction://hlinksldjump" tooltip="Rappresenta la differenza tra il punteggio della classe/della scuola e il punteggio medio ottenuto dalle duecento classi/scuole con simili condizioni socio-economico-culturali."/>
                        </a:rPr>
                        <a:t>?</a:t>
                      </a:r>
                      <a:r>
                        <a:rPr lang="it-IT" sz="1400" b="1">
                          <a:latin typeface="Work Sans" pitchFamily="2" charset="0"/>
                        </a:rPr>
                        <a:t>)</a:t>
                      </a:r>
                    </a:p>
                  </a:txBody>
                  <a:tcPr anchor="ctr"/>
                </a:tc>
                <a:tc>
                  <a:txBody>
                    <a:bodyPr/>
                    <a:lstStyle/>
                    <a:p>
                      <a:pPr algn="ctr"/>
                      <a:r>
                        <a:rPr lang="it-IT" sz="1400" b="1">
                          <a:solidFill>
                            <a:schemeClr val="tx1"/>
                          </a:solidFill>
                          <a:latin typeface="Work Sans" pitchFamily="2" charset="0"/>
                        </a:rPr>
                        <a:t>Confronto con punteggio Lombardia (216,8)</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(214,5)</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(205,1)</a:t>
                      </a:r>
                    </a:p>
                  </a:txBody>
                  <a:tcPr anchor="ctr"/>
                </a:tc>
                <a:extLst>
                  <a:ext uri="{0D108BD9-81ED-4DB2-BD59-A6C34878D82A}">
                    <a16:rowId xmlns:a16="http://schemas.microsoft.com/office/drawing/2014/main" val="700804956"/>
                  </a:ext>
                </a:extLst>
              </a:tr>
              <a:tr h="432000">
                <a:tc>
                  <a:txBody>
                    <a:bodyPr/>
                    <a:lstStyle/>
                    <a:p>
                      <a:pPr algn="ctr"/>
                      <a:r>
                        <a:rPr lang="it-IT" sz="1400" b="1">
                          <a:solidFill>
                            <a:schemeClr val="tx1"/>
                          </a:solidFill>
                          <a:latin typeface="Work Sans" pitchFamily="2" charset="0"/>
                        </a:rPr>
                        <a:t>ITALIANO</a:t>
                      </a:r>
                    </a:p>
                  </a:txBody>
                  <a:tcPr anchor="ctr"/>
                </a:tc>
                <a:tc>
                  <a:txBody>
                    <a:bodyPr/>
                    <a:lstStyle/>
                    <a:p>
                      <a:pPr algn="ctr"/>
                      <a:r>
                        <a:rPr lang="it-IT" sz="1400">
                          <a:solidFill>
                            <a:schemeClr val="tx1"/>
                          </a:solidFill>
                          <a:latin typeface="Work Sans" pitchFamily="2" charset="0"/>
                        </a:rPr>
                        <a:t>211,1</a:t>
                      </a:r>
                    </a:p>
                  </a:txBody>
                  <a:tcPr anchor="ctr"/>
                </a:tc>
                <a:tc>
                  <a:txBody>
                    <a:bodyPr/>
                    <a:lstStyle/>
                    <a:p>
                      <a:pPr algn="ctr"/>
                      <a:r>
                        <a:rPr lang="it-IT" sz="1400">
                          <a:solidFill>
                            <a:schemeClr val="tx1"/>
                          </a:solidFill>
                          <a:latin typeface="Work Sans" pitchFamily="2" charset="0"/>
                        </a:rPr>
                        <a:t>+8,5</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686223323"/>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222,7</a:t>
                      </a:r>
                    </a:p>
                  </a:txBody>
                  <a:tcPr anchor="ctr"/>
                </a:tc>
                <a:tc>
                  <a:txBody>
                    <a:bodyPr/>
                    <a:lstStyle/>
                    <a:p>
                      <a:pPr algn="ctr"/>
                      <a:r>
                        <a:rPr lang="it-IT" sz="1400">
                          <a:solidFill>
                            <a:schemeClr val="tx1"/>
                          </a:solidFill>
                          <a:latin typeface="Work Sans" pitchFamily="2" charset="0"/>
                        </a:rPr>
                        <a:t>+22,6</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32114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a:solidFill>
                            <a:schemeClr val="tx1"/>
                          </a:solidFill>
                          <a:latin typeface="Work Sans" pitchFamily="2" charset="0"/>
                        </a:rPr>
                        <a:t>Punteggi generali - Altri Licei (diversi da scientifici)</a:t>
                      </a:r>
                    </a:p>
                  </a:txBody>
                  <a:tcPr anchor="ctr">
                    <a:noFill/>
                  </a:tcPr>
                </a:tc>
                <a:tc hMerge="1">
                  <a:txBody>
                    <a:bodyPr/>
                    <a:lstStyle/>
                    <a:p>
                      <a:pPr algn="ctr"/>
                      <a:endParaRPr lang="it-IT" sz="1400" b="1">
                        <a:solidFill>
                          <a:schemeClr val="tx1"/>
                        </a:solidFill>
                        <a:latin typeface="+mn-lt"/>
                      </a:endParaRPr>
                    </a:p>
                  </a:txBody>
                  <a:tcPr anchor="ctr"/>
                </a:tc>
                <a:tc hMerge="1">
                  <a:txBody>
                    <a:bodyPr/>
                    <a:lstStyle/>
                    <a:p>
                      <a:endParaRPr lang="it-IT"/>
                    </a:p>
                  </a:txBody>
                  <a:tcP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extLst>
                  <a:ext uri="{0D108BD9-81ED-4DB2-BD59-A6C34878D82A}">
                    <a16:rowId xmlns:a16="http://schemas.microsoft.com/office/drawing/2014/main" val="3864041501"/>
                  </a:ext>
                </a:extLst>
              </a:tr>
              <a:tr h="520696">
                <a:tc>
                  <a:txBody>
                    <a:bodyPr/>
                    <a:lstStyle/>
                    <a:p>
                      <a:pPr algn="ct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(193,7)</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(191,1)</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(181,5)</a:t>
                      </a:r>
                    </a:p>
                  </a:txBody>
                  <a:tcPr anchor="ctr"/>
                </a:tc>
                <a:extLst>
                  <a:ext uri="{0D108BD9-81ED-4DB2-BD59-A6C34878D82A}">
                    <a16:rowId xmlns:a16="http://schemas.microsoft.com/office/drawing/2014/main" val="3023237660"/>
                  </a:ext>
                </a:extLst>
              </a:tr>
              <a:tr h="432000">
                <a:tc>
                  <a:txBody>
                    <a:bodyPr/>
                    <a:lstStyle/>
                    <a:p>
                      <a:pPr algn="ctr"/>
                      <a:r>
                        <a:rPr lang="it-IT" sz="1400" b="1">
                          <a:solidFill>
                            <a:schemeClr val="tx1"/>
                          </a:solidFill>
                          <a:latin typeface="Work Sans" pitchFamily="2" charset="0"/>
                        </a:rPr>
                        <a:t>MATEMATICA</a:t>
                      </a:r>
                    </a:p>
                  </a:txBody>
                  <a:tcPr anchor="ctr"/>
                </a:tc>
                <a:tc>
                  <a:txBody>
                    <a:bodyPr/>
                    <a:lstStyle/>
                    <a:p>
                      <a:pPr algn="ctr"/>
                      <a:r>
                        <a:rPr lang="it-IT" sz="1400">
                          <a:solidFill>
                            <a:schemeClr val="tx1"/>
                          </a:solidFill>
                          <a:latin typeface="Work Sans" pitchFamily="2" charset="0"/>
                        </a:rPr>
                        <a:t>193,2</a:t>
                      </a:r>
                    </a:p>
                  </a:txBody>
                  <a:tcPr anchor="ctr"/>
                </a:tc>
                <a:tc>
                  <a:txBody>
                    <a:bodyPr/>
                    <a:lstStyle/>
                    <a:p>
                      <a:pPr algn="ctr"/>
                      <a:r>
                        <a:rPr lang="it-IT" sz="1400">
                          <a:solidFill>
                            <a:schemeClr val="tx1"/>
                          </a:solidFill>
                          <a:latin typeface="Work Sans" pitchFamily="2" charset="0"/>
                        </a:rPr>
                        <a:t>+9,5</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755600526"/>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188,2</a:t>
                      </a:r>
                    </a:p>
                  </a:txBody>
                  <a:tcPr anchor="ctr"/>
                </a:tc>
                <a:tc>
                  <a:txBody>
                    <a:bodyPr/>
                    <a:lstStyle/>
                    <a:p>
                      <a:pPr algn="ctr"/>
                      <a:r>
                        <a:rPr lang="it-IT" sz="1400">
                          <a:solidFill>
                            <a:schemeClr val="tx1"/>
                          </a:solidFill>
                          <a:latin typeface="Work Sans" pitchFamily="2" charset="0"/>
                        </a:rPr>
                        <a:t>+7,6</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622659283"/>
                  </a:ext>
                </a:extLst>
              </a:tr>
              <a:tr h="42272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pPr algn="ctr"/>
                      <a:endParaRPr lang="it-IT" sz="1400">
                        <a:solidFill>
                          <a:schemeClr val="tx1"/>
                        </a:solidFill>
                        <a:latin typeface="+mn-lt"/>
                      </a:endParaRPr>
                    </a:p>
                  </a:txBody>
                  <a:tcPr anchor="ct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graphicFrame>
        <p:nvGraphicFramePr>
          <p:cNvPr id="34" name="Tabella 33">
            <a:extLst>
              <a:ext uri="{FF2B5EF4-FFF2-40B4-BE49-F238E27FC236}">
                <a16:creationId xmlns:a16="http://schemas.microsoft.com/office/drawing/2014/main" id="{8C9B3CF1-F070-4075-8166-E9F18D75AD54}"/>
              </a:ext>
            </a:extLst>
          </p:cNvPr>
          <p:cNvGraphicFramePr>
            <a:graphicFrameLocks noGrp="1"/>
          </p:cNvGraphicFramePr>
          <p:nvPr>
            <p:extLst>
              <p:ext uri="{D42A27DB-BD31-4B8C-83A1-F6EECF244321}">
                <p14:modId xmlns:p14="http://schemas.microsoft.com/office/powerpoint/2010/main" val="2679317549"/>
              </p:ext>
            </p:extLst>
          </p:nvPr>
        </p:nvGraphicFramePr>
        <p:xfrm>
          <a:off x="272142" y="4809813"/>
          <a:ext cx="11919858" cy="1731934"/>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944020019"/>
                    </a:ext>
                  </a:extLst>
                </a:gridCol>
                <a:gridCol w="1589314">
                  <a:extLst>
                    <a:ext uri="{9D8B030D-6E8A-4147-A177-3AD203B41FA5}">
                      <a16:colId xmlns:a16="http://schemas.microsoft.com/office/drawing/2014/main" val="79365766"/>
                    </a:ext>
                  </a:extLst>
                </a:gridCol>
                <a:gridCol w="1621972">
                  <a:extLst>
                    <a:ext uri="{9D8B030D-6E8A-4147-A177-3AD203B41FA5}">
                      <a16:colId xmlns:a16="http://schemas.microsoft.com/office/drawing/2014/main" val="4129911090"/>
                    </a:ext>
                  </a:extLst>
                </a:gridCol>
                <a:gridCol w="1623217">
                  <a:extLst>
                    <a:ext uri="{9D8B030D-6E8A-4147-A177-3AD203B41FA5}">
                      <a16:colId xmlns:a16="http://schemas.microsoft.com/office/drawing/2014/main" val="1567833803"/>
                    </a:ext>
                  </a:extLst>
                </a:gridCol>
                <a:gridCol w="1822035">
                  <a:extLst>
                    <a:ext uri="{9D8B030D-6E8A-4147-A177-3AD203B41FA5}">
                      <a16:colId xmlns:a16="http://schemas.microsoft.com/office/drawing/2014/main" val="291230167"/>
                    </a:ext>
                  </a:extLst>
                </a:gridCol>
                <a:gridCol w="1822035">
                  <a:extLst>
                    <a:ext uri="{9D8B030D-6E8A-4147-A177-3AD203B41FA5}">
                      <a16:colId xmlns:a16="http://schemas.microsoft.com/office/drawing/2014/main" val="1988389916"/>
                    </a:ext>
                  </a:extLst>
                </a:gridCol>
                <a:gridCol w="1822035">
                  <a:extLst>
                    <a:ext uri="{9D8B030D-6E8A-4147-A177-3AD203B41FA5}">
                      <a16:colId xmlns:a16="http://schemas.microsoft.com/office/drawing/2014/main" val="744706569"/>
                    </a:ext>
                  </a:extLst>
                </a:gridCol>
              </a:tblGrid>
              <a:tr h="397992">
                <a:tc gridSpan="7">
                  <a:txBody>
                    <a:bodyPr/>
                    <a:lstStyle/>
                    <a:p>
                      <a:pPr algn="ctr"/>
                      <a:r>
                        <a:rPr lang="it-IT" sz="2000">
                          <a:solidFill>
                            <a:schemeClr val="tx1"/>
                          </a:solidFill>
                          <a:latin typeface="Work Sans" pitchFamily="2" charset="0"/>
                        </a:rPr>
                        <a:t>Distribuzione degli studenti nei livelli di apprendimento</a:t>
                      </a: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extLst>
                  <a:ext uri="{0D108BD9-81ED-4DB2-BD59-A6C34878D82A}">
                    <a16:rowId xmlns:a16="http://schemas.microsoft.com/office/drawing/2014/main" val="1003653957"/>
                  </a:ext>
                </a:extLst>
              </a:tr>
              <a:tr h="524335">
                <a:tc>
                  <a:txBody>
                    <a:bodyPr/>
                    <a:lstStyle/>
                    <a:p>
                      <a:pPr algn="ctr"/>
                      <a:endParaRPr lang="it-IT" sz="1400">
                        <a:latin typeface="Work Sans" pitchFamily="2" charset="0"/>
                      </a:endParaRPr>
                    </a:p>
                  </a:txBody>
                  <a:tcPr anchor="ctr"/>
                </a:tc>
                <a:tc>
                  <a:txBody>
                    <a:bodyPr/>
                    <a:lstStyle/>
                    <a:p>
                      <a:pPr algn="ctr"/>
                      <a:r>
                        <a:rPr lang="it-IT" sz="1400" b="1">
                          <a:latin typeface="Work Sans" pitchFamily="2" charset="0"/>
                        </a:rPr>
                        <a:t>Materia</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2</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3</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4</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5</a:t>
                      </a:r>
                    </a:p>
                  </a:txBody>
                  <a:tcPr anchor="ctr"/>
                </a:tc>
                <a:extLst>
                  <a:ext uri="{0D108BD9-81ED-4DB2-BD59-A6C34878D82A}">
                    <a16:rowId xmlns:a16="http://schemas.microsoft.com/office/drawing/2014/main" val="184304850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ITALIANO</a:t>
                      </a:r>
                    </a:p>
                  </a:txBody>
                  <a:tcPr anchor="ctr"/>
                </a:tc>
                <a:tc>
                  <a:txBody>
                    <a:bodyPr/>
                    <a:lstStyle/>
                    <a:p>
                      <a:pPr algn="ctr" fontAlgn="ctr"/>
                      <a:r>
                        <a:rPr lang="it-IT" sz="1400">
                          <a:solidFill>
                            <a:srgbClr val="1A1A1A"/>
                          </a:solidFill>
                          <a:effectLst/>
                          <a:latin typeface="Work Sans" pitchFamily="2" charset="0"/>
                        </a:rPr>
                        <a:t>3 (20,0%)</a:t>
                      </a:r>
                    </a:p>
                  </a:txBody>
                  <a:tcPr anchor="ctr"/>
                </a:tc>
                <a:tc>
                  <a:txBody>
                    <a:bodyPr/>
                    <a:lstStyle/>
                    <a:p>
                      <a:pPr algn="ctr" fontAlgn="ctr"/>
                      <a:r>
                        <a:rPr lang="it-IT" sz="1400">
                          <a:solidFill>
                            <a:srgbClr val="1A1A1A"/>
                          </a:solidFill>
                          <a:effectLst/>
                          <a:latin typeface="Work Sans" pitchFamily="2" charset="0"/>
                        </a:rPr>
                        <a:t>1 (6,7%)</a:t>
                      </a:r>
                    </a:p>
                  </a:txBody>
                  <a:tcPr anchor="ctr"/>
                </a:tc>
                <a:tc>
                  <a:txBody>
                    <a:bodyPr/>
                    <a:lstStyle/>
                    <a:p>
                      <a:pPr algn="ctr" fontAlgn="ctr"/>
                      <a:r>
                        <a:rPr lang="it-IT" sz="1400">
                          <a:solidFill>
                            <a:srgbClr val="1A1A1A"/>
                          </a:solidFill>
                          <a:effectLst/>
                          <a:latin typeface="Work Sans" pitchFamily="2" charset="0"/>
                        </a:rPr>
                        <a:t>3 (20,0%)</a:t>
                      </a:r>
                    </a:p>
                  </a:txBody>
                  <a:tcPr anchor="ctr"/>
                </a:tc>
                <a:tc>
                  <a:txBody>
                    <a:bodyPr/>
                    <a:lstStyle/>
                    <a:p>
                      <a:pPr algn="ctr" fontAlgn="ctr"/>
                      <a:r>
                        <a:rPr lang="it-IT" sz="1400">
                          <a:solidFill>
                            <a:srgbClr val="1A1A1A"/>
                          </a:solidFill>
                          <a:effectLst/>
                          <a:latin typeface="Work Sans" pitchFamily="2" charset="0"/>
                        </a:rPr>
                        <a:t>6 (40,0%)</a:t>
                      </a:r>
                    </a:p>
                  </a:txBody>
                  <a:tcPr anchor="ctr"/>
                </a:tc>
                <a:tc>
                  <a:txBody>
                    <a:bodyPr/>
                    <a:lstStyle/>
                    <a:p>
                      <a:pPr algn="ctr" fontAlgn="ctr"/>
                      <a:r>
                        <a:rPr lang="it-IT" sz="1400">
                          <a:solidFill>
                            <a:srgbClr val="1A1A1A"/>
                          </a:solidFill>
                          <a:effectLst/>
                          <a:latin typeface="Work Sans" pitchFamily="2" charset="0"/>
                        </a:rPr>
                        <a:t>2 (13,3%)</a:t>
                      </a:r>
                    </a:p>
                  </a:txBody>
                  <a:tcPr anchor="ctr"/>
                </a:tc>
                <a:extLst>
                  <a:ext uri="{0D108BD9-81ED-4DB2-BD59-A6C34878D82A}">
                    <a16:rowId xmlns:a16="http://schemas.microsoft.com/office/drawing/2014/main" val="3468404980"/>
                  </a:ext>
                </a:extLst>
              </a:tr>
              <a:tr h="3776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MATEMATICA</a:t>
                      </a:r>
                    </a:p>
                  </a:txBody>
                  <a:tcPr anchor="ctr"/>
                </a:tc>
                <a:tc>
                  <a:txBody>
                    <a:bodyPr/>
                    <a:lstStyle/>
                    <a:p>
                      <a:pPr algn="ctr" fontAlgn="ctr"/>
                      <a:r>
                        <a:rPr lang="it-IT" sz="1400">
                          <a:effectLst/>
                          <a:latin typeface="Work Sans" pitchFamily="2" charset="0"/>
                        </a:rPr>
                        <a:t>3 (20,0%)</a:t>
                      </a:r>
                    </a:p>
                  </a:txBody>
                  <a:tcPr anchor="ctr"/>
                </a:tc>
                <a:tc>
                  <a:txBody>
                    <a:bodyPr/>
                    <a:lstStyle/>
                    <a:p>
                      <a:pPr algn="ctr" fontAlgn="ctr"/>
                      <a:r>
                        <a:rPr lang="it-IT" sz="1400">
                          <a:effectLst/>
                          <a:latin typeface="Work Sans" pitchFamily="2" charset="0"/>
                        </a:rPr>
                        <a:t>3 (20,0%)</a:t>
                      </a:r>
                    </a:p>
                  </a:txBody>
                  <a:tcPr anchor="ctr"/>
                </a:tc>
                <a:tc>
                  <a:txBody>
                    <a:bodyPr/>
                    <a:lstStyle/>
                    <a:p>
                      <a:pPr algn="ctr" fontAlgn="ctr"/>
                      <a:r>
                        <a:rPr lang="it-IT" sz="1400">
                          <a:effectLst/>
                          <a:latin typeface="Work Sans" pitchFamily="2" charset="0"/>
                        </a:rPr>
                        <a:t>4 (26,7%)</a:t>
                      </a:r>
                    </a:p>
                  </a:txBody>
                  <a:tcPr anchor="ctr"/>
                </a:tc>
                <a:tc>
                  <a:txBody>
                    <a:bodyPr/>
                    <a:lstStyle/>
                    <a:p>
                      <a:pPr algn="ctr" fontAlgn="ctr"/>
                      <a:r>
                        <a:rPr lang="it-IT" sz="1400">
                          <a:effectLst/>
                          <a:latin typeface="Work Sans" pitchFamily="2" charset="0"/>
                        </a:rPr>
                        <a:t>4 (26,7%)</a:t>
                      </a:r>
                    </a:p>
                  </a:txBody>
                  <a:tcPr anchor="ctr"/>
                </a:tc>
                <a:tc>
                  <a:txBody>
                    <a:bodyPr/>
                    <a:lstStyle/>
                    <a:p>
                      <a:pPr algn="ctr" fontAlgn="ctr"/>
                      <a:r>
                        <a:rPr lang="it-IT" sz="1400">
                          <a:effectLst/>
                          <a:latin typeface="Work Sans" pitchFamily="2" charset="0"/>
                        </a:rPr>
                        <a:t>1 (6,7%)</a:t>
                      </a:r>
                    </a:p>
                  </a:txBody>
                  <a:tcPr anchor="ctr"/>
                </a:tc>
                <a:extLst>
                  <a:ext uri="{0D108BD9-81ED-4DB2-BD59-A6C34878D82A}">
                    <a16:rowId xmlns:a16="http://schemas.microsoft.com/office/drawing/2014/main" val="1065392956"/>
                  </a:ext>
                </a:extLst>
              </a:tr>
            </a:tbl>
          </a:graphicData>
        </a:graphic>
      </p:graphicFrame>
      <p:pic>
        <p:nvPicPr>
          <p:cNvPr id="48" name="Elemento grafico 47" descr="Segna Pollice su con riempimento a tinta unita">
            <a:extLst>
              <a:ext uri="{FF2B5EF4-FFF2-40B4-BE49-F238E27FC236}">
                <a16:creationId xmlns:a16="http://schemas.microsoft.com/office/drawing/2014/main" id="{89DA9B4F-C653-41BA-B884-1CDFD3C7F5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2235" y="2015154"/>
            <a:ext cx="432000" cy="432000"/>
          </a:xfrm>
          <a:prstGeom prst="rect">
            <a:avLst/>
          </a:prstGeom>
        </p:spPr>
      </p:pic>
      <p:pic>
        <p:nvPicPr>
          <p:cNvPr id="60" name="Elemento grafico 59" descr="Segna Pollice su con riempimento a tinta unita">
            <a:extLst>
              <a:ext uri="{FF2B5EF4-FFF2-40B4-BE49-F238E27FC236}">
                <a16:creationId xmlns:a16="http://schemas.microsoft.com/office/drawing/2014/main" id="{ACA8076F-404D-4F24-AAF0-D2CED743E3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2235" y="4019938"/>
            <a:ext cx="432000" cy="432000"/>
          </a:xfrm>
          <a:prstGeom prst="rect">
            <a:avLst/>
          </a:prstGeom>
        </p:spPr>
      </p:pic>
      <p:pic>
        <p:nvPicPr>
          <p:cNvPr id="61" name="Elemento grafico 60" descr="Segna Pollice su con riempimento a tinta unita">
            <a:extLst>
              <a:ext uri="{FF2B5EF4-FFF2-40B4-BE49-F238E27FC236}">
                <a16:creationId xmlns:a16="http://schemas.microsoft.com/office/drawing/2014/main" id="{A573DF55-D337-44A8-8105-B3001E4DC7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6232071" y="4028095"/>
            <a:ext cx="432000" cy="432000"/>
          </a:xfrm>
          <a:prstGeom prst="rect">
            <a:avLst/>
          </a:prstGeom>
        </p:spPr>
      </p:pic>
      <p:pic>
        <p:nvPicPr>
          <p:cNvPr id="62" name="Elemento grafico 61" descr="Segna Pollice su con riempimento a tinta unita">
            <a:extLst>
              <a:ext uri="{FF2B5EF4-FFF2-40B4-BE49-F238E27FC236}">
                <a16:creationId xmlns:a16="http://schemas.microsoft.com/office/drawing/2014/main" id="{89E6E830-06AA-4929-B58F-CFAD1F475B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478" y="4541323"/>
            <a:ext cx="216000" cy="216000"/>
          </a:xfrm>
          <a:prstGeom prst="rect">
            <a:avLst/>
          </a:prstGeom>
        </p:spPr>
      </p:pic>
      <p:grpSp>
        <p:nvGrpSpPr>
          <p:cNvPr id="69" name="Gruppo 68">
            <a:extLst>
              <a:ext uri="{FF2B5EF4-FFF2-40B4-BE49-F238E27FC236}">
                <a16:creationId xmlns:a16="http://schemas.microsoft.com/office/drawing/2014/main" id="{0D868195-4C34-41CD-9007-DB9415C5C861}"/>
              </a:ext>
            </a:extLst>
          </p:cNvPr>
          <p:cNvGrpSpPr>
            <a:grpSpLocks noChangeAspect="1"/>
          </p:cNvGrpSpPr>
          <p:nvPr/>
        </p:nvGrpSpPr>
        <p:grpSpPr>
          <a:xfrm>
            <a:off x="3673903" y="4571486"/>
            <a:ext cx="362100" cy="216000"/>
            <a:chOff x="8073887" y="1291301"/>
            <a:chExt cx="724200" cy="432000"/>
          </a:xfrm>
          <a:solidFill>
            <a:srgbClr val="FFC000"/>
          </a:solidFill>
        </p:grpSpPr>
        <p:pic>
          <p:nvPicPr>
            <p:cNvPr id="71" name="Elemento grafico 70" descr="Freccia: diritta con riempimento a tinta unita">
              <a:extLst>
                <a:ext uri="{FF2B5EF4-FFF2-40B4-BE49-F238E27FC236}">
                  <a16:creationId xmlns:a16="http://schemas.microsoft.com/office/drawing/2014/main" id="{B75C5A46-9140-4580-B7C1-E586FD2DF66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73887" y="1291301"/>
              <a:ext cx="432000" cy="432000"/>
            </a:xfrm>
            <a:prstGeom prst="rect">
              <a:avLst/>
            </a:prstGeom>
          </p:spPr>
        </p:pic>
        <p:pic>
          <p:nvPicPr>
            <p:cNvPr id="72" name="Elemento grafico 71" descr="Freccia: diritta con riempimento a tinta unita">
              <a:extLst>
                <a:ext uri="{FF2B5EF4-FFF2-40B4-BE49-F238E27FC236}">
                  <a16:creationId xmlns:a16="http://schemas.microsoft.com/office/drawing/2014/main" id="{99B1F881-4591-43D1-9859-33D4DCF243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366087" y="1291301"/>
              <a:ext cx="432000" cy="432000"/>
            </a:xfrm>
            <a:prstGeom prst="rect">
              <a:avLst/>
            </a:prstGeom>
          </p:spPr>
        </p:pic>
      </p:grpSp>
      <p:pic>
        <p:nvPicPr>
          <p:cNvPr id="76" name="Elemento grafico 75" descr="Segna Pollice su con riempimento a tinta unita">
            <a:extLst>
              <a:ext uri="{FF2B5EF4-FFF2-40B4-BE49-F238E27FC236}">
                <a16:creationId xmlns:a16="http://schemas.microsoft.com/office/drawing/2014/main" id="{5A40E1E2-E664-4ABD-9199-07DCD533A4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7286223" y="4602155"/>
            <a:ext cx="216000" cy="216000"/>
          </a:xfrm>
          <a:prstGeom prst="rect">
            <a:avLst/>
          </a:prstGeom>
        </p:spPr>
      </p:pic>
      <p:pic>
        <p:nvPicPr>
          <p:cNvPr id="64" name="Elemento grafico 63" descr="Segna Pollice su con riempimento a tinta unita">
            <a:extLst>
              <a:ext uri="{FF2B5EF4-FFF2-40B4-BE49-F238E27FC236}">
                <a16:creationId xmlns:a16="http://schemas.microsoft.com/office/drawing/2014/main" id="{8E010019-D57E-4763-8329-208C700CB8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3357" y="2020551"/>
            <a:ext cx="432000" cy="432000"/>
          </a:xfrm>
          <a:prstGeom prst="rect">
            <a:avLst/>
          </a:prstGeom>
        </p:spPr>
      </p:pic>
      <p:pic>
        <p:nvPicPr>
          <p:cNvPr id="65" name="Elemento grafico 64" descr="Segna Pollice su con riempimento a tinta unita">
            <a:extLst>
              <a:ext uri="{FF2B5EF4-FFF2-40B4-BE49-F238E27FC236}">
                <a16:creationId xmlns:a16="http://schemas.microsoft.com/office/drawing/2014/main" id="{A6B2F93A-EE4C-4236-BD66-A022B4158B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0697" y="2015805"/>
            <a:ext cx="432000" cy="432000"/>
          </a:xfrm>
          <a:prstGeom prst="rect">
            <a:avLst/>
          </a:prstGeom>
        </p:spPr>
      </p:pic>
      <p:pic>
        <p:nvPicPr>
          <p:cNvPr id="66" name="Elemento grafico 65" descr="Segna Pollice su con riempimento a tinta unita">
            <a:extLst>
              <a:ext uri="{FF2B5EF4-FFF2-40B4-BE49-F238E27FC236}">
                <a16:creationId xmlns:a16="http://schemas.microsoft.com/office/drawing/2014/main" id="{5E49019E-E2B9-4748-B702-76F013E9AE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8561466" y="4049569"/>
            <a:ext cx="432000" cy="432000"/>
          </a:xfrm>
          <a:prstGeom prst="rect">
            <a:avLst/>
          </a:prstGeom>
        </p:spPr>
      </p:pic>
      <p:pic>
        <p:nvPicPr>
          <p:cNvPr id="25" name="Elemento grafico 24" descr="Segna Pollice su con riempimento a tinta unita">
            <a:extLst>
              <a:ext uri="{FF2B5EF4-FFF2-40B4-BE49-F238E27FC236}">
                <a16:creationId xmlns:a16="http://schemas.microsoft.com/office/drawing/2014/main" id="{D97BE236-313E-46A7-B06C-42CED5B250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6300697" y="1604879"/>
            <a:ext cx="432000" cy="432000"/>
          </a:xfrm>
          <a:prstGeom prst="rect">
            <a:avLst/>
          </a:prstGeom>
        </p:spPr>
      </p:pic>
      <p:pic>
        <p:nvPicPr>
          <p:cNvPr id="26" name="Elemento grafico 25" descr="Segna Pollice su con riempimento a tinta unita">
            <a:extLst>
              <a:ext uri="{FF2B5EF4-FFF2-40B4-BE49-F238E27FC236}">
                <a16:creationId xmlns:a16="http://schemas.microsoft.com/office/drawing/2014/main" id="{DFE78F98-1A9D-462A-A142-E9013AFC4E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8561466" y="1600100"/>
            <a:ext cx="432000" cy="432000"/>
          </a:xfrm>
          <a:prstGeom prst="rect">
            <a:avLst/>
          </a:prstGeom>
        </p:spPr>
      </p:pic>
      <p:pic>
        <p:nvPicPr>
          <p:cNvPr id="31" name="Elemento grafico 30" descr="Segna Pollice su con riempimento a tinta unita">
            <a:extLst>
              <a:ext uri="{FF2B5EF4-FFF2-40B4-BE49-F238E27FC236}">
                <a16:creationId xmlns:a16="http://schemas.microsoft.com/office/drawing/2014/main" id="{5BF277B4-6574-4EDE-910E-D16C624AA5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0344" y="3582541"/>
            <a:ext cx="432000" cy="432000"/>
          </a:xfrm>
          <a:prstGeom prst="rect">
            <a:avLst/>
          </a:prstGeom>
        </p:spPr>
      </p:pic>
      <p:pic>
        <p:nvPicPr>
          <p:cNvPr id="32" name="Elemento grafico 31" descr="Segna Pollice su con riempimento a tinta unita">
            <a:extLst>
              <a:ext uri="{FF2B5EF4-FFF2-40B4-BE49-F238E27FC236}">
                <a16:creationId xmlns:a16="http://schemas.microsoft.com/office/drawing/2014/main" id="{30A65396-8579-44FF-B88C-39A8F81391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1466" y="3587938"/>
            <a:ext cx="432000" cy="432000"/>
          </a:xfrm>
          <a:prstGeom prst="rect">
            <a:avLst/>
          </a:prstGeom>
        </p:spPr>
      </p:pic>
      <p:pic>
        <p:nvPicPr>
          <p:cNvPr id="35" name="Elemento grafico 34" descr="Segna Pollice su con riempimento a tinta unita">
            <a:extLst>
              <a:ext uri="{FF2B5EF4-FFF2-40B4-BE49-F238E27FC236}">
                <a16:creationId xmlns:a16="http://schemas.microsoft.com/office/drawing/2014/main" id="{9A7203E6-013F-44B7-89B1-B107689672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0344" y="1595510"/>
            <a:ext cx="432000" cy="432000"/>
          </a:xfrm>
          <a:prstGeom prst="rect">
            <a:avLst/>
          </a:prstGeom>
        </p:spPr>
      </p:pic>
      <p:pic>
        <p:nvPicPr>
          <p:cNvPr id="27" name="Elemento grafico 26" descr="Segna Pollice su con riempimento a tinta unita">
            <a:extLst>
              <a:ext uri="{FF2B5EF4-FFF2-40B4-BE49-F238E27FC236}">
                <a16:creationId xmlns:a16="http://schemas.microsoft.com/office/drawing/2014/main" id="{94B1BF22-FF65-4B3A-9CA1-BEC9F26C38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6232071" y="3634538"/>
            <a:ext cx="432000" cy="432000"/>
          </a:xfrm>
          <a:prstGeom prst="rect">
            <a:avLst/>
          </a:prstGeom>
        </p:spPr>
      </p:pic>
      <p:sp>
        <p:nvSpPr>
          <p:cNvPr id="28" name="CasellaDiTesto 27">
            <a:extLst>
              <a:ext uri="{FF2B5EF4-FFF2-40B4-BE49-F238E27FC236}">
                <a16:creationId xmlns:a16="http://schemas.microsoft.com/office/drawing/2014/main" id="{A094AF44-5B87-414E-A04C-FA2B8F77FAE5}"/>
              </a:ext>
            </a:extLst>
          </p:cNvPr>
          <p:cNvSpPr txBox="1"/>
          <p:nvPr/>
        </p:nvSpPr>
        <p:spPr>
          <a:xfrm>
            <a:off x="454346" y="198399"/>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9" name="Pulsante di azione: vuoto 28" descr="Indietro con riempimento a tinta unita">
            <a:hlinkClick r:id="rId9" action="ppaction://hlinksldjump" highlightClick="1"/>
            <a:extLst>
              <a:ext uri="{FF2B5EF4-FFF2-40B4-BE49-F238E27FC236}">
                <a16:creationId xmlns:a16="http://schemas.microsoft.com/office/drawing/2014/main" id="{BEC275E9-C775-4896-8695-1CEA213024AC}"/>
              </a:ext>
            </a:extLst>
          </p:cNvPr>
          <p:cNvSpPr/>
          <p:nvPr/>
        </p:nvSpPr>
        <p:spPr>
          <a:xfrm>
            <a:off x="2031707" y="189843"/>
            <a:ext cx="417501" cy="386443"/>
          </a:xfrm>
          <a:prstGeom prst="actionButtonBlank">
            <a:avLst/>
          </a:prstGeom>
          <a:blipFill dpi="0"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0" name="Gruppo 29">
            <a:extLst>
              <a:ext uri="{FF2B5EF4-FFF2-40B4-BE49-F238E27FC236}">
                <a16:creationId xmlns:a16="http://schemas.microsoft.com/office/drawing/2014/main" id="{A9FB228E-217B-47DD-ACFA-32C5C6B50365}"/>
              </a:ext>
            </a:extLst>
          </p:cNvPr>
          <p:cNvGrpSpPr/>
          <p:nvPr/>
        </p:nvGrpSpPr>
        <p:grpSpPr>
          <a:xfrm rot="5400000">
            <a:off x="-3167651" y="3212999"/>
            <a:ext cx="6662061" cy="432000"/>
            <a:chOff x="0" y="0"/>
            <a:chExt cx="12260385" cy="581573"/>
          </a:xfrm>
        </p:grpSpPr>
        <p:pic>
          <p:nvPicPr>
            <p:cNvPr id="36" name="Immagine 35">
              <a:extLst>
                <a:ext uri="{FF2B5EF4-FFF2-40B4-BE49-F238E27FC236}">
                  <a16:creationId xmlns:a16="http://schemas.microsoft.com/office/drawing/2014/main" id="{C2B73E7E-7A3C-41A7-8A29-6AA5346A522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37" name="Immagine 36">
              <a:extLst>
                <a:ext uri="{FF2B5EF4-FFF2-40B4-BE49-F238E27FC236}">
                  <a16:creationId xmlns:a16="http://schemas.microsoft.com/office/drawing/2014/main" id="{885A2335-B610-45C4-8D8A-79D5B330E88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38" name="Immagine 37">
              <a:extLst>
                <a:ext uri="{FF2B5EF4-FFF2-40B4-BE49-F238E27FC236}">
                  <a16:creationId xmlns:a16="http://schemas.microsoft.com/office/drawing/2014/main" id="{3CC2E8A7-6A3F-4D43-B1D2-698EE766EAE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43" name="Gruppo 42">
            <a:extLst>
              <a:ext uri="{FF2B5EF4-FFF2-40B4-BE49-F238E27FC236}">
                <a16:creationId xmlns:a16="http://schemas.microsoft.com/office/drawing/2014/main" id="{3607776B-9388-4C8C-ADB0-CD2DBFCCEE84}"/>
              </a:ext>
            </a:extLst>
          </p:cNvPr>
          <p:cNvGrpSpPr/>
          <p:nvPr/>
        </p:nvGrpSpPr>
        <p:grpSpPr>
          <a:xfrm>
            <a:off x="4572000" y="85316"/>
            <a:ext cx="7526173" cy="369714"/>
            <a:chOff x="596530" y="360775"/>
            <a:chExt cx="9604098" cy="341130"/>
          </a:xfrm>
        </p:grpSpPr>
        <p:sp>
          <p:nvSpPr>
            <p:cNvPr id="44" name="CasellaDiTesto 43">
              <a:extLst>
                <a:ext uri="{FF2B5EF4-FFF2-40B4-BE49-F238E27FC236}">
                  <a16:creationId xmlns:a16="http://schemas.microsoft.com/office/drawing/2014/main" id="{0D169251-7888-45C2-B03D-E234416F3A51}"/>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45" name="Immagine 44">
              <a:extLst>
                <a:ext uri="{FF2B5EF4-FFF2-40B4-BE49-F238E27FC236}">
                  <a16:creationId xmlns:a16="http://schemas.microsoft.com/office/drawing/2014/main" id="{B33A0A89-16CD-46F5-ACE5-82D0BCB8CF2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3192989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432072" y="5565662"/>
            <a:ext cx="11711856" cy="1015663"/>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di studenti e studentesse (valori assoluti e percentuali) che non raggiungono i traguardi (livelli 1+2) e raggiungono i traguardi (livelli 3+4+5) secondo alcune caratteristiche:</a:t>
            </a:r>
          </a:p>
          <a:p>
            <a:pPr algn="just">
              <a:buFont typeface="Arial" panose="020B0604020202020204" pitchFamily="34" charset="0"/>
              <a:buChar char="•"/>
            </a:pPr>
            <a:r>
              <a:rPr lang="it-IT" sz="1200" b="0" i="0">
                <a:solidFill>
                  <a:srgbClr val="1A1A1A"/>
                </a:solidFill>
                <a:effectLst/>
                <a:latin typeface="Work Sans" pitchFamily="2" charset="0"/>
              </a:rPr>
              <a:t>Regolarità: studenti e studentesse regolari (se frequentano una classe corrispondente alla loro età anagrafica, secondo la normativa vigente, o se anticipatari/ anticipatarie che non hanno mai ripetuto l’anno scolastico) e posticipatari (se non frequentano una classe corrispondente alla loro età anagrafica o se anticipatari/anticipatarie che hanno ripetuto almeno una volta l’anno scolastico).</a:t>
            </a:r>
          </a:p>
        </p:txBody>
      </p:sp>
      <p:grpSp>
        <p:nvGrpSpPr>
          <p:cNvPr id="12" name="Gruppo 11">
            <a:extLst>
              <a:ext uri="{FF2B5EF4-FFF2-40B4-BE49-F238E27FC236}">
                <a16:creationId xmlns:a16="http://schemas.microsoft.com/office/drawing/2014/main" id="{91EFD8C9-9FDF-484C-99C8-56257D6CAF35}"/>
              </a:ext>
            </a:extLst>
          </p:cNvPr>
          <p:cNvGrpSpPr/>
          <p:nvPr/>
        </p:nvGrpSpPr>
        <p:grpSpPr>
          <a:xfrm rot="5400000">
            <a:off x="-3167651" y="3212999"/>
            <a:ext cx="6662061" cy="432000"/>
            <a:chOff x="0" y="0"/>
            <a:chExt cx="12260385" cy="581573"/>
          </a:xfrm>
        </p:grpSpPr>
        <p:pic>
          <p:nvPicPr>
            <p:cNvPr id="13" name="Immagine 12">
              <a:extLst>
                <a:ext uri="{FF2B5EF4-FFF2-40B4-BE49-F238E27FC236}">
                  <a16:creationId xmlns:a16="http://schemas.microsoft.com/office/drawing/2014/main" id="{15006FB2-5A0A-4A35-929B-56E97EB77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4" name="Immagine 13">
              <a:extLst>
                <a:ext uri="{FF2B5EF4-FFF2-40B4-BE49-F238E27FC236}">
                  <a16:creationId xmlns:a16="http://schemas.microsoft.com/office/drawing/2014/main" id="{14CEF032-A4D4-4238-B308-B33F1CE2B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5" name="Immagine 14">
              <a:extLst>
                <a:ext uri="{FF2B5EF4-FFF2-40B4-BE49-F238E27FC236}">
                  <a16:creationId xmlns:a16="http://schemas.microsoft.com/office/drawing/2014/main" id="{8D375F36-9625-4DF3-9A20-125E265AF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pic>
        <p:nvPicPr>
          <p:cNvPr id="17" name="Immagine 16">
            <a:extLst>
              <a:ext uri="{FF2B5EF4-FFF2-40B4-BE49-F238E27FC236}">
                <a16:creationId xmlns:a16="http://schemas.microsoft.com/office/drawing/2014/main" id="{D985E941-B0BC-410B-B0FC-2087C9BF7BB8}"/>
              </a:ext>
            </a:extLst>
          </p:cNvPr>
          <p:cNvPicPr>
            <a:picLocks noChangeAspect="1"/>
          </p:cNvPicPr>
          <p:nvPr/>
        </p:nvPicPr>
        <p:blipFill rotWithShape="1">
          <a:blip r:embed="rId3">
            <a:extLst>
              <a:ext uri="{28A0092B-C50C-407E-A947-70E740481C1C}">
                <a14:useLocalDpi xmlns:a14="http://schemas.microsoft.com/office/drawing/2010/main" val="0"/>
              </a:ext>
            </a:extLst>
          </a:blip>
          <a:srcRect l="17501" t="30476" r="2231" b="15079"/>
          <a:stretch/>
        </p:blipFill>
        <p:spPr>
          <a:xfrm>
            <a:off x="384000" y="977918"/>
            <a:ext cx="11808000" cy="4505167"/>
          </a:xfrm>
          <a:prstGeom prst="rect">
            <a:avLst/>
          </a:prstGeom>
        </p:spPr>
      </p:pic>
      <p:sp>
        <p:nvSpPr>
          <p:cNvPr id="19" name="CasellaDiTesto 18">
            <a:extLst>
              <a:ext uri="{FF2B5EF4-FFF2-40B4-BE49-F238E27FC236}">
                <a16:creationId xmlns:a16="http://schemas.microsoft.com/office/drawing/2014/main" id="{68F77BA7-9080-4C41-9949-26658FB05FB2}"/>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0" name="Pulsante di azione: vuoto 19" descr="Indietro con riempimento a tinta unita">
            <a:hlinkClick r:id="rId4" action="ppaction://hlinksldjump" highlightClick="1"/>
            <a:extLst>
              <a:ext uri="{FF2B5EF4-FFF2-40B4-BE49-F238E27FC236}">
                <a16:creationId xmlns:a16="http://schemas.microsoft.com/office/drawing/2014/main" id="{9A613D1A-0329-42AA-B500-3D3E8CF73DA5}"/>
              </a:ext>
            </a:extLst>
          </p:cNvPr>
          <p:cNvSpPr/>
          <p:nvPr/>
        </p:nvSpPr>
        <p:spPr>
          <a:xfrm>
            <a:off x="2075250" y="505529"/>
            <a:ext cx="417501" cy="386443"/>
          </a:xfrm>
          <a:prstGeom prst="actionButtonBlank">
            <a:avLst/>
          </a:prstGeo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7" name="Gruppo 26">
            <a:extLst>
              <a:ext uri="{FF2B5EF4-FFF2-40B4-BE49-F238E27FC236}">
                <a16:creationId xmlns:a16="http://schemas.microsoft.com/office/drawing/2014/main" id="{B4DD8020-DC9D-45F5-854F-3D8AB0CED74C}"/>
              </a:ext>
            </a:extLst>
          </p:cNvPr>
          <p:cNvGrpSpPr/>
          <p:nvPr/>
        </p:nvGrpSpPr>
        <p:grpSpPr>
          <a:xfrm>
            <a:off x="4572000" y="85316"/>
            <a:ext cx="7526173" cy="369714"/>
            <a:chOff x="596530" y="360775"/>
            <a:chExt cx="9604098" cy="341130"/>
          </a:xfrm>
        </p:grpSpPr>
        <p:sp>
          <p:nvSpPr>
            <p:cNvPr id="28" name="CasellaDiTesto 27">
              <a:extLst>
                <a:ext uri="{FF2B5EF4-FFF2-40B4-BE49-F238E27FC236}">
                  <a16:creationId xmlns:a16="http://schemas.microsoft.com/office/drawing/2014/main" id="{5B628DE5-DF6A-45E3-BB89-D26FD9271D7E}"/>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9" name="Immagine 28">
              <a:extLst>
                <a:ext uri="{FF2B5EF4-FFF2-40B4-BE49-F238E27FC236}">
                  <a16:creationId xmlns:a16="http://schemas.microsoft.com/office/drawing/2014/main" id="{D017E94B-D1AC-4C86-96BA-1D64A45F07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995126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a 7">
            <a:extLst>
              <a:ext uri="{FF2B5EF4-FFF2-40B4-BE49-F238E27FC236}">
                <a16:creationId xmlns:a16="http://schemas.microsoft.com/office/drawing/2014/main" id="{D9171A17-F033-4160-89D5-01882EFA2E8A}"/>
              </a:ext>
            </a:extLst>
          </p:cNvPr>
          <p:cNvGraphicFramePr>
            <a:graphicFrameLocks noGrp="1"/>
          </p:cNvGraphicFramePr>
          <p:nvPr>
            <p:extLst>
              <p:ext uri="{D42A27DB-BD31-4B8C-83A1-F6EECF244321}">
                <p14:modId xmlns:p14="http://schemas.microsoft.com/office/powerpoint/2010/main" val="549581229"/>
              </p:ext>
            </p:extLst>
          </p:nvPr>
        </p:nvGraphicFramePr>
        <p:xfrm>
          <a:off x="277583" y="469610"/>
          <a:ext cx="11914417" cy="4182326"/>
        </p:xfrm>
        <a:graphic>
          <a:graphicData uri="http://schemas.openxmlformats.org/drawingml/2006/table">
            <a:tbl>
              <a:tblPr firstRow="1" bandRow="1">
                <a:tableStyleId>{7DF18680-E054-41AD-8BC1-D1AEF772440D}</a:tableStyleId>
              </a:tblPr>
              <a:tblGrid>
                <a:gridCol w="1394388">
                  <a:extLst>
                    <a:ext uri="{9D8B030D-6E8A-4147-A177-3AD203B41FA5}">
                      <a16:colId xmlns:a16="http://schemas.microsoft.com/office/drawing/2014/main" val="4057865429"/>
                    </a:ext>
                  </a:extLst>
                </a:gridCol>
                <a:gridCol w="1840775">
                  <a:extLst>
                    <a:ext uri="{9D8B030D-6E8A-4147-A177-3AD203B41FA5}">
                      <a16:colId xmlns:a16="http://schemas.microsoft.com/office/drawing/2014/main" val="2456361952"/>
                    </a:ext>
                  </a:extLst>
                </a:gridCol>
                <a:gridCol w="1840775">
                  <a:extLst>
                    <a:ext uri="{9D8B030D-6E8A-4147-A177-3AD203B41FA5}">
                      <a16:colId xmlns:a16="http://schemas.microsoft.com/office/drawing/2014/main" val="1564437129"/>
                    </a:ext>
                  </a:extLst>
                </a:gridCol>
                <a:gridCol w="2279493">
                  <a:extLst>
                    <a:ext uri="{9D8B030D-6E8A-4147-A177-3AD203B41FA5}">
                      <a16:colId xmlns:a16="http://schemas.microsoft.com/office/drawing/2014/main" val="1246928854"/>
                    </a:ext>
                  </a:extLst>
                </a:gridCol>
                <a:gridCol w="2279493">
                  <a:extLst>
                    <a:ext uri="{9D8B030D-6E8A-4147-A177-3AD203B41FA5}">
                      <a16:colId xmlns:a16="http://schemas.microsoft.com/office/drawing/2014/main" val="341335712"/>
                    </a:ext>
                  </a:extLst>
                </a:gridCol>
                <a:gridCol w="2279493">
                  <a:extLst>
                    <a:ext uri="{9D8B030D-6E8A-4147-A177-3AD203B41FA5}">
                      <a16:colId xmlns:a16="http://schemas.microsoft.com/office/drawing/2014/main" val="561693737"/>
                    </a:ext>
                  </a:extLst>
                </a:gridCol>
              </a:tblGrid>
              <a:tr h="367578">
                <a:tc gridSpan="6">
                  <a:txBody>
                    <a:bodyPr/>
                    <a:lstStyle/>
                    <a:p>
                      <a:pPr algn="ctr"/>
                      <a:r>
                        <a:rPr lang="it-IT" sz="2000">
                          <a:solidFill>
                            <a:schemeClr val="tx1"/>
                          </a:solidFill>
                          <a:latin typeface="Work Sans" pitchFamily="2" charset="0"/>
                        </a:rPr>
                        <a:t>Punteggi generali - Licei scientifici, classici e linguistici</a:t>
                      </a:r>
                    </a:p>
                  </a:txBody>
                  <a:tcPr anchor="ctr">
                    <a:noFill/>
                  </a:tcPr>
                </a:tc>
                <a:tc hMerge="1">
                  <a:txBody>
                    <a:bodyPr/>
                    <a:lstStyle/>
                    <a:p>
                      <a:pPr algn="ctr"/>
                      <a:endParaRPr lang="it-IT" sz="1400">
                        <a:latin typeface="+mn-lt"/>
                      </a:endParaRPr>
                    </a:p>
                  </a:txBody>
                  <a:tcPr anchor="ct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a:txBody>
                    <a:bodyPr/>
                    <a:lstStyle/>
                    <a:p>
                      <a:pPr algn="ctr"/>
                      <a:r>
                        <a:rPr lang="it-IT" sz="1400" b="1">
                          <a:solidFill>
                            <a:schemeClr val="tx1"/>
                          </a:solidFill>
                          <a:latin typeface="Work Sans" pitchFamily="2" charset="0"/>
                        </a:rPr>
                        <a:t>omissis</a:t>
                      </a: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(246,1)</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(243,1)</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(229,1)</a:t>
                      </a:r>
                    </a:p>
                  </a:txBody>
                  <a:tcPr anchor="ctr"/>
                </a:tc>
                <a:extLst>
                  <a:ext uri="{0D108BD9-81ED-4DB2-BD59-A6C34878D82A}">
                    <a16:rowId xmlns:a16="http://schemas.microsoft.com/office/drawing/2014/main" val="700804956"/>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listening</a:t>
                      </a:r>
                    </a:p>
                  </a:txBody>
                  <a:tcPr anchor="ctr"/>
                </a:tc>
                <a:tc>
                  <a:txBody>
                    <a:bodyPr/>
                    <a:lstStyle/>
                    <a:p>
                      <a:pPr algn="ctr"/>
                      <a:r>
                        <a:rPr lang="it-IT" sz="1400">
                          <a:solidFill>
                            <a:schemeClr val="tx1"/>
                          </a:solidFill>
                          <a:latin typeface="Work Sans" pitchFamily="2" charset="0"/>
                        </a:rPr>
                        <a:t>245,3</a:t>
                      </a:r>
                    </a:p>
                  </a:txBody>
                  <a:tcPr anchor="ctr"/>
                </a:tc>
                <a:tc>
                  <a:txBody>
                    <a:bodyPr/>
                    <a:lstStyle/>
                    <a:p>
                      <a:pPr algn="ctr"/>
                      <a:r>
                        <a:rPr lang="it-IT" sz="1400">
                          <a:solidFill>
                            <a:schemeClr val="tx1"/>
                          </a:solidFill>
                          <a:latin typeface="Work Sans" pitchFamily="2" charset="0"/>
                        </a:rPr>
                        <a:t>+19,4</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686223323"/>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a:solidFill>
                            <a:schemeClr val="tx1"/>
                          </a:solidFill>
                          <a:latin typeface="Work Sans" pitchFamily="2" charset="0"/>
                        </a:rPr>
                        <a:t>250,6</a:t>
                      </a:r>
                    </a:p>
                  </a:txBody>
                  <a:tcPr anchor="ctr"/>
                </a:tc>
                <a:tc>
                  <a:txBody>
                    <a:bodyPr/>
                    <a:lstStyle/>
                    <a:p>
                      <a:pPr algn="ctr"/>
                      <a:r>
                        <a:rPr lang="it-IT" sz="1400">
                          <a:solidFill>
                            <a:schemeClr val="tx1"/>
                          </a:solidFill>
                          <a:latin typeface="Work Sans" pitchFamily="2" charset="0"/>
                        </a:rPr>
                        <a:t>+27,5</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432000">
                <a:tc>
                  <a:txBody>
                    <a:bodyPr/>
                    <a:lstStyle/>
                    <a:p>
                      <a:pPr algn="ct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a:solidFill>
                            <a:schemeClr val="tx1"/>
                          </a:solidFill>
                          <a:latin typeface="Work Sans" pitchFamily="2" charset="0"/>
                          <a:ea typeface="+mn-ea"/>
                          <a:cs typeface="+mn-cs"/>
                        </a:rPr>
                        <a:t>Differenza rispetto a gruppi simili</a:t>
                      </a:r>
                    </a:p>
                  </a:txBody>
                  <a:tcPr anchor="ct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Lombardia (232,1)</a:t>
                      </a:r>
                    </a:p>
                  </a:txBody>
                  <a:tcPr anchor="ctr">
                    <a:solidFill>
                      <a:srgbClr val="EAEFF7"/>
                    </a:solidFill>
                  </a:tcP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a:t>
                      </a:r>
                    </a:p>
                    <a:p>
                      <a:pPr marL="0" algn="ctr" defTabSz="914400" rtl="0" eaLnBrk="1" latinLnBrk="0" hangingPunct="1"/>
                      <a:r>
                        <a:rPr lang="it-IT" sz="1400" b="1" kern="1200">
                          <a:solidFill>
                            <a:schemeClr val="tx1"/>
                          </a:solidFill>
                          <a:latin typeface="Work Sans" pitchFamily="2" charset="0"/>
                          <a:ea typeface="+mn-ea"/>
                          <a:cs typeface="+mn-cs"/>
                        </a:rPr>
                        <a:t>Nord ovest (229,1)</a:t>
                      </a:r>
                    </a:p>
                  </a:txBody>
                  <a:tcPr anchor="ctr">
                    <a:solidFill>
                      <a:srgbClr val="EAEFF7"/>
                    </a:solidFill>
                  </a:tcP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a:t>
                      </a:r>
                    </a:p>
                    <a:p>
                      <a:pPr marL="0" algn="ctr" defTabSz="914400" rtl="0" eaLnBrk="1" latinLnBrk="0" hangingPunct="1"/>
                      <a:r>
                        <a:rPr lang="it-IT" sz="1400" b="1" kern="1200">
                          <a:solidFill>
                            <a:schemeClr val="tx1"/>
                          </a:solidFill>
                          <a:latin typeface="Work Sans" pitchFamily="2" charset="0"/>
                          <a:ea typeface="+mn-ea"/>
                          <a:cs typeface="+mn-cs"/>
                        </a:rPr>
                        <a:t>Italia (220,3)</a:t>
                      </a:r>
                    </a:p>
                  </a:txBody>
                  <a:tcPr anchor="ctr">
                    <a:solidFill>
                      <a:srgbClr val="EAEFF7"/>
                    </a:solidFill>
                  </a:tcPr>
                </a:tc>
                <a:extLst>
                  <a:ext uri="{0D108BD9-81ED-4DB2-BD59-A6C34878D82A}">
                    <a16:rowId xmlns:a16="http://schemas.microsoft.com/office/drawing/2014/main" val="2553339382"/>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reading</a:t>
                      </a:r>
                    </a:p>
                  </a:txBody>
                  <a:tcPr anchor="ctr"/>
                </a:tc>
                <a:tc>
                  <a:txBody>
                    <a:bodyPr/>
                    <a:lstStyle/>
                    <a:p>
                      <a:pPr algn="ctr"/>
                      <a:r>
                        <a:rPr lang="it-IT" sz="1400">
                          <a:solidFill>
                            <a:schemeClr val="tx1"/>
                          </a:solidFill>
                          <a:latin typeface="Work Sans" pitchFamily="2" charset="0"/>
                        </a:rPr>
                        <a:t>217,1</a:t>
                      </a:r>
                    </a:p>
                  </a:txBody>
                  <a:tcPr anchor="ctr"/>
                </a:tc>
                <a:tc>
                  <a:txBody>
                    <a:bodyPr/>
                    <a:lstStyle/>
                    <a:p>
                      <a:pPr algn="ctr"/>
                      <a:r>
                        <a:rPr lang="it-IT" sz="1400">
                          <a:solidFill>
                            <a:schemeClr val="tx1"/>
                          </a:solidFill>
                          <a:latin typeface="Work Sans" pitchFamily="2" charset="0"/>
                        </a:rPr>
                        <a:t>-0,9</a:t>
                      </a:r>
                    </a:p>
                  </a:txBody>
                  <a:tcPr anchor="ctr">
                    <a:solidFill>
                      <a:schemeClr val="accent4">
                        <a:lumMod val="20000"/>
                        <a:lumOff val="8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extLst>
                  <a:ext uri="{0D108BD9-81ED-4DB2-BD59-A6C34878D82A}">
                    <a16:rowId xmlns:a16="http://schemas.microsoft.com/office/drawing/2014/main" val="3701544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235,0</a:t>
                      </a:r>
                    </a:p>
                  </a:txBody>
                  <a:tcPr anchor="ctr"/>
                </a:tc>
                <a:tc>
                  <a:txBody>
                    <a:bodyPr/>
                    <a:lstStyle/>
                    <a:p>
                      <a:pPr algn="ctr"/>
                      <a:r>
                        <a:rPr lang="it-IT" sz="1400">
                          <a:solidFill>
                            <a:schemeClr val="tx1"/>
                          </a:solidFill>
                          <a:latin typeface="Work Sans" pitchFamily="2" charset="0"/>
                        </a:rPr>
                        <a:t>+19,1</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834079359"/>
                  </a:ext>
                </a:extLst>
              </a:tr>
              <a:tr h="42272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pPr algn="ctr"/>
                      <a:endParaRPr lang="it-IT" sz="1400">
                        <a:solidFill>
                          <a:schemeClr val="tx1"/>
                        </a:solidFill>
                        <a:latin typeface="+mn-lt"/>
                      </a:endParaRPr>
                    </a:p>
                  </a:txBody>
                  <a:tcPr anchor="ct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pic>
        <p:nvPicPr>
          <p:cNvPr id="9" name="Elemento grafico 8" descr="Segna Pollice su con riempimento a tinta unita">
            <a:extLst>
              <a:ext uri="{FF2B5EF4-FFF2-40B4-BE49-F238E27FC236}">
                <a16:creationId xmlns:a16="http://schemas.microsoft.com/office/drawing/2014/main" id="{65E5734D-ABCA-4C1E-8E65-E76C3B6BF9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853" y="4337071"/>
            <a:ext cx="216000" cy="216000"/>
          </a:xfrm>
          <a:prstGeom prst="rect">
            <a:avLst/>
          </a:prstGeom>
        </p:spPr>
      </p:pic>
      <p:grpSp>
        <p:nvGrpSpPr>
          <p:cNvPr id="10" name="Gruppo 9">
            <a:extLst>
              <a:ext uri="{FF2B5EF4-FFF2-40B4-BE49-F238E27FC236}">
                <a16:creationId xmlns:a16="http://schemas.microsoft.com/office/drawing/2014/main" id="{074B9D6C-B6D6-4354-9AEE-51166B4CD128}"/>
              </a:ext>
            </a:extLst>
          </p:cNvPr>
          <p:cNvGrpSpPr>
            <a:grpSpLocks noChangeAspect="1"/>
          </p:cNvGrpSpPr>
          <p:nvPr/>
        </p:nvGrpSpPr>
        <p:grpSpPr>
          <a:xfrm>
            <a:off x="3626278" y="4367234"/>
            <a:ext cx="362100" cy="216000"/>
            <a:chOff x="8073887" y="1291301"/>
            <a:chExt cx="724200" cy="432000"/>
          </a:xfrm>
          <a:solidFill>
            <a:srgbClr val="FFC000"/>
          </a:solidFill>
        </p:grpSpPr>
        <p:pic>
          <p:nvPicPr>
            <p:cNvPr id="11" name="Elemento grafico 10" descr="Freccia: diritta con riempimento a tinta unita">
              <a:extLst>
                <a:ext uri="{FF2B5EF4-FFF2-40B4-BE49-F238E27FC236}">
                  <a16:creationId xmlns:a16="http://schemas.microsoft.com/office/drawing/2014/main" id="{B67F578C-D8A8-4F95-92BA-BFE9F57E52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12" name="Elemento grafico 11" descr="Freccia: diritta con riempimento a tinta unita">
              <a:extLst>
                <a:ext uri="{FF2B5EF4-FFF2-40B4-BE49-F238E27FC236}">
                  <a16:creationId xmlns:a16="http://schemas.microsoft.com/office/drawing/2014/main" id="{D4B4486D-7BDC-4C1A-B610-0E0FEBE7BB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13" name="Elemento grafico 12" descr="Segna Pollice su con riempimento a tinta unita">
            <a:extLst>
              <a:ext uri="{FF2B5EF4-FFF2-40B4-BE49-F238E27FC236}">
                <a16:creationId xmlns:a16="http://schemas.microsoft.com/office/drawing/2014/main" id="{5768A3DC-1196-4905-B710-AD19E8FE24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7238598" y="4397903"/>
            <a:ext cx="216000" cy="216000"/>
          </a:xfrm>
          <a:prstGeom prst="rect">
            <a:avLst/>
          </a:prstGeom>
        </p:spPr>
      </p:pic>
      <p:graphicFrame>
        <p:nvGraphicFramePr>
          <p:cNvPr id="14" name="Tabella 13">
            <a:extLst>
              <a:ext uri="{FF2B5EF4-FFF2-40B4-BE49-F238E27FC236}">
                <a16:creationId xmlns:a16="http://schemas.microsoft.com/office/drawing/2014/main" id="{E7C4D666-FFB2-435D-ACB7-45D5F809671E}"/>
              </a:ext>
            </a:extLst>
          </p:cNvPr>
          <p:cNvGraphicFramePr>
            <a:graphicFrameLocks noGrp="1"/>
          </p:cNvGraphicFramePr>
          <p:nvPr>
            <p:extLst>
              <p:ext uri="{D42A27DB-BD31-4B8C-83A1-F6EECF244321}">
                <p14:modId xmlns:p14="http://schemas.microsoft.com/office/powerpoint/2010/main" val="2042223778"/>
              </p:ext>
            </p:extLst>
          </p:nvPr>
        </p:nvGraphicFramePr>
        <p:xfrm>
          <a:off x="277583" y="4820568"/>
          <a:ext cx="11877850" cy="1586872"/>
        </p:xfrm>
        <a:graphic>
          <a:graphicData uri="http://schemas.openxmlformats.org/drawingml/2006/table">
            <a:tbl>
              <a:tblPr firstRow="1" bandRow="1">
                <a:tableStyleId>{5C22544A-7EE6-4342-B048-85BDC9FD1C3A}</a:tableStyleId>
              </a:tblPr>
              <a:tblGrid>
                <a:gridCol w="2517948">
                  <a:extLst>
                    <a:ext uri="{9D8B030D-6E8A-4147-A177-3AD203B41FA5}">
                      <a16:colId xmlns:a16="http://schemas.microsoft.com/office/drawing/2014/main" val="2944020019"/>
                    </a:ext>
                  </a:extLst>
                </a:gridCol>
                <a:gridCol w="2425700">
                  <a:extLst>
                    <a:ext uri="{9D8B030D-6E8A-4147-A177-3AD203B41FA5}">
                      <a16:colId xmlns:a16="http://schemas.microsoft.com/office/drawing/2014/main" val="79365766"/>
                    </a:ext>
                  </a:extLst>
                </a:gridCol>
                <a:gridCol w="2233234">
                  <a:extLst>
                    <a:ext uri="{9D8B030D-6E8A-4147-A177-3AD203B41FA5}">
                      <a16:colId xmlns:a16="http://schemas.microsoft.com/office/drawing/2014/main" val="4129911090"/>
                    </a:ext>
                  </a:extLst>
                </a:gridCol>
                <a:gridCol w="1731978">
                  <a:extLst>
                    <a:ext uri="{9D8B030D-6E8A-4147-A177-3AD203B41FA5}">
                      <a16:colId xmlns:a16="http://schemas.microsoft.com/office/drawing/2014/main" val="1567833803"/>
                    </a:ext>
                  </a:extLst>
                </a:gridCol>
                <a:gridCol w="2968990">
                  <a:extLst>
                    <a:ext uri="{9D8B030D-6E8A-4147-A177-3AD203B41FA5}">
                      <a16:colId xmlns:a16="http://schemas.microsoft.com/office/drawing/2014/main" val="291230167"/>
                    </a:ext>
                  </a:extLst>
                </a:gridCol>
              </a:tblGrid>
              <a:tr h="336236">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a:solidFill>
                            <a:schemeClr val="tx1"/>
                          </a:solidFill>
                          <a:latin typeface="Work Sans" pitchFamily="2" charset="0"/>
                        </a:rPr>
                        <a:t>Distribuzione degli studenti nei livelli di apprendimento</a:t>
                      </a:r>
                    </a:p>
                  </a:txBody>
                  <a:tcPr anchor="c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extLst>
                  <a:ext uri="{0D108BD9-81ED-4DB2-BD59-A6C34878D82A}">
                    <a16:rowId xmlns:a16="http://schemas.microsoft.com/office/drawing/2014/main" val="62790177"/>
                  </a:ext>
                </a:extLst>
              </a:tr>
              <a:tr h="336236">
                <a:tc>
                  <a:txBody>
                    <a:bodyPr/>
                    <a:lstStyle/>
                    <a:p>
                      <a:pPr algn="ctr"/>
                      <a:endParaRPr lang="it-IT" sz="1400" b="1">
                        <a:latin typeface="Work Sans"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Materia</a:t>
                      </a:r>
                    </a:p>
                  </a:txBody>
                  <a:tcPr anchor="ctr"/>
                </a:tc>
                <a:tc>
                  <a:txBody>
                    <a:bodyPr/>
                    <a:lstStyle/>
                    <a:p>
                      <a:pPr algn="ctr"/>
                      <a:r>
                        <a:rPr lang="it-IT" sz="1400" b="1">
                          <a:latin typeface="Work Sans" pitchFamily="2" charset="0"/>
                        </a:rPr>
                        <a:t>Studenti che non raggiungono livello B1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B1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B2</a:t>
                      </a:r>
                    </a:p>
                  </a:txBody>
                  <a:tcPr anchor="ctr"/>
                </a:tc>
                <a:extLst>
                  <a:ext uri="{0D108BD9-81ED-4DB2-BD59-A6C34878D82A}">
                    <a16:rowId xmlns:a16="http://schemas.microsoft.com/office/drawing/2014/main" val="3080794382"/>
                  </a:ext>
                </a:extLst>
              </a:tr>
              <a:tr h="336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listening</a:t>
                      </a:r>
                    </a:p>
                  </a:txBody>
                  <a:tcPr anchor="ctr"/>
                </a:tc>
                <a:tc>
                  <a:txBody>
                    <a:bodyPr/>
                    <a:lstStyle/>
                    <a:p>
                      <a:pPr algn="ctr" fontAlgn="ctr"/>
                      <a:r>
                        <a:rPr lang="it-IT" sz="1400">
                          <a:effectLst/>
                          <a:latin typeface="Work Sans" pitchFamily="2" charset="0"/>
                        </a:rPr>
                        <a:t>1 (6,7%)</a:t>
                      </a:r>
                    </a:p>
                  </a:txBody>
                  <a:tcPr anchor="ctr"/>
                </a:tc>
                <a:tc>
                  <a:txBody>
                    <a:bodyPr/>
                    <a:lstStyle/>
                    <a:p>
                      <a:pPr algn="ctr" fontAlgn="ctr"/>
                      <a:r>
                        <a:rPr lang="it-IT" sz="1400">
                          <a:effectLst/>
                          <a:latin typeface="Work Sans" pitchFamily="2" charset="0"/>
                        </a:rPr>
                        <a:t>4 (26,7%)</a:t>
                      </a:r>
                    </a:p>
                  </a:txBody>
                  <a:tcPr anchor="ctr"/>
                </a:tc>
                <a:tc>
                  <a:txBody>
                    <a:bodyPr/>
                    <a:lstStyle/>
                    <a:p>
                      <a:pPr algn="ctr" fontAlgn="ctr"/>
                      <a:r>
                        <a:rPr lang="it-IT" sz="1400">
                          <a:effectLst/>
                          <a:latin typeface="Work Sans" pitchFamily="2" charset="0"/>
                        </a:rPr>
                        <a:t>10 (66,7%)</a:t>
                      </a:r>
                    </a:p>
                  </a:txBody>
                  <a:tcPr anchor="ctr"/>
                </a:tc>
                <a:extLst>
                  <a:ext uri="{0D108BD9-81ED-4DB2-BD59-A6C34878D82A}">
                    <a16:rowId xmlns:a16="http://schemas.microsoft.com/office/drawing/2014/main" val="855945981"/>
                  </a:ext>
                </a:extLst>
              </a:tr>
              <a:tr h="336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reading</a:t>
                      </a:r>
                    </a:p>
                  </a:txBody>
                  <a:tcPr anchor="ctr"/>
                </a:tc>
                <a:tc>
                  <a:txBody>
                    <a:bodyPr/>
                    <a:lstStyle/>
                    <a:p>
                      <a:pPr algn="ctr" fontAlgn="ctr"/>
                      <a:r>
                        <a:rPr lang="it-IT" sz="1400">
                          <a:solidFill>
                            <a:srgbClr val="1A1A1A"/>
                          </a:solidFill>
                          <a:effectLst/>
                          <a:latin typeface="Work Sans" pitchFamily="2" charset="0"/>
                        </a:rPr>
                        <a:t>0 (0,0%)</a:t>
                      </a:r>
                    </a:p>
                  </a:txBody>
                  <a:tcPr anchor="ctr"/>
                </a:tc>
                <a:tc>
                  <a:txBody>
                    <a:bodyPr/>
                    <a:lstStyle/>
                    <a:p>
                      <a:pPr algn="ctr" fontAlgn="ctr"/>
                      <a:r>
                        <a:rPr lang="it-IT" sz="1400">
                          <a:solidFill>
                            <a:srgbClr val="1A1A1A"/>
                          </a:solidFill>
                          <a:effectLst/>
                          <a:latin typeface="Work Sans" pitchFamily="2" charset="0"/>
                        </a:rPr>
                        <a:t>5 (33,3%)</a:t>
                      </a:r>
                    </a:p>
                  </a:txBody>
                  <a:tcPr anchor="ctr"/>
                </a:tc>
                <a:tc>
                  <a:txBody>
                    <a:bodyPr/>
                    <a:lstStyle/>
                    <a:p>
                      <a:pPr algn="ctr" fontAlgn="ctr"/>
                      <a:r>
                        <a:rPr lang="it-IT" sz="1400">
                          <a:solidFill>
                            <a:srgbClr val="1A1A1A"/>
                          </a:solidFill>
                          <a:effectLst/>
                          <a:latin typeface="Work Sans" pitchFamily="2" charset="0"/>
                        </a:rPr>
                        <a:t>10 (66,7%)</a:t>
                      </a:r>
                    </a:p>
                  </a:txBody>
                  <a:tcPr anchor="ctr"/>
                </a:tc>
                <a:extLst>
                  <a:ext uri="{0D108BD9-81ED-4DB2-BD59-A6C34878D82A}">
                    <a16:rowId xmlns:a16="http://schemas.microsoft.com/office/drawing/2014/main" val="780567168"/>
                  </a:ext>
                </a:extLst>
              </a:tr>
            </a:tbl>
          </a:graphicData>
        </a:graphic>
      </p:graphicFrame>
      <p:pic>
        <p:nvPicPr>
          <p:cNvPr id="15" name="Elemento grafico 14" descr="Segna Pollice su con riempimento a tinta unita">
            <a:extLst>
              <a:ext uri="{FF2B5EF4-FFF2-40B4-BE49-F238E27FC236}">
                <a16:creationId xmlns:a16="http://schemas.microsoft.com/office/drawing/2014/main" id="{BFEE51DD-4874-43B2-B213-59A81F91F1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50810" y="1667263"/>
            <a:ext cx="432000" cy="432000"/>
          </a:xfrm>
          <a:prstGeom prst="rect">
            <a:avLst/>
          </a:prstGeom>
        </p:spPr>
      </p:pic>
      <p:pic>
        <p:nvPicPr>
          <p:cNvPr id="16" name="Elemento grafico 15" descr="Segna Pollice su con riempimento a tinta unita">
            <a:extLst>
              <a:ext uri="{FF2B5EF4-FFF2-40B4-BE49-F238E27FC236}">
                <a16:creationId xmlns:a16="http://schemas.microsoft.com/office/drawing/2014/main" id="{67AC3759-5D7E-45B3-B273-20191316FF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6329272" y="1680914"/>
            <a:ext cx="432000" cy="432000"/>
          </a:xfrm>
          <a:prstGeom prst="rect">
            <a:avLst/>
          </a:prstGeom>
        </p:spPr>
      </p:pic>
      <p:pic>
        <p:nvPicPr>
          <p:cNvPr id="30" name="Elemento grafico 29" descr="Segna Pollice su con riempimento a tinta unita">
            <a:extLst>
              <a:ext uri="{FF2B5EF4-FFF2-40B4-BE49-F238E27FC236}">
                <a16:creationId xmlns:a16="http://schemas.microsoft.com/office/drawing/2014/main" id="{FF0C147C-262F-4614-97C9-81183A47DE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50810" y="2122412"/>
            <a:ext cx="432000" cy="432000"/>
          </a:xfrm>
          <a:prstGeom prst="rect">
            <a:avLst/>
          </a:prstGeom>
        </p:spPr>
      </p:pic>
      <p:pic>
        <p:nvPicPr>
          <p:cNvPr id="31" name="Elemento grafico 30" descr="Segna Pollice su con riempimento a tinta unita">
            <a:extLst>
              <a:ext uri="{FF2B5EF4-FFF2-40B4-BE49-F238E27FC236}">
                <a16:creationId xmlns:a16="http://schemas.microsoft.com/office/drawing/2014/main" id="{DC51B5F9-8C2E-4BA8-AE67-3C586AF53B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1932" y="2127809"/>
            <a:ext cx="432000" cy="432000"/>
          </a:xfrm>
          <a:prstGeom prst="rect">
            <a:avLst/>
          </a:prstGeom>
        </p:spPr>
      </p:pic>
      <p:pic>
        <p:nvPicPr>
          <p:cNvPr id="32" name="Elemento grafico 31" descr="Segna Pollice su con riempimento a tinta unita">
            <a:extLst>
              <a:ext uri="{FF2B5EF4-FFF2-40B4-BE49-F238E27FC236}">
                <a16:creationId xmlns:a16="http://schemas.microsoft.com/office/drawing/2014/main" id="{CE5EA02C-90B5-4BDA-A9F2-861C1568F2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29272" y="2123063"/>
            <a:ext cx="432000" cy="432000"/>
          </a:xfrm>
          <a:prstGeom prst="rect">
            <a:avLst/>
          </a:prstGeom>
        </p:spPr>
      </p:pic>
      <p:pic>
        <p:nvPicPr>
          <p:cNvPr id="36" name="Elemento grafico 35" descr="Segna Pollice su con riempimento a tinta unita">
            <a:extLst>
              <a:ext uri="{FF2B5EF4-FFF2-40B4-BE49-F238E27FC236}">
                <a16:creationId xmlns:a16="http://schemas.microsoft.com/office/drawing/2014/main" id="{02225AE8-C0F9-4884-873A-02031E03A2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50810" y="3797271"/>
            <a:ext cx="432000" cy="432000"/>
          </a:xfrm>
          <a:prstGeom prst="rect">
            <a:avLst/>
          </a:prstGeom>
        </p:spPr>
      </p:pic>
      <p:pic>
        <p:nvPicPr>
          <p:cNvPr id="37" name="Elemento grafico 36" descr="Segna Pollice su con riempimento a tinta unita">
            <a:extLst>
              <a:ext uri="{FF2B5EF4-FFF2-40B4-BE49-F238E27FC236}">
                <a16:creationId xmlns:a16="http://schemas.microsoft.com/office/drawing/2014/main" id="{ED5DC270-381C-445A-B49C-3A7ADA95BF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1932" y="3802668"/>
            <a:ext cx="432000" cy="432000"/>
          </a:xfrm>
          <a:prstGeom prst="rect">
            <a:avLst/>
          </a:prstGeom>
        </p:spPr>
      </p:pic>
      <p:pic>
        <p:nvPicPr>
          <p:cNvPr id="38" name="Elemento grafico 37" descr="Segna Pollice su con riempimento a tinta unita">
            <a:extLst>
              <a:ext uri="{FF2B5EF4-FFF2-40B4-BE49-F238E27FC236}">
                <a16:creationId xmlns:a16="http://schemas.microsoft.com/office/drawing/2014/main" id="{68852487-3E15-4D3C-8EF5-C75875637A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29272" y="3797922"/>
            <a:ext cx="432000" cy="432000"/>
          </a:xfrm>
          <a:prstGeom prst="rect">
            <a:avLst/>
          </a:prstGeom>
        </p:spPr>
      </p:pic>
      <p:pic>
        <p:nvPicPr>
          <p:cNvPr id="25" name="Elemento grafico 24" descr="Segna Pollice su con riempimento a tinta unita">
            <a:extLst>
              <a:ext uri="{FF2B5EF4-FFF2-40B4-BE49-F238E27FC236}">
                <a16:creationId xmlns:a16="http://schemas.microsoft.com/office/drawing/2014/main" id="{96A1B3E2-BC94-482D-90A2-2C58957CDF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8356" y="1647281"/>
            <a:ext cx="432000" cy="432000"/>
          </a:xfrm>
          <a:prstGeom prst="rect">
            <a:avLst/>
          </a:prstGeom>
        </p:spPr>
      </p:pic>
      <p:pic>
        <p:nvPicPr>
          <p:cNvPr id="26" name="Elemento grafico 25" descr="Segna Pollice su con riempimento a tinta unita">
            <a:extLst>
              <a:ext uri="{FF2B5EF4-FFF2-40B4-BE49-F238E27FC236}">
                <a16:creationId xmlns:a16="http://schemas.microsoft.com/office/drawing/2014/main" id="{D46B728E-3696-4129-B9B9-8F0E0CCC382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6329272" y="3357475"/>
            <a:ext cx="432000" cy="432000"/>
          </a:xfrm>
          <a:prstGeom prst="rect">
            <a:avLst/>
          </a:prstGeom>
        </p:spPr>
      </p:pic>
      <p:pic>
        <p:nvPicPr>
          <p:cNvPr id="27" name="Elemento grafico 26" descr="Segna Pollice su con riempimento a tinta unita">
            <a:extLst>
              <a:ext uri="{FF2B5EF4-FFF2-40B4-BE49-F238E27FC236}">
                <a16:creationId xmlns:a16="http://schemas.microsoft.com/office/drawing/2014/main" id="{0C9AFFAB-E1A4-41C5-BE62-B927EE9044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8590041" y="3344880"/>
            <a:ext cx="432000" cy="432000"/>
          </a:xfrm>
          <a:prstGeom prst="rect">
            <a:avLst/>
          </a:prstGeom>
        </p:spPr>
      </p:pic>
      <p:pic>
        <p:nvPicPr>
          <p:cNvPr id="28" name="Elemento grafico 27" descr="Segna Pollice su con riempimento a tinta unita">
            <a:extLst>
              <a:ext uri="{FF2B5EF4-FFF2-40B4-BE49-F238E27FC236}">
                <a16:creationId xmlns:a16="http://schemas.microsoft.com/office/drawing/2014/main" id="{7AE13200-CBE3-4E43-9B3E-A90B153211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10850810" y="3343784"/>
            <a:ext cx="432000" cy="432000"/>
          </a:xfrm>
          <a:prstGeom prst="rect">
            <a:avLst/>
          </a:prstGeom>
        </p:spPr>
      </p:pic>
      <p:sp>
        <p:nvSpPr>
          <p:cNvPr id="29" name="CasellaDiTesto 28">
            <a:extLst>
              <a:ext uri="{FF2B5EF4-FFF2-40B4-BE49-F238E27FC236}">
                <a16:creationId xmlns:a16="http://schemas.microsoft.com/office/drawing/2014/main" id="{575EB8B0-CBDD-4CEA-ABC1-36C5EEC793EB}"/>
              </a:ext>
            </a:extLst>
          </p:cNvPr>
          <p:cNvSpPr txBox="1"/>
          <p:nvPr/>
        </p:nvSpPr>
        <p:spPr>
          <a:xfrm>
            <a:off x="484061" y="182548"/>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39" name="Pulsante di azione: vuoto 38" descr="Indietro con riempimento a tinta unita">
            <a:hlinkClick r:id="rId8" action="ppaction://hlinksldjump" highlightClick="1"/>
            <a:extLst>
              <a:ext uri="{FF2B5EF4-FFF2-40B4-BE49-F238E27FC236}">
                <a16:creationId xmlns:a16="http://schemas.microsoft.com/office/drawing/2014/main" id="{EAFD4529-1D14-4AB9-8BF2-D1F265B96841}"/>
              </a:ext>
            </a:extLst>
          </p:cNvPr>
          <p:cNvSpPr/>
          <p:nvPr/>
        </p:nvSpPr>
        <p:spPr>
          <a:xfrm>
            <a:off x="2061422" y="173992"/>
            <a:ext cx="417501" cy="386443"/>
          </a:xfrm>
          <a:prstGeom prst="actionButtonBlank">
            <a:avLst/>
          </a:prstGeom>
          <a:blipFill dpi="0"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0" name="Gruppo 39">
            <a:extLst>
              <a:ext uri="{FF2B5EF4-FFF2-40B4-BE49-F238E27FC236}">
                <a16:creationId xmlns:a16="http://schemas.microsoft.com/office/drawing/2014/main" id="{28D5E7A5-7F29-4E3B-BA94-9D69694B4618}"/>
              </a:ext>
            </a:extLst>
          </p:cNvPr>
          <p:cNvGrpSpPr/>
          <p:nvPr/>
        </p:nvGrpSpPr>
        <p:grpSpPr>
          <a:xfrm rot="5400000">
            <a:off x="-3167651" y="3212999"/>
            <a:ext cx="6662061" cy="432000"/>
            <a:chOff x="0" y="0"/>
            <a:chExt cx="12260385" cy="581573"/>
          </a:xfrm>
        </p:grpSpPr>
        <p:pic>
          <p:nvPicPr>
            <p:cNvPr id="41" name="Immagine 40">
              <a:extLst>
                <a:ext uri="{FF2B5EF4-FFF2-40B4-BE49-F238E27FC236}">
                  <a16:creationId xmlns:a16="http://schemas.microsoft.com/office/drawing/2014/main" id="{3C15AB31-BE47-4893-A127-4E5B7F9BD98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42" name="Immagine 41">
              <a:extLst>
                <a:ext uri="{FF2B5EF4-FFF2-40B4-BE49-F238E27FC236}">
                  <a16:creationId xmlns:a16="http://schemas.microsoft.com/office/drawing/2014/main" id="{2A2AA0E3-9547-4F6B-A5F0-1EA9C4CB50F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43" name="Immagine 42">
              <a:extLst>
                <a:ext uri="{FF2B5EF4-FFF2-40B4-BE49-F238E27FC236}">
                  <a16:creationId xmlns:a16="http://schemas.microsoft.com/office/drawing/2014/main" id="{5D55A466-F9B0-4D1D-ABBC-DD9BADD8C71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46" name="Gruppo 45">
            <a:extLst>
              <a:ext uri="{FF2B5EF4-FFF2-40B4-BE49-F238E27FC236}">
                <a16:creationId xmlns:a16="http://schemas.microsoft.com/office/drawing/2014/main" id="{D4D2D589-8583-4C5F-8433-24820097EBB6}"/>
              </a:ext>
            </a:extLst>
          </p:cNvPr>
          <p:cNvGrpSpPr/>
          <p:nvPr/>
        </p:nvGrpSpPr>
        <p:grpSpPr>
          <a:xfrm>
            <a:off x="4572000" y="85316"/>
            <a:ext cx="7526173" cy="369714"/>
            <a:chOff x="596530" y="360775"/>
            <a:chExt cx="9604098" cy="341130"/>
          </a:xfrm>
        </p:grpSpPr>
        <p:sp>
          <p:nvSpPr>
            <p:cNvPr id="47" name="CasellaDiTesto 46">
              <a:extLst>
                <a:ext uri="{FF2B5EF4-FFF2-40B4-BE49-F238E27FC236}">
                  <a16:creationId xmlns:a16="http://schemas.microsoft.com/office/drawing/2014/main" id="{84673A77-ABA4-44D5-94BB-6819136D9AD5}"/>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48" name="Immagine 47">
              <a:extLst>
                <a:ext uri="{FF2B5EF4-FFF2-40B4-BE49-F238E27FC236}">
                  <a16:creationId xmlns:a16="http://schemas.microsoft.com/office/drawing/2014/main" id="{CB8F7BF3-2A36-49F6-A7CA-DB85DB9C764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834381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12006502-8E6A-4458-8BC2-95D4C43AE3FC}"/>
              </a:ext>
            </a:extLst>
          </p:cNvPr>
          <p:cNvGraphicFramePr>
            <a:graphicFrameLocks noGrp="1"/>
          </p:cNvGraphicFramePr>
          <p:nvPr>
            <p:extLst>
              <p:ext uri="{D42A27DB-BD31-4B8C-83A1-F6EECF244321}">
                <p14:modId xmlns:p14="http://schemas.microsoft.com/office/powerpoint/2010/main" val="4038794030"/>
              </p:ext>
            </p:extLst>
          </p:nvPr>
        </p:nvGraphicFramePr>
        <p:xfrm>
          <a:off x="277583" y="450560"/>
          <a:ext cx="11994479" cy="4406246"/>
        </p:xfrm>
        <a:graphic>
          <a:graphicData uri="http://schemas.openxmlformats.org/drawingml/2006/table">
            <a:tbl>
              <a:tblPr firstRow="1" bandRow="1">
                <a:tableStyleId>{7DF18680-E054-41AD-8BC1-D1AEF772440D}</a:tableStyleId>
              </a:tblPr>
              <a:tblGrid>
                <a:gridCol w="1393299">
                  <a:extLst>
                    <a:ext uri="{9D8B030D-6E8A-4147-A177-3AD203B41FA5}">
                      <a16:colId xmlns:a16="http://schemas.microsoft.com/office/drawing/2014/main" val="4057865429"/>
                    </a:ext>
                  </a:extLst>
                </a:gridCol>
                <a:gridCol w="232474">
                  <a:extLst>
                    <a:ext uri="{9D8B030D-6E8A-4147-A177-3AD203B41FA5}">
                      <a16:colId xmlns:a16="http://schemas.microsoft.com/office/drawing/2014/main" val="2456361952"/>
                    </a:ext>
                  </a:extLst>
                </a:gridCol>
                <a:gridCol w="1696229">
                  <a:extLst>
                    <a:ext uri="{9D8B030D-6E8A-4147-A177-3AD203B41FA5}">
                      <a16:colId xmlns:a16="http://schemas.microsoft.com/office/drawing/2014/main" val="4066862320"/>
                    </a:ext>
                  </a:extLst>
                </a:gridCol>
                <a:gridCol w="1839338">
                  <a:extLst>
                    <a:ext uri="{9D8B030D-6E8A-4147-A177-3AD203B41FA5}">
                      <a16:colId xmlns:a16="http://schemas.microsoft.com/office/drawing/2014/main" val="1448956553"/>
                    </a:ext>
                  </a:extLst>
                </a:gridCol>
                <a:gridCol w="2277713">
                  <a:extLst>
                    <a:ext uri="{9D8B030D-6E8A-4147-A177-3AD203B41FA5}">
                      <a16:colId xmlns:a16="http://schemas.microsoft.com/office/drawing/2014/main" val="1246928854"/>
                    </a:ext>
                  </a:extLst>
                </a:gridCol>
                <a:gridCol w="2277713">
                  <a:extLst>
                    <a:ext uri="{9D8B030D-6E8A-4147-A177-3AD203B41FA5}">
                      <a16:colId xmlns:a16="http://schemas.microsoft.com/office/drawing/2014/main" val="341335712"/>
                    </a:ext>
                  </a:extLst>
                </a:gridCol>
                <a:gridCol w="2277713">
                  <a:extLst>
                    <a:ext uri="{9D8B030D-6E8A-4147-A177-3AD203B41FA5}">
                      <a16:colId xmlns:a16="http://schemas.microsoft.com/office/drawing/2014/main" val="561693737"/>
                    </a:ext>
                  </a:extLst>
                </a:gridCol>
              </a:tblGrid>
              <a:tr h="367578">
                <a:tc gridSpan="7">
                  <a:txBody>
                    <a:bodyPr/>
                    <a:lstStyle/>
                    <a:p>
                      <a:pPr algn="ctr"/>
                      <a:r>
                        <a:rPr lang="it-IT" sz="2000">
                          <a:solidFill>
                            <a:schemeClr val="tx1"/>
                          </a:solidFill>
                          <a:latin typeface="Work Sans" pitchFamily="2" charset="0"/>
                        </a:rPr>
                        <a:t>Punteggi generali - Altri Licei (diversi da scientifici, classici e linguistici)</a:t>
                      </a:r>
                    </a:p>
                  </a:txBody>
                  <a:tcPr anchor="ctr">
                    <a:noFill/>
                  </a:tcPr>
                </a:tc>
                <a:tc hMerge="1">
                  <a:txBody>
                    <a:bodyPr/>
                    <a:lstStyle/>
                    <a:p>
                      <a:pPr algn="ctr"/>
                      <a:endParaRPr lang="it-IT" sz="1400">
                        <a:latin typeface="+mn-lt"/>
                      </a:endParaRPr>
                    </a:p>
                  </a:txBody>
                  <a:tcPr anchor="ctr"/>
                </a:tc>
                <a:tc hMerge="1">
                  <a:txBody>
                    <a:bodyPr/>
                    <a:lstStyle/>
                    <a:p>
                      <a:endParaRPr lang="it-IT"/>
                    </a:p>
                  </a:txBody>
                  <a:tcP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gridSpan="2">
                  <a:txBody>
                    <a:bodyPr/>
                    <a:lstStyle/>
                    <a:p>
                      <a:pPr algn="ctr"/>
                      <a:r>
                        <a:rPr lang="it-IT" sz="1400" b="1">
                          <a:solidFill>
                            <a:schemeClr val="tx1"/>
                          </a:solidFill>
                          <a:latin typeface="Work Sans" pitchFamily="2" charset="0"/>
                        </a:rPr>
                        <a:t>omissis</a:t>
                      </a:r>
                    </a:p>
                  </a:txBody>
                  <a:tcPr anchor="ctr"/>
                </a:tc>
                <a:tc hMerge="1">
                  <a:txBody>
                    <a:bodyPr/>
                    <a:lstStyle/>
                    <a:p>
                      <a:pPr algn="ctr"/>
                      <a:r>
                        <a:rPr lang="it-IT" sz="1400" b="1">
                          <a:solidFill>
                            <a:schemeClr val="tx1"/>
                          </a:solidFill>
                          <a:latin typeface="Work Sans" pitchFamily="2" charset="0"/>
                        </a:rPr>
                        <a:t>Punteggio (</a:t>
                      </a:r>
                      <a:r>
                        <a:rPr lang="it-IT" sz="1400" b="1">
                          <a:solidFill>
                            <a:schemeClr val="tx1"/>
                          </a:solidFill>
                          <a:latin typeface="Work Sans" pitchFamily="2" charset="0"/>
                          <a:hlinkClick r:id="rId2" action="ppaction://hlinksldjump" tooltip="Il punteggio riportato tiene conto non solo del numero di risposte corrette fornite ma anche del livello di difficoltà delle singole domande (ogni quesito ha uno specifico livello di difficoltà e, pertanto, ha un valore di punteggio differente)."/>
                        </a:rPr>
                        <a:t>?</a:t>
                      </a:r>
                      <a:r>
                        <a:rPr lang="it-IT" sz="1400" b="1">
                          <a:solidFill>
                            <a:schemeClr val="tx1"/>
                          </a:solidFill>
                          <a:latin typeface="Work Sans" pitchFamily="2" charset="0"/>
                        </a:rPr>
                        <a:t>)</a:t>
                      </a:r>
                    </a:p>
                  </a:txBody>
                  <a:tcPr anchor="ctr"/>
                </a:tc>
                <a:tc>
                  <a:txBody>
                    <a:bodyPr/>
                    <a:lstStyle/>
                    <a:p>
                      <a:pPr algn="ctr"/>
                      <a:r>
                        <a:rPr lang="it-IT" sz="1400" b="1">
                          <a:solidFill>
                            <a:schemeClr val="tx1"/>
                          </a:solidFill>
                          <a:latin typeface="Work Sans" pitchFamily="2" charset="0"/>
                        </a:rPr>
                        <a:t>Punteggio (</a:t>
                      </a:r>
                      <a:r>
                        <a:rPr lang="it-IT" sz="1400" b="1">
                          <a:solidFill>
                            <a:schemeClr val="tx1"/>
                          </a:solidFill>
                          <a:latin typeface="Work Sans" pitchFamily="2" charset="0"/>
                          <a:hlinkClick r:id="rId3" action="ppaction://hlinksldjump" tooltip="Il punteggio riportato tiene conto non solo del numero di risposte corrette fornite ma anche del livello di difficoltà delle singole domande (ogni quesito ha uno specifico livello di difficoltà e, pertanto, ha un valore di punteggio differente)."/>
                        </a:rPr>
                        <a:t>?</a:t>
                      </a:r>
                      <a:r>
                        <a:rPr lang="it-IT" sz="1400" b="1">
                          <a:solidFill>
                            <a:schemeClr val="tx1"/>
                          </a:solidFill>
                          <a:latin typeface="Work Sans" pitchFamily="2"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 (</a:t>
                      </a:r>
                      <a:r>
                        <a:rPr lang="it-IT" sz="1400" b="1">
                          <a:latin typeface="Work Sans" pitchFamily="2" charset="0"/>
                          <a:hlinkClick r:id="rId3" action="ppaction://hlinksldjump" tooltip="Rappresenta la differenza tra il punteggio della classe/della scuola e il punteggio medio ottenuto dalle duecento classi/scuole con simili condizioni socio-economico-culturali."/>
                        </a:rPr>
                        <a:t>?</a:t>
                      </a:r>
                      <a:r>
                        <a:rPr lang="it-IT" sz="1400" b="1">
                          <a:latin typeface="Work Sans" pitchFamily="2" charset="0"/>
                        </a:rPr>
                        <a:t>)</a:t>
                      </a:r>
                    </a:p>
                  </a:txBody>
                  <a:tcPr anchor="ctr"/>
                </a:tc>
                <a:tc>
                  <a:txBody>
                    <a:bodyPr/>
                    <a:lstStyle/>
                    <a:p>
                      <a:pPr algn="ctr"/>
                      <a:r>
                        <a:rPr lang="it-IT" sz="1400" b="1">
                          <a:solidFill>
                            <a:schemeClr val="tx1"/>
                          </a:solidFill>
                          <a:latin typeface="Work Sans" pitchFamily="2" charset="0"/>
                        </a:rPr>
                        <a:t>Confronto con punteggio Lombardia (195,9)</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(193,3)</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(183,0)</a:t>
                      </a:r>
                    </a:p>
                  </a:txBody>
                  <a:tcPr anchor="ctr"/>
                </a:tc>
                <a:extLst>
                  <a:ext uri="{0D108BD9-81ED-4DB2-BD59-A6C34878D82A}">
                    <a16:rowId xmlns:a16="http://schemas.microsoft.com/office/drawing/2014/main" val="700804956"/>
                  </a:ext>
                </a:extLst>
              </a:tr>
              <a:tr h="432000">
                <a:tc gridSpan="2">
                  <a:txBody>
                    <a:bodyPr/>
                    <a:lstStyle/>
                    <a:p>
                      <a:pPr algn="ctr"/>
                      <a:r>
                        <a:rPr lang="it-IT" sz="1400" b="1">
                          <a:solidFill>
                            <a:schemeClr val="tx1"/>
                          </a:solidFill>
                          <a:latin typeface="Work Sans" pitchFamily="2" charset="0"/>
                        </a:rPr>
                        <a:t>ITALIANO</a:t>
                      </a:r>
                    </a:p>
                  </a:txBody>
                  <a:tcPr anchor="ctr"/>
                </a:tc>
                <a:tc hMerge="1">
                  <a:txBody>
                    <a:bodyPr/>
                    <a:lstStyle/>
                    <a:p>
                      <a:pPr algn="ctr"/>
                      <a:r>
                        <a:rPr lang="it-IT" sz="1400" b="0" i="0" kern="1200">
                          <a:solidFill>
                            <a:schemeClr val="dk1"/>
                          </a:solidFill>
                          <a:effectLst/>
                          <a:latin typeface="Work Sans" pitchFamily="2" charset="0"/>
                          <a:ea typeface="+mn-ea"/>
                          <a:cs typeface="+mn-cs"/>
                        </a:rPr>
                        <a:t>204,9</a:t>
                      </a:r>
                      <a:endParaRPr lang="it-IT" sz="1400">
                        <a:solidFill>
                          <a:schemeClr val="tx1"/>
                        </a:solidFill>
                        <a:latin typeface="Work Sans" pitchFamily="2" charset="0"/>
                      </a:endParaRPr>
                    </a:p>
                  </a:txBody>
                  <a:tcPr anchor="ctr"/>
                </a:tc>
                <a:tc>
                  <a:txBody>
                    <a:bodyPr/>
                    <a:lstStyle/>
                    <a:p>
                      <a:pPr algn="ctr"/>
                      <a:r>
                        <a:rPr lang="it-IT" sz="1400">
                          <a:solidFill>
                            <a:schemeClr val="tx1"/>
                          </a:solidFill>
                          <a:latin typeface="Work Sans" pitchFamily="2" charset="0"/>
                        </a:rPr>
                        <a:t>199,9</a:t>
                      </a:r>
                    </a:p>
                  </a:txBody>
                  <a:tcPr anchor="ctr"/>
                </a:tc>
                <a:tc>
                  <a:txBody>
                    <a:bodyPr/>
                    <a:lstStyle/>
                    <a:p>
                      <a:pPr algn="ctr"/>
                      <a:r>
                        <a:rPr lang="it-IT" sz="1400">
                          <a:solidFill>
                            <a:schemeClr val="tx1"/>
                          </a:solidFill>
                          <a:latin typeface="Work Sans" pitchFamily="2" charset="0"/>
                        </a:rPr>
                        <a:t>+11,7</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686223323"/>
                  </a:ext>
                </a:extLst>
              </a:tr>
              <a:tr h="432000">
                <a:tc gridSpan="2">
                  <a:txBody>
                    <a:bodyPr/>
                    <a:lstStyle/>
                    <a:p>
                      <a:pPr algn="ctr"/>
                      <a:r>
                        <a:rPr lang="it-IT" sz="1400" b="1">
                          <a:solidFill>
                            <a:schemeClr val="tx1"/>
                          </a:solidFill>
                          <a:latin typeface="Work Sans" pitchFamily="2" charset="0"/>
                        </a:rPr>
                        <a:t>SOPS050001</a:t>
                      </a:r>
                    </a:p>
                  </a:txBody>
                  <a:tcPr anchor="ctr"/>
                </a:tc>
                <a:tc hMerge="1">
                  <a:txBody>
                    <a:bodyPr/>
                    <a:lstStyle/>
                    <a:p>
                      <a:pPr algn="ctr"/>
                      <a:r>
                        <a:rPr lang="it-IT" sz="1400" b="0" i="0" kern="1200">
                          <a:solidFill>
                            <a:schemeClr val="dk1"/>
                          </a:solidFill>
                          <a:effectLst/>
                          <a:latin typeface="Work Sans" pitchFamily="2" charset="0"/>
                          <a:ea typeface="+mn-ea"/>
                          <a:cs typeface="+mn-cs"/>
                        </a:rPr>
                        <a:t>197,1</a:t>
                      </a:r>
                      <a:endParaRPr lang="it-IT" sz="1400">
                        <a:solidFill>
                          <a:schemeClr val="tx1"/>
                        </a:solidFill>
                        <a:latin typeface="Work Sans" pitchFamily="2" charset="0"/>
                      </a:endParaRPr>
                    </a:p>
                  </a:txBody>
                  <a:tcPr anchor="ctr"/>
                </a:tc>
                <a:tc>
                  <a:txBody>
                    <a:bodyPr/>
                    <a:lstStyle/>
                    <a:p>
                      <a:pPr algn="ctr"/>
                      <a:r>
                        <a:rPr lang="it-IT" sz="1400" b="0" i="0" kern="1200">
                          <a:solidFill>
                            <a:schemeClr val="dk1"/>
                          </a:solidFill>
                          <a:effectLst/>
                          <a:latin typeface="Work Sans" pitchFamily="2" charset="0"/>
                          <a:ea typeface="+mn-ea"/>
                          <a:cs typeface="+mn-cs"/>
                        </a:rPr>
                        <a:t>197,1</a:t>
                      </a:r>
                      <a:endParaRPr lang="it-IT" sz="1400">
                        <a:solidFill>
                          <a:schemeClr val="tx1"/>
                        </a:solidFill>
                        <a:latin typeface="Work Sans" pitchFamily="2" charset="0"/>
                      </a:endParaRPr>
                    </a:p>
                  </a:txBody>
                  <a:tcPr anchor="ctr"/>
                </a:tc>
                <a:tc>
                  <a:txBody>
                    <a:bodyPr/>
                    <a:lstStyle/>
                    <a:p>
                      <a:pPr algn="ctr"/>
                      <a:r>
                        <a:rPr lang="it-IT" sz="1400">
                          <a:solidFill>
                            <a:schemeClr val="tx1"/>
                          </a:solidFill>
                          <a:latin typeface="Work Sans" pitchFamily="2" charset="0"/>
                        </a:rPr>
                        <a:t>+8,7</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321140">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a:solidFill>
                            <a:schemeClr val="tx1"/>
                          </a:solidFill>
                          <a:latin typeface="Work Sans" pitchFamily="2" charset="0"/>
                        </a:rPr>
                        <a:t>Punteggi generali - Altri Licei (diversi da scientifici)</a:t>
                      </a:r>
                    </a:p>
                  </a:txBody>
                  <a:tcPr anchor="ctr">
                    <a:noFill/>
                  </a:tcPr>
                </a:tc>
                <a:tc hMerge="1">
                  <a:txBody>
                    <a:bodyPr/>
                    <a:lstStyle/>
                    <a:p>
                      <a:pPr algn="ctr"/>
                      <a:endParaRPr lang="it-IT" sz="1400" b="1">
                        <a:solidFill>
                          <a:schemeClr val="tx1"/>
                        </a:solidFill>
                        <a:latin typeface="+mn-lt"/>
                      </a:endParaRPr>
                    </a:p>
                  </a:txBody>
                  <a:tcPr anchor="ctr"/>
                </a:tc>
                <a:tc hMerge="1">
                  <a:txBody>
                    <a:bodyPr/>
                    <a:lstStyle/>
                    <a:p>
                      <a:endParaRPr lang="it-IT"/>
                    </a:p>
                  </a:txBody>
                  <a:tcPr/>
                </a:tc>
                <a:tc hMerge="1">
                  <a:txBody>
                    <a:bodyPr/>
                    <a:lstStyle/>
                    <a:p>
                      <a:endParaRPr lang="it-IT"/>
                    </a:p>
                  </a:txBody>
                  <a:tcP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extLst>
                  <a:ext uri="{0D108BD9-81ED-4DB2-BD59-A6C34878D82A}">
                    <a16:rowId xmlns:a16="http://schemas.microsoft.com/office/drawing/2014/main" val="3864041501"/>
                  </a:ext>
                </a:extLst>
              </a:tr>
              <a:tr h="520696">
                <a:tc>
                  <a:txBody>
                    <a:bodyPr/>
                    <a:lstStyle/>
                    <a:p>
                      <a:pPr algn="ctr"/>
                      <a:endParaRPr lang="it-IT" sz="1400" b="1">
                        <a:solidFill>
                          <a:schemeClr val="tx1"/>
                        </a:solidFill>
                        <a:latin typeface="Work Sans" pitchFamily="2" charset="0"/>
                      </a:endParaRPr>
                    </a:p>
                  </a:txBody>
                  <a:tcPr anchor="ctr"/>
                </a:tc>
                <a:tc gridSpan="2">
                  <a:txBody>
                    <a:bodyPr/>
                    <a:lstStyle/>
                    <a:p>
                      <a:pPr algn="ctr"/>
                      <a:r>
                        <a:rPr lang="it-IT" sz="1400" b="1">
                          <a:solidFill>
                            <a:schemeClr val="tx1"/>
                          </a:solidFill>
                          <a:latin typeface="Work Sans" pitchFamily="2" charset="0"/>
                        </a:rPr>
                        <a:t>Punteggio</a:t>
                      </a:r>
                    </a:p>
                  </a:txBody>
                  <a:tcPr anchor="ctr"/>
                </a:tc>
                <a:tc hMerge="1">
                  <a:txBody>
                    <a:bodyPr/>
                    <a:lstStyle/>
                    <a:p>
                      <a:pPr algn="ctr"/>
                      <a:endParaRPr lang="it-IT" sz="1400" b="1">
                        <a:solidFill>
                          <a:schemeClr val="tx1"/>
                        </a:solidFill>
                        <a:latin typeface="Work Sans"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(193,7)</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(191,1)</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(181,5)</a:t>
                      </a:r>
                    </a:p>
                  </a:txBody>
                  <a:tcPr anchor="ctr"/>
                </a:tc>
                <a:extLst>
                  <a:ext uri="{0D108BD9-81ED-4DB2-BD59-A6C34878D82A}">
                    <a16:rowId xmlns:a16="http://schemas.microsoft.com/office/drawing/2014/main" val="3023237660"/>
                  </a:ext>
                </a:extLst>
              </a:tr>
              <a:tr h="432000">
                <a:tc>
                  <a:txBody>
                    <a:bodyPr/>
                    <a:lstStyle/>
                    <a:p>
                      <a:pPr algn="ctr"/>
                      <a:r>
                        <a:rPr lang="it-IT" sz="1400" b="1">
                          <a:solidFill>
                            <a:schemeClr val="tx1"/>
                          </a:solidFill>
                          <a:latin typeface="Work Sans" pitchFamily="2" charset="0"/>
                        </a:rPr>
                        <a:t>MATEMATICA</a:t>
                      </a:r>
                    </a:p>
                  </a:txBody>
                  <a:tcPr anchor="ctr"/>
                </a:tc>
                <a:tc gridSpan="2">
                  <a:txBody>
                    <a:bodyPr/>
                    <a:lstStyle/>
                    <a:p>
                      <a:pPr algn="ctr"/>
                      <a:r>
                        <a:rPr lang="it-IT" sz="1400">
                          <a:solidFill>
                            <a:schemeClr val="tx1"/>
                          </a:solidFill>
                          <a:latin typeface="Work Sans" pitchFamily="2" charset="0"/>
                        </a:rPr>
                        <a:t>187,0</a:t>
                      </a:r>
                    </a:p>
                  </a:txBody>
                  <a:tcPr anchor="ctr"/>
                </a:tc>
                <a:tc hMerge="1">
                  <a:txBody>
                    <a:bodyPr/>
                    <a:lstStyle/>
                    <a:p>
                      <a:pPr algn="ctr"/>
                      <a:endParaRPr lang="it-IT" sz="1400">
                        <a:solidFill>
                          <a:schemeClr val="tx1"/>
                        </a:solidFill>
                        <a:latin typeface="Work Sans" pitchFamily="2" charset="0"/>
                      </a:endParaRPr>
                    </a:p>
                  </a:txBody>
                  <a:tcPr anchor="ctr"/>
                </a:tc>
                <a:tc>
                  <a:txBody>
                    <a:bodyPr/>
                    <a:lstStyle/>
                    <a:p>
                      <a:pPr algn="ctr"/>
                      <a:r>
                        <a:rPr lang="it-IT" sz="1400">
                          <a:solidFill>
                            <a:schemeClr val="tx1"/>
                          </a:solidFill>
                          <a:latin typeface="Work Sans" pitchFamily="2" charset="0"/>
                        </a:rPr>
                        <a:t>+1,8</a:t>
                      </a:r>
                    </a:p>
                  </a:txBody>
                  <a:tcPr anchor="ctr">
                    <a:solidFill>
                      <a:schemeClr val="accent4">
                        <a:lumMod val="20000"/>
                        <a:lumOff val="8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755600526"/>
                  </a:ext>
                </a:extLst>
              </a:tr>
              <a:tr h="432000">
                <a:tc>
                  <a:txBody>
                    <a:bodyPr/>
                    <a:lstStyle/>
                    <a:p>
                      <a:pPr algn="ctr"/>
                      <a:r>
                        <a:rPr lang="it-IT" sz="1400" b="1">
                          <a:solidFill>
                            <a:schemeClr val="tx1"/>
                          </a:solidFill>
                          <a:latin typeface="Work Sans" pitchFamily="2" charset="0"/>
                        </a:rPr>
                        <a:t>SOPS050001</a:t>
                      </a:r>
                    </a:p>
                  </a:txBody>
                  <a:tcPr anchor="ctr"/>
                </a:tc>
                <a:tc gridSpan="2">
                  <a:txBody>
                    <a:bodyPr/>
                    <a:lstStyle/>
                    <a:p>
                      <a:pPr algn="ctr"/>
                      <a:r>
                        <a:rPr lang="it-IT" sz="1400">
                          <a:solidFill>
                            <a:schemeClr val="tx1"/>
                          </a:solidFill>
                          <a:latin typeface="Work Sans" pitchFamily="2" charset="0"/>
                        </a:rPr>
                        <a:t>188,2</a:t>
                      </a:r>
                    </a:p>
                  </a:txBody>
                  <a:tcPr anchor="ctr"/>
                </a:tc>
                <a:tc hMerge="1">
                  <a:txBody>
                    <a:bodyPr/>
                    <a:lstStyle/>
                    <a:p>
                      <a:pPr algn="ctr"/>
                      <a:endParaRPr lang="it-IT" sz="1400">
                        <a:solidFill>
                          <a:schemeClr val="tx1"/>
                        </a:solidFill>
                        <a:latin typeface="Work Sans" pitchFamily="2" charset="0"/>
                      </a:endParaRPr>
                    </a:p>
                  </a:txBody>
                  <a:tcPr anchor="ctr"/>
                </a:tc>
                <a:tc>
                  <a:txBody>
                    <a:bodyPr/>
                    <a:lstStyle/>
                    <a:p>
                      <a:pPr algn="ctr"/>
                      <a:r>
                        <a:rPr lang="it-IT" sz="1400">
                          <a:solidFill>
                            <a:schemeClr val="tx1"/>
                          </a:solidFill>
                          <a:latin typeface="Work Sans" pitchFamily="2" charset="0"/>
                        </a:rPr>
                        <a:t>+7,6</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622659283"/>
                  </a:ext>
                </a:extLst>
              </a:tr>
              <a:tr h="422726">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pPr algn="ctr"/>
                      <a:endParaRPr lang="it-IT" sz="1400">
                        <a:solidFill>
                          <a:schemeClr val="tx1"/>
                        </a:solidFill>
                        <a:latin typeface="+mn-lt"/>
                      </a:endParaRPr>
                    </a:p>
                  </a:txBody>
                  <a:tcPr anchor="ctr"/>
                </a:tc>
                <a:tc hMerge="1">
                  <a:txBody>
                    <a:bodyPr/>
                    <a:lstStyle/>
                    <a:p>
                      <a:endParaRPr lang="it-IT"/>
                    </a:p>
                  </a:txBody>
                  <a:tcP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graphicFrame>
        <p:nvGraphicFramePr>
          <p:cNvPr id="34" name="Tabella 33">
            <a:extLst>
              <a:ext uri="{FF2B5EF4-FFF2-40B4-BE49-F238E27FC236}">
                <a16:creationId xmlns:a16="http://schemas.microsoft.com/office/drawing/2014/main" id="{8C9B3CF1-F070-4075-8166-E9F18D75AD54}"/>
              </a:ext>
            </a:extLst>
          </p:cNvPr>
          <p:cNvGraphicFramePr>
            <a:graphicFrameLocks noGrp="1"/>
          </p:cNvGraphicFramePr>
          <p:nvPr>
            <p:extLst>
              <p:ext uri="{D42A27DB-BD31-4B8C-83A1-F6EECF244321}">
                <p14:modId xmlns:p14="http://schemas.microsoft.com/office/powerpoint/2010/main" val="2826700265"/>
              </p:ext>
            </p:extLst>
          </p:nvPr>
        </p:nvGraphicFramePr>
        <p:xfrm>
          <a:off x="272142" y="4800288"/>
          <a:ext cx="11919858" cy="1786327"/>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944020019"/>
                    </a:ext>
                  </a:extLst>
                </a:gridCol>
                <a:gridCol w="1589314">
                  <a:extLst>
                    <a:ext uri="{9D8B030D-6E8A-4147-A177-3AD203B41FA5}">
                      <a16:colId xmlns:a16="http://schemas.microsoft.com/office/drawing/2014/main" val="79365766"/>
                    </a:ext>
                  </a:extLst>
                </a:gridCol>
                <a:gridCol w="1621972">
                  <a:extLst>
                    <a:ext uri="{9D8B030D-6E8A-4147-A177-3AD203B41FA5}">
                      <a16:colId xmlns:a16="http://schemas.microsoft.com/office/drawing/2014/main" val="4129911090"/>
                    </a:ext>
                  </a:extLst>
                </a:gridCol>
                <a:gridCol w="1623217">
                  <a:extLst>
                    <a:ext uri="{9D8B030D-6E8A-4147-A177-3AD203B41FA5}">
                      <a16:colId xmlns:a16="http://schemas.microsoft.com/office/drawing/2014/main" val="1567833803"/>
                    </a:ext>
                  </a:extLst>
                </a:gridCol>
                <a:gridCol w="1822035">
                  <a:extLst>
                    <a:ext uri="{9D8B030D-6E8A-4147-A177-3AD203B41FA5}">
                      <a16:colId xmlns:a16="http://schemas.microsoft.com/office/drawing/2014/main" val="291230167"/>
                    </a:ext>
                  </a:extLst>
                </a:gridCol>
                <a:gridCol w="1822035">
                  <a:extLst>
                    <a:ext uri="{9D8B030D-6E8A-4147-A177-3AD203B41FA5}">
                      <a16:colId xmlns:a16="http://schemas.microsoft.com/office/drawing/2014/main" val="1988389916"/>
                    </a:ext>
                  </a:extLst>
                </a:gridCol>
                <a:gridCol w="1822035">
                  <a:extLst>
                    <a:ext uri="{9D8B030D-6E8A-4147-A177-3AD203B41FA5}">
                      <a16:colId xmlns:a16="http://schemas.microsoft.com/office/drawing/2014/main" val="744706569"/>
                    </a:ext>
                  </a:extLst>
                </a:gridCol>
              </a:tblGrid>
              <a:tr h="397992">
                <a:tc gridSpan="7">
                  <a:txBody>
                    <a:bodyPr/>
                    <a:lstStyle/>
                    <a:p>
                      <a:pPr algn="ctr"/>
                      <a:r>
                        <a:rPr lang="it-IT" sz="2000">
                          <a:solidFill>
                            <a:schemeClr val="tx1"/>
                          </a:solidFill>
                          <a:latin typeface="Work Sans" pitchFamily="2" charset="0"/>
                        </a:rPr>
                        <a:t>Distribuzione degli studenti nei livelli di apprendimento</a:t>
                      </a: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extLst>
                  <a:ext uri="{0D108BD9-81ED-4DB2-BD59-A6C34878D82A}">
                    <a16:rowId xmlns:a16="http://schemas.microsoft.com/office/drawing/2014/main" val="1003653957"/>
                  </a:ext>
                </a:extLst>
              </a:tr>
              <a:tr h="524335">
                <a:tc>
                  <a:txBody>
                    <a:bodyPr/>
                    <a:lstStyle/>
                    <a:p>
                      <a:pPr algn="ctr"/>
                      <a:endParaRPr lang="it-IT" sz="1400">
                        <a:latin typeface="Work Sans" pitchFamily="2" charset="0"/>
                      </a:endParaRPr>
                    </a:p>
                  </a:txBody>
                  <a:tcPr anchor="ctr"/>
                </a:tc>
                <a:tc>
                  <a:txBody>
                    <a:bodyPr/>
                    <a:lstStyle/>
                    <a:p>
                      <a:pPr algn="ctr"/>
                      <a:r>
                        <a:rPr lang="it-IT" sz="1400" b="1">
                          <a:latin typeface="Work Sans" pitchFamily="2" charset="0"/>
                        </a:rPr>
                        <a:t>Materia</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2</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3</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4</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5</a:t>
                      </a:r>
                    </a:p>
                  </a:txBody>
                  <a:tcPr anchor="ctr"/>
                </a:tc>
                <a:extLst>
                  <a:ext uri="{0D108BD9-81ED-4DB2-BD59-A6C34878D82A}">
                    <a16:rowId xmlns:a16="http://schemas.microsoft.com/office/drawing/2014/main" val="184304850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ITALIANO</a:t>
                      </a:r>
                    </a:p>
                  </a:txBody>
                  <a:tcPr anchor="ctr"/>
                </a:tc>
                <a:tc>
                  <a:txBody>
                    <a:bodyPr/>
                    <a:lstStyle/>
                    <a:p>
                      <a:pPr algn="ctr" fontAlgn="ctr"/>
                      <a:r>
                        <a:rPr lang="it-IT" sz="1400">
                          <a:effectLst/>
                          <a:latin typeface="Work Sans" pitchFamily="2" charset="0"/>
                        </a:rPr>
                        <a:t>2 (10,5%)</a:t>
                      </a:r>
                    </a:p>
                  </a:txBody>
                  <a:tcPr anchor="ctr"/>
                </a:tc>
                <a:tc>
                  <a:txBody>
                    <a:bodyPr/>
                    <a:lstStyle/>
                    <a:p>
                      <a:pPr algn="ctr" fontAlgn="ctr"/>
                      <a:r>
                        <a:rPr lang="it-IT" sz="1400">
                          <a:effectLst/>
                          <a:latin typeface="Work Sans" pitchFamily="2" charset="0"/>
                        </a:rPr>
                        <a:t>4 (21,1%)</a:t>
                      </a:r>
                    </a:p>
                  </a:txBody>
                  <a:tcPr anchor="ctr"/>
                </a:tc>
                <a:tc>
                  <a:txBody>
                    <a:bodyPr/>
                    <a:lstStyle/>
                    <a:p>
                      <a:pPr algn="ctr" fontAlgn="ctr"/>
                      <a:r>
                        <a:rPr lang="it-IT" sz="1400">
                          <a:effectLst/>
                          <a:latin typeface="Work Sans" pitchFamily="2" charset="0"/>
                        </a:rPr>
                        <a:t>7 (36,8%)</a:t>
                      </a:r>
                    </a:p>
                  </a:txBody>
                  <a:tcPr anchor="ctr"/>
                </a:tc>
                <a:tc>
                  <a:txBody>
                    <a:bodyPr/>
                    <a:lstStyle/>
                    <a:p>
                      <a:pPr algn="ctr" fontAlgn="ctr"/>
                      <a:r>
                        <a:rPr lang="it-IT" sz="1400">
                          <a:effectLst/>
                          <a:latin typeface="Work Sans" pitchFamily="2" charset="0"/>
                        </a:rPr>
                        <a:t>5 (26,3%)</a:t>
                      </a:r>
                    </a:p>
                  </a:txBody>
                  <a:tcPr anchor="ctr"/>
                </a:tc>
                <a:tc>
                  <a:txBody>
                    <a:bodyPr/>
                    <a:lstStyle/>
                    <a:p>
                      <a:pPr algn="ctr" fontAlgn="ctr"/>
                      <a:r>
                        <a:rPr lang="it-IT" sz="1400">
                          <a:effectLst/>
                          <a:latin typeface="Work Sans" pitchFamily="2" charset="0"/>
                        </a:rPr>
                        <a:t>1 (5,3%)</a:t>
                      </a:r>
                    </a:p>
                  </a:txBody>
                  <a:tcPr anchor="ctr"/>
                </a:tc>
                <a:extLst>
                  <a:ext uri="{0D108BD9-81ED-4DB2-BD59-A6C34878D82A}">
                    <a16:rowId xmlns:a16="http://schemas.microsoft.com/office/drawing/2014/main" val="3468404980"/>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MATEMATICA</a:t>
                      </a:r>
                    </a:p>
                  </a:txBody>
                  <a:tcPr anchor="ctr"/>
                </a:tc>
                <a:tc>
                  <a:txBody>
                    <a:bodyPr/>
                    <a:lstStyle/>
                    <a:p>
                      <a:pPr algn="ctr" fontAlgn="ctr"/>
                      <a:r>
                        <a:rPr lang="it-IT" sz="1400">
                          <a:effectLst/>
                          <a:latin typeface="Work Sans" pitchFamily="2" charset="0"/>
                        </a:rPr>
                        <a:t>2 (9,1%)</a:t>
                      </a:r>
                    </a:p>
                  </a:txBody>
                  <a:tcPr anchor="ctr"/>
                </a:tc>
                <a:tc>
                  <a:txBody>
                    <a:bodyPr/>
                    <a:lstStyle/>
                    <a:p>
                      <a:pPr algn="ctr" fontAlgn="ctr"/>
                      <a:r>
                        <a:rPr lang="it-IT" sz="1400">
                          <a:effectLst/>
                          <a:latin typeface="Work Sans" pitchFamily="2" charset="0"/>
                        </a:rPr>
                        <a:t>5 (22,7%)</a:t>
                      </a:r>
                    </a:p>
                  </a:txBody>
                  <a:tcPr anchor="ctr"/>
                </a:tc>
                <a:tc>
                  <a:txBody>
                    <a:bodyPr/>
                    <a:lstStyle/>
                    <a:p>
                      <a:pPr algn="ctr" fontAlgn="ctr"/>
                      <a:r>
                        <a:rPr lang="it-IT" sz="1400">
                          <a:effectLst/>
                          <a:latin typeface="Work Sans" pitchFamily="2" charset="0"/>
                        </a:rPr>
                        <a:t>10 (45,5%)</a:t>
                      </a:r>
                    </a:p>
                  </a:txBody>
                  <a:tcPr anchor="ctr"/>
                </a:tc>
                <a:tc>
                  <a:txBody>
                    <a:bodyPr/>
                    <a:lstStyle/>
                    <a:p>
                      <a:pPr algn="ctr" fontAlgn="ctr"/>
                      <a:r>
                        <a:rPr lang="it-IT" sz="1400">
                          <a:effectLst/>
                          <a:latin typeface="Work Sans" pitchFamily="2" charset="0"/>
                        </a:rPr>
                        <a:t>3 (13,6%)</a:t>
                      </a:r>
                    </a:p>
                  </a:txBody>
                  <a:tcPr anchor="ctr"/>
                </a:tc>
                <a:tc>
                  <a:txBody>
                    <a:bodyPr/>
                    <a:lstStyle/>
                    <a:p>
                      <a:pPr algn="ctr" fontAlgn="ctr"/>
                      <a:r>
                        <a:rPr lang="it-IT" sz="1400">
                          <a:effectLst/>
                          <a:latin typeface="Work Sans" pitchFamily="2" charset="0"/>
                        </a:rPr>
                        <a:t>2 (9,1%)</a:t>
                      </a:r>
                    </a:p>
                  </a:txBody>
                  <a:tcPr anchor="ctr"/>
                </a:tc>
                <a:extLst>
                  <a:ext uri="{0D108BD9-81ED-4DB2-BD59-A6C34878D82A}">
                    <a16:rowId xmlns:a16="http://schemas.microsoft.com/office/drawing/2014/main" val="1065392956"/>
                  </a:ext>
                </a:extLst>
              </a:tr>
            </a:tbl>
          </a:graphicData>
        </a:graphic>
      </p:graphicFrame>
      <p:pic>
        <p:nvPicPr>
          <p:cNvPr id="41" name="Elemento grafico 40" descr="Segna Pollice su con riempimento a tinta unita">
            <a:extLst>
              <a:ext uri="{FF2B5EF4-FFF2-40B4-BE49-F238E27FC236}">
                <a16:creationId xmlns:a16="http://schemas.microsoft.com/office/drawing/2014/main" id="{0EE69436-EACB-4EDA-8B55-B0CC7FA9E0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2710" y="1565835"/>
            <a:ext cx="432000" cy="432000"/>
          </a:xfrm>
          <a:prstGeom prst="rect">
            <a:avLst/>
          </a:prstGeom>
        </p:spPr>
      </p:pic>
      <p:pic>
        <p:nvPicPr>
          <p:cNvPr id="48" name="Elemento grafico 47" descr="Segna Pollice su con riempimento a tinta unita">
            <a:extLst>
              <a:ext uri="{FF2B5EF4-FFF2-40B4-BE49-F238E27FC236}">
                <a16:creationId xmlns:a16="http://schemas.microsoft.com/office/drawing/2014/main" id="{89DA9B4F-C653-41BA-B884-1CDFD3C7F5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2710" y="2008711"/>
            <a:ext cx="432000" cy="432000"/>
          </a:xfrm>
          <a:prstGeom prst="rect">
            <a:avLst/>
          </a:prstGeom>
        </p:spPr>
      </p:pic>
      <p:pic>
        <p:nvPicPr>
          <p:cNvPr id="55" name="Elemento grafico 54" descr="Segna Pollice su con riempimento a tinta unita">
            <a:extLst>
              <a:ext uri="{FF2B5EF4-FFF2-40B4-BE49-F238E27FC236}">
                <a16:creationId xmlns:a16="http://schemas.microsoft.com/office/drawing/2014/main" id="{00B2AF17-F27A-4458-9D13-AA4476752B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2710" y="3554498"/>
            <a:ext cx="432000" cy="432000"/>
          </a:xfrm>
          <a:prstGeom prst="rect">
            <a:avLst/>
          </a:prstGeom>
        </p:spPr>
      </p:pic>
      <p:pic>
        <p:nvPicPr>
          <p:cNvPr id="60" name="Elemento grafico 59" descr="Segna Pollice su con riempimento a tinta unita">
            <a:extLst>
              <a:ext uri="{FF2B5EF4-FFF2-40B4-BE49-F238E27FC236}">
                <a16:creationId xmlns:a16="http://schemas.microsoft.com/office/drawing/2014/main" id="{ACA8076F-404D-4F24-AAF0-D2CED743E3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2710" y="4009664"/>
            <a:ext cx="432000" cy="432000"/>
          </a:xfrm>
          <a:prstGeom prst="rect">
            <a:avLst/>
          </a:prstGeom>
        </p:spPr>
      </p:pic>
      <p:pic>
        <p:nvPicPr>
          <p:cNvPr id="61" name="Elemento grafico 60" descr="Segna Pollice su con riempimento a tinta unita">
            <a:extLst>
              <a:ext uri="{FF2B5EF4-FFF2-40B4-BE49-F238E27FC236}">
                <a16:creationId xmlns:a16="http://schemas.microsoft.com/office/drawing/2014/main" id="{A573DF55-D337-44A8-8105-B3001E4DC70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6329272" y="4024306"/>
            <a:ext cx="432000" cy="432000"/>
          </a:xfrm>
          <a:prstGeom prst="rect">
            <a:avLst/>
          </a:prstGeom>
        </p:spPr>
      </p:pic>
      <p:pic>
        <p:nvPicPr>
          <p:cNvPr id="62" name="Elemento grafico 61" descr="Segna Pollice su con riempimento a tinta unita">
            <a:extLst>
              <a:ext uri="{FF2B5EF4-FFF2-40B4-BE49-F238E27FC236}">
                <a16:creationId xmlns:a16="http://schemas.microsoft.com/office/drawing/2014/main" id="{89E6E830-06AA-4929-B58F-CFAD1F475B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478" y="4531798"/>
            <a:ext cx="216000" cy="216000"/>
          </a:xfrm>
          <a:prstGeom prst="rect">
            <a:avLst/>
          </a:prstGeom>
        </p:spPr>
      </p:pic>
      <p:grpSp>
        <p:nvGrpSpPr>
          <p:cNvPr id="69" name="Gruppo 68">
            <a:extLst>
              <a:ext uri="{FF2B5EF4-FFF2-40B4-BE49-F238E27FC236}">
                <a16:creationId xmlns:a16="http://schemas.microsoft.com/office/drawing/2014/main" id="{0D868195-4C34-41CD-9007-DB9415C5C861}"/>
              </a:ext>
            </a:extLst>
          </p:cNvPr>
          <p:cNvGrpSpPr>
            <a:grpSpLocks noChangeAspect="1"/>
          </p:cNvGrpSpPr>
          <p:nvPr/>
        </p:nvGrpSpPr>
        <p:grpSpPr>
          <a:xfrm>
            <a:off x="3673903" y="4561961"/>
            <a:ext cx="362100" cy="216000"/>
            <a:chOff x="8073887" y="1291301"/>
            <a:chExt cx="724200" cy="432000"/>
          </a:xfrm>
          <a:solidFill>
            <a:srgbClr val="FFC000"/>
          </a:solidFill>
        </p:grpSpPr>
        <p:pic>
          <p:nvPicPr>
            <p:cNvPr id="71" name="Elemento grafico 70" descr="Freccia: diritta con riempimento a tinta unita">
              <a:extLst>
                <a:ext uri="{FF2B5EF4-FFF2-40B4-BE49-F238E27FC236}">
                  <a16:creationId xmlns:a16="http://schemas.microsoft.com/office/drawing/2014/main" id="{B75C5A46-9140-4580-B7C1-E586FD2DF6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73887" y="1291301"/>
              <a:ext cx="432000" cy="432000"/>
            </a:xfrm>
            <a:prstGeom prst="rect">
              <a:avLst/>
            </a:prstGeom>
          </p:spPr>
        </p:pic>
        <p:pic>
          <p:nvPicPr>
            <p:cNvPr id="72" name="Elemento grafico 71" descr="Freccia: diritta con riempimento a tinta unita">
              <a:extLst>
                <a:ext uri="{FF2B5EF4-FFF2-40B4-BE49-F238E27FC236}">
                  <a16:creationId xmlns:a16="http://schemas.microsoft.com/office/drawing/2014/main" id="{99B1F881-4591-43D1-9859-33D4DCF243D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8366087" y="1291301"/>
              <a:ext cx="432000" cy="432000"/>
            </a:xfrm>
            <a:prstGeom prst="rect">
              <a:avLst/>
            </a:prstGeom>
          </p:spPr>
        </p:pic>
      </p:grpSp>
      <p:pic>
        <p:nvPicPr>
          <p:cNvPr id="76" name="Elemento grafico 75" descr="Segna Pollice su con riempimento a tinta unita">
            <a:extLst>
              <a:ext uri="{FF2B5EF4-FFF2-40B4-BE49-F238E27FC236}">
                <a16:creationId xmlns:a16="http://schemas.microsoft.com/office/drawing/2014/main" id="{5A40E1E2-E664-4ABD-9199-07DCD533A4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7286223" y="4592630"/>
            <a:ext cx="216000" cy="216000"/>
          </a:xfrm>
          <a:prstGeom prst="rect">
            <a:avLst/>
          </a:prstGeom>
        </p:spPr>
      </p:pic>
      <p:pic>
        <p:nvPicPr>
          <p:cNvPr id="37" name="Elemento grafico 36" descr="Segna Pollice su con riempimento a tinta unita">
            <a:extLst>
              <a:ext uri="{FF2B5EF4-FFF2-40B4-BE49-F238E27FC236}">
                <a16:creationId xmlns:a16="http://schemas.microsoft.com/office/drawing/2014/main" id="{08F90099-2E0C-4C72-8301-6CC68050A4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2882" y="1576711"/>
            <a:ext cx="432000" cy="432000"/>
          </a:xfrm>
          <a:prstGeom prst="rect">
            <a:avLst/>
          </a:prstGeom>
        </p:spPr>
      </p:pic>
      <p:pic>
        <p:nvPicPr>
          <p:cNvPr id="63" name="Elemento grafico 62" descr="Segna Pollice su con riempimento a tinta unita">
            <a:extLst>
              <a:ext uri="{FF2B5EF4-FFF2-40B4-BE49-F238E27FC236}">
                <a16:creationId xmlns:a16="http://schemas.microsoft.com/office/drawing/2014/main" id="{E845338F-E8C0-484A-8C52-79D98E157D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9272" y="1576711"/>
            <a:ext cx="432000" cy="432000"/>
          </a:xfrm>
          <a:prstGeom prst="rect">
            <a:avLst/>
          </a:prstGeom>
        </p:spPr>
      </p:pic>
      <p:pic>
        <p:nvPicPr>
          <p:cNvPr id="64" name="Elemento grafico 63" descr="Segna Pollice su con riempimento a tinta unita">
            <a:extLst>
              <a:ext uri="{FF2B5EF4-FFF2-40B4-BE49-F238E27FC236}">
                <a16:creationId xmlns:a16="http://schemas.microsoft.com/office/drawing/2014/main" id="{8E010019-D57E-4763-8329-208C700CB8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2882" y="1994080"/>
            <a:ext cx="432000" cy="432000"/>
          </a:xfrm>
          <a:prstGeom prst="rect">
            <a:avLst/>
          </a:prstGeom>
        </p:spPr>
      </p:pic>
      <p:pic>
        <p:nvPicPr>
          <p:cNvPr id="65" name="Elemento grafico 64" descr="Segna Pollice su con riempimento a tinta unita">
            <a:extLst>
              <a:ext uri="{FF2B5EF4-FFF2-40B4-BE49-F238E27FC236}">
                <a16:creationId xmlns:a16="http://schemas.microsoft.com/office/drawing/2014/main" id="{A6B2F93A-EE4C-4236-BD66-A022B4158B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9272" y="1994080"/>
            <a:ext cx="432000" cy="432000"/>
          </a:xfrm>
          <a:prstGeom prst="rect">
            <a:avLst/>
          </a:prstGeom>
        </p:spPr>
      </p:pic>
      <p:pic>
        <p:nvPicPr>
          <p:cNvPr id="66" name="Elemento grafico 65" descr="Segna Pollice su con riempimento a tinta unita">
            <a:extLst>
              <a:ext uri="{FF2B5EF4-FFF2-40B4-BE49-F238E27FC236}">
                <a16:creationId xmlns:a16="http://schemas.microsoft.com/office/drawing/2014/main" id="{5E49019E-E2B9-4748-B702-76F013E9AE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8570991" y="4024306"/>
            <a:ext cx="432000" cy="432000"/>
          </a:xfrm>
          <a:prstGeom prst="rect">
            <a:avLst/>
          </a:prstGeom>
        </p:spPr>
      </p:pic>
      <p:pic>
        <p:nvPicPr>
          <p:cNvPr id="28" name="Elemento grafico 27" descr="Segna Pollice su con riempimento a tinta unita">
            <a:extLst>
              <a:ext uri="{FF2B5EF4-FFF2-40B4-BE49-F238E27FC236}">
                <a16:creationId xmlns:a16="http://schemas.microsoft.com/office/drawing/2014/main" id="{D7BE6B27-82FC-4B98-8B17-1AA6B65C4E9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6329272" y="3605753"/>
            <a:ext cx="432000" cy="432000"/>
          </a:xfrm>
          <a:prstGeom prst="rect">
            <a:avLst/>
          </a:prstGeom>
        </p:spPr>
      </p:pic>
      <p:pic>
        <p:nvPicPr>
          <p:cNvPr id="29" name="Elemento grafico 28" descr="Segna Pollice su con riempimento a tinta unita">
            <a:extLst>
              <a:ext uri="{FF2B5EF4-FFF2-40B4-BE49-F238E27FC236}">
                <a16:creationId xmlns:a16="http://schemas.microsoft.com/office/drawing/2014/main" id="{968AF5AA-23AB-496B-8F76-6AC084077C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8570991" y="3605753"/>
            <a:ext cx="432000" cy="432000"/>
          </a:xfrm>
          <a:prstGeom prst="rect">
            <a:avLst/>
          </a:prstGeom>
        </p:spPr>
      </p:pic>
      <p:sp>
        <p:nvSpPr>
          <p:cNvPr id="30" name="CasellaDiTesto 29">
            <a:extLst>
              <a:ext uri="{FF2B5EF4-FFF2-40B4-BE49-F238E27FC236}">
                <a16:creationId xmlns:a16="http://schemas.microsoft.com/office/drawing/2014/main" id="{3B406BFD-21E6-4126-835D-2DC55FE64960}"/>
              </a:ext>
            </a:extLst>
          </p:cNvPr>
          <p:cNvSpPr txBox="1"/>
          <p:nvPr/>
        </p:nvSpPr>
        <p:spPr>
          <a:xfrm>
            <a:off x="432575" y="187513"/>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31" name="Pulsante di azione: vuoto 30" descr="Indietro con riempimento a tinta unita">
            <a:hlinkClick r:id="rId10" action="ppaction://hlinksldjump" highlightClick="1"/>
            <a:extLst>
              <a:ext uri="{FF2B5EF4-FFF2-40B4-BE49-F238E27FC236}">
                <a16:creationId xmlns:a16="http://schemas.microsoft.com/office/drawing/2014/main" id="{329ADEBA-745C-4437-A16E-8F6B8FD62130}"/>
              </a:ext>
            </a:extLst>
          </p:cNvPr>
          <p:cNvSpPr/>
          <p:nvPr/>
        </p:nvSpPr>
        <p:spPr>
          <a:xfrm>
            <a:off x="2009936" y="178957"/>
            <a:ext cx="417501" cy="386443"/>
          </a:xfrm>
          <a:prstGeom prst="actionButtonBlank">
            <a:avLst/>
          </a:prstGeom>
          <a:blipFill dpi="0"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2" name="Gruppo 31">
            <a:extLst>
              <a:ext uri="{FF2B5EF4-FFF2-40B4-BE49-F238E27FC236}">
                <a16:creationId xmlns:a16="http://schemas.microsoft.com/office/drawing/2014/main" id="{C483FD07-8AB3-4627-B300-BAD9267FDD0A}"/>
              </a:ext>
            </a:extLst>
          </p:cNvPr>
          <p:cNvGrpSpPr/>
          <p:nvPr/>
        </p:nvGrpSpPr>
        <p:grpSpPr>
          <a:xfrm rot="5400000">
            <a:off x="-3167651" y="3212999"/>
            <a:ext cx="6662061" cy="432000"/>
            <a:chOff x="0" y="0"/>
            <a:chExt cx="12260385" cy="581573"/>
          </a:xfrm>
        </p:grpSpPr>
        <p:pic>
          <p:nvPicPr>
            <p:cNvPr id="33" name="Immagine 32">
              <a:extLst>
                <a:ext uri="{FF2B5EF4-FFF2-40B4-BE49-F238E27FC236}">
                  <a16:creationId xmlns:a16="http://schemas.microsoft.com/office/drawing/2014/main" id="{AECA8A5F-4923-4B7F-83F6-8BCAD814096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35" name="Immagine 34">
              <a:extLst>
                <a:ext uri="{FF2B5EF4-FFF2-40B4-BE49-F238E27FC236}">
                  <a16:creationId xmlns:a16="http://schemas.microsoft.com/office/drawing/2014/main" id="{750A1937-068D-4AC9-8DBB-3CD7644B20A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36" name="Immagine 35">
              <a:extLst>
                <a:ext uri="{FF2B5EF4-FFF2-40B4-BE49-F238E27FC236}">
                  <a16:creationId xmlns:a16="http://schemas.microsoft.com/office/drawing/2014/main" id="{ED7E9D9B-8A4C-4F56-956D-760F4926002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43" name="Gruppo 42">
            <a:extLst>
              <a:ext uri="{FF2B5EF4-FFF2-40B4-BE49-F238E27FC236}">
                <a16:creationId xmlns:a16="http://schemas.microsoft.com/office/drawing/2014/main" id="{B0C099A9-1C6B-4511-9C0F-BE8EFA7EF544}"/>
              </a:ext>
            </a:extLst>
          </p:cNvPr>
          <p:cNvGrpSpPr/>
          <p:nvPr/>
        </p:nvGrpSpPr>
        <p:grpSpPr>
          <a:xfrm>
            <a:off x="4572000" y="85316"/>
            <a:ext cx="7526173" cy="369714"/>
            <a:chOff x="596530" y="360775"/>
            <a:chExt cx="9604098" cy="341130"/>
          </a:xfrm>
        </p:grpSpPr>
        <p:sp>
          <p:nvSpPr>
            <p:cNvPr id="44" name="CasellaDiTesto 43">
              <a:extLst>
                <a:ext uri="{FF2B5EF4-FFF2-40B4-BE49-F238E27FC236}">
                  <a16:creationId xmlns:a16="http://schemas.microsoft.com/office/drawing/2014/main" id="{FA38CC09-DA91-4E62-AC7A-EF8B30F8ED08}"/>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45" name="Immagine 44">
              <a:extLst>
                <a:ext uri="{FF2B5EF4-FFF2-40B4-BE49-F238E27FC236}">
                  <a16:creationId xmlns:a16="http://schemas.microsoft.com/office/drawing/2014/main" id="{ED788E98-37CD-45D7-A19E-B9148DAF550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417099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ella 33">
            <a:extLst>
              <a:ext uri="{FF2B5EF4-FFF2-40B4-BE49-F238E27FC236}">
                <a16:creationId xmlns:a16="http://schemas.microsoft.com/office/drawing/2014/main" id="{8C9B3CF1-F070-4075-8166-E9F18D75AD54}"/>
              </a:ext>
            </a:extLst>
          </p:cNvPr>
          <p:cNvGraphicFramePr>
            <a:graphicFrameLocks noGrp="1"/>
          </p:cNvGraphicFramePr>
          <p:nvPr>
            <p:extLst>
              <p:ext uri="{D42A27DB-BD31-4B8C-83A1-F6EECF244321}">
                <p14:modId xmlns:p14="http://schemas.microsoft.com/office/powerpoint/2010/main" val="1951697430"/>
              </p:ext>
            </p:extLst>
          </p:nvPr>
        </p:nvGraphicFramePr>
        <p:xfrm>
          <a:off x="314150" y="4907699"/>
          <a:ext cx="11877850" cy="1586872"/>
        </p:xfrm>
        <a:graphic>
          <a:graphicData uri="http://schemas.openxmlformats.org/drawingml/2006/table">
            <a:tbl>
              <a:tblPr firstRow="1" bandRow="1">
                <a:tableStyleId>{5C22544A-7EE6-4342-B048-85BDC9FD1C3A}</a:tableStyleId>
              </a:tblPr>
              <a:tblGrid>
                <a:gridCol w="2517948">
                  <a:extLst>
                    <a:ext uri="{9D8B030D-6E8A-4147-A177-3AD203B41FA5}">
                      <a16:colId xmlns:a16="http://schemas.microsoft.com/office/drawing/2014/main" val="2944020019"/>
                    </a:ext>
                  </a:extLst>
                </a:gridCol>
                <a:gridCol w="2425700">
                  <a:extLst>
                    <a:ext uri="{9D8B030D-6E8A-4147-A177-3AD203B41FA5}">
                      <a16:colId xmlns:a16="http://schemas.microsoft.com/office/drawing/2014/main" val="79365766"/>
                    </a:ext>
                  </a:extLst>
                </a:gridCol>
                <a:gridCol w="2233234">
                  <a:extLst>
                    <a:ext uri="{9D8B030D-6E8A-4147-A177-3AD203B41FA5}">
                      <a16:colId xmlns:a16="http://schemas.microsoft.com/office/drawing/2014/main" val="4129911090"/>
                    </a:ext>
                  </a:extLst>
                </a:gridCol>
                <a:gridCol w="1731978">
                  <a:extLst>
                    <a:ext uri="{9D8B030D-6E8A-4147-A177-3AD203B41FA5}">
                      <a16:colId xmlns:a16="http://schemas.microsoft.com/office/drawing/2014/main" val="1567833803"/>
                    </a:ext>
                  </a:extLst>
                </a:gridCol>
                <a:gridCol w="2968990">
                  <a:extLst>
                    <a:ext uri="{9D8B030D-6E8A-4147-A177-3AD203B41FA5}">
                      <a16:colId xmlns:a16="http://schemas.microsoft.com/office/drawing/2014/main" val="291230167"/>
                    </a:ext>
                  </a:extLst>
                </a:gridCol>
              </a:tblGrid>
              <a:tr h="336236">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a:solidFill>
                            <a:schemeClr val="tx1"/>
                          </a:solidFill>
                          <a:latin typeface="Work Sans" pitchFamily="2" charset="0"/>
                        </a:rPr>
                        <a:t>Distribuzione degli studenti nei livelli di apprendimento</a:t>
                      </a:r>
                    </a:p>
                  </a:txBody>
                  <a:tcPr anchor="c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extLst>
                  <a:ext uri="{0D108BD9-81ED-4DB2-BD59-A6C34878D82A}">
                    <a16:rowId xmlns:a16="http://schemas.microsoft.com/office/drawing/2014/main" val="62790177"/>
                  </a:ext>
                </a:extLst>
              </a:tr>
              <a:tr h="336236">
                <a:tc>
                  <a:txBody>
                    <a:bodyPr/>
                    <a:lstStyle/>
                    <a:p>
                      <a:pPr algn="ctr"/>
                      <a:endParaRPr lang="it-IT" sz="1400" b="1">
                        <a:latin typeface="Work Sans"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Materia</a:t>
                      </a:r>
                    </a:p>
                  </a:txBody>
                  <a:tcPr anchor="ctr"/>
                </a:tc>
                <a:tc>
                  <a:txBody>
                    <a:bodyPr/>
                    <a:lstStyle/>
                    <a:p>
                      <a:pPr algn="ctr"/>
                      <a:r>
                        <a:rPr lang="it-IT" sz="1400" b="1">
                          <a:latin typeface="Work Sans" pitchFamily="2" charset="0"/>
                        </a:rPr>
                        <a:t>Studenti che non raggiungono livello B1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B1 (</a:t>
                      </a:r>
                      <a:r>
                        <a:rPr lang="it-IT" sz="1400" b="1">
                          <a:latin typeface="Work Sans" pitchFamily="2" charset="0"/>
                          <a:hlinkClick r:id="rId2" action="ppaction://hlinksldjump" tooltip="L'allievo/a è in grado di comprendere i punti salienti di un discorso chiaro in lingua standard che tratti argomenti familiari affrontati abitualmente sul lavoro, a scuola, nel tempo libero, ecc., compresi dei brevi racconti."/>
                        </a:rPr>
                        <a:t>?</a:t>
                      </a:r>
                      <a:r>
                        <a:rPr lang="it-IT" sz="1400" b="1">
                          <a:latin typeface="Work Sans" pitchFamily="2" charset="0"/>
                        </a:rPr>
                        <a:t>)</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B2 (?)</a:t>
                      </a:r>
                    </a:p>
                  </a:txBody>
                  <a:tcPr anchor="ctr"/>
                </a:tc>
                <a:extLst>
                  <a:ext uri="{0D108BD9-81ED-4DB2-BD59-A6C34878D82A}">
                    <a16:rowId xmlns:a16="http://schemas.microsoft.com/office/drawing/2014/main" val="3080794382"/>
                  </a:ext>
                </a:extLst>
              </a:tr>
              <a:tr h="336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listening</a:t>
                      </a:r>
                    </a:p>
                  </a:txBody>
                  <a:tcPr anchor="ctr"/>
                </a:tc>
                <a:tc>
                  <a:txBody>
                    <a:bodyPr/>
                    <a:lstStyle/>
                    <a:p>
                      <a:pPr algn="ctr" fontAlgn="ctr"/>
                      <a:r>
                        <a:rPr lang="it-IT" sz="1400">
                          <a:solidFill>
                            <a:srgbClr val="1A1A1A"/>
                          </a:solidFill>
                          <a:effectLst/>
                          <a:latin typeface="Work Sans" pitchFamily="2" charset="0"/>
                        </a:rPr>
                        <a:t>2 (10,5%)</a:t>
                      </a:r>
                    </a:p>
                  </a:txBody>
                  <a:tcPr anchor="ctr"/>
                </a:tc>
                <a:tc>
                  <a:txBody>
                    <a:bodyPr/>
                    <a:lstStyle/>
                    <a:p>
                      <a:pPr algn="ctr" fontAlgn="ctr"/>
                      <a:r>
                        <a:rPr lang="it-IT" sz="1400">
                          <a:solidFill>
                            <a:srgbClr val="1A1A1A"/>
                          </a:solidFill>
                          <a:effectLst/>
                          <a:latin typeface="Work Sans" pitchFamily="2" charset="0"/>
                        </a:rPr>
                        <a:t>6 (31,6%)</a:t>
                      </a:r>
                    </a:p>
                  </a:txBody>
                  <a:tcPr anchor="ctr"/>
                </a:tc>
                <a:tc>
                  <a:txBody>
                    <a:bodyPr/>
                    <a:lstStyle/>
                    <a:p>
                      <a:pPr algn="ctr" fontAlgn="ctr"/>
                      <a:r>
                        <a:rPr lang="it-IT" sz="1400">
                          <a:solidFill>
                            <a:srgbClr val="1A1A1A"/>
                          </a:solidFill>
                          <a:effectLst/>
                          <a:latin typeface="Work Sans" pitchFamily="2" charset="0"/>
                        </a:rPr>
                        <a:t>11 (57,9%)</a:t>
                      </a:r>
                    </a:p>
                  </a:txBody>
                  <a:tcPr anchor="ctr"/>
                </a:tc>
                <a:extLst>
                  <a:ext uri="{0D108BD9-81ED-4DB2-BD59-A6C34878D82A}">
                    <a16:rowId xmlns:a16="http://schemas.microsoft.com/office/drawing/2014/main" val="855945981"/>
                  </a:ext>
                </a:extLst>
              </a:tr>
              <a:tr h="336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reading</a:t>
                      </a:r>
                    </a:p>
                  </a:txBody>
                  <a:tcPr anchor="ctr"/>
                </a:tc>
                <a:tc>
                  <a:txBody>
                    <a:bodyPr/>
                    <a:lstStyle/>
                    <a:p>
                      <a:pPr algn="ctr" fontAlgn="ctr"/>
                      <a:r>
                        <a:rPr lang="it-IT" sz="1400">
                          <a:solidFill>
                            <a:srgbClr val="1A1A1A"/>
                          </a:solidFill>
                          <a:effectLst/>
                          <a:latin typeface="Work Sans" pitchFamily="2" charset="0"/>
                        </a:rPr>
                        <a:t>0 (0,0%)</a:t>
                      </a:r>
                    </a:p>
                  </a:txBody>
                  <a:tcPr anchor="ctr"/>
                </a:tc>
                <a:tc>
                  <a:txBody>
                    <a:bodyPr/>
                    <a:lstStyle/>
                    <a:p>
                      <a:pPr algn="ctr" fontAlgn="ctr"/>
                      <a:r>
                        <a:rPr lang="it-IT" sz="1400">
                          <a:solidFill>
                            <a:srgbClr val="1A1A1A"/>
                          </a:solidFill>
                          <a:effectLst/>
                          <a:latin typeface="Work Sans" pitchFamily="2" charset="0"/>
                        </a:rPr>
                        <a:t>9 (47,4%)</a:t>
                      </a:r>
                    </a:p>
                  </a:txBody>
                  <a:tcPr anchor="ctr"/>
                </a:tc>
                <a:tc>
                  <a:txBody>
                    <a:bodyPr/>
                    <a:lstStyle/>
                    <a:p>
                      <a:pPr algn="ctr" fontAlgn="ctr"/>
                      <a:r>
                        <a:rPr lang="it-IT" sz="1400">
                          <a:solidFill>
                            <a:srgbClr val="1A1A1A"/>
                          </a:solidFill>
                          <a:effectLst/>
                          <a:latin typeface="Work Sans" pitchFamily="2" charset="0"/>
                        </a:rPr>
                        <a:t>10 (52,6%)</a:t>
                      </a:r>
                    </a:p>
                  </a:txBody>
                  <a:tcPr anchor="ctr"/>
                </a:tc>
                <a:extLst>
                  <a:ext uri="{0D108BD9-81ED-4DB2-BD59-A6C34878D82A}">
                    <a16:rowId xmlns:a16="http://schemas.microsoft.com/office/drawing/2014/main" val="780567168"/>
                  </a:ext>
                </a:extLst>
              </a:tr>
            </a:tbl>
          </a:graphicData>
        </a:graphic>
      </p:graphicFrame>
      <p:graphicFrame>
        <p:nvGraphicFramePr>
          <p:cNvPr id="9" name="Tabella 8">
            <a:extLst>
              <a:ext uri="{FF2B5EF4-FFF2-40B4-BE49-F238E27FC236}">
                <a16:creationId xmlns:a16="http://schemas.microsoft.com/office/drawing/2014/main" id="{4D97E875-25A8-463B-AFD9-608AA4645DC0}"/>
              </a:ext>
            </a:extLst>
          </p:cNvPr>
          <p:cNvGraphicFramePr>
            <a:graphicFrameLocks noGrp="1"/>
          </p:cNvGraphicFramePr>
          <p:nvPr>
            <p:extLst>
              <p:ext uri="{D42A27DB-BD31-4B8C-83A1-F6EECF244321}">
                <p14:modId xmlns:p14="http://schemas.microsoft.com/office/powerpoint/2010/main" val="2170357644"/>
              </p:ext>
            </p:extLst>
          </p:nvPr>
        </p:nvGraphicFramePr>
        <p:xfrm>
          <a:off x="277583" y="547019"/>
          <a:ext cx="11914417" cy="4182326"/>
        </p:xfrm>
        <a:graphic>
          <a:graphicData uri="http://schemas.openxmlformats.org/drawingml/2006/table">
            <a:tbl>
              <a:tblPr firstRow="1" bandRow="1">
                <a:tableStyleId>{7DF18680-E054-41AD-8BC1-D1AEF772440D}</a:tableStyleId>
              </a:tblPr>
              <a:tblGrid>
                <a:gridCol w="1556659">
                  <a:extLst>
                    <a:ext uri="{9D8B030D-6E8A-4147-A177-3AD203B41FA5}">
                      <a16:colId xmlns:a16="http://schemas.microsoft.com/office/drawing/2014/main" val="4057865429"/>
                    </a:ext>
                  </a:extLst>
                </a:gridCol>
                <a:gridCol w="1678504">
                  <a:extLst>
                    <a:ext uri="{9D8B030D-6E8A-4147-A177-3AD203B41FA5}">
                      <a16:colId xmlns:a16="http://schemas.microsoft.com/office/drawing/2014/main" val="2456361952"/>
                    </a:ext>
                  </a:extLst>
                </a:gridCol>
                <a:gridCol w="1840775">
                  <a:extLst>
                    <a:ext uri="{9D8B030D-6E8A-4147-A177-3AD203B41FA5}">
                      <a16:colId xmlns:a16="http://schemas.microsoft.com/office/drawing/2014/main" val="1564437129"/>
                    </a:ext>
                  </a:extLst>
                </a:gridCol>
                <a:gridCol w="2279493">
                  <a:extLst>
                    <a:ext uri="{9D8B030D-6E8A-4147-A177-3AD203B41FA5}">
                      <a16:colId xmlns:a16="http://schemas.microsoft.com/office/drawing/2014/main" val="1246928854"/>
                    </a:ext>
                  </a:extLst>
                </a:gridCol>
                <a:gridCol w="2279493">
                  <a:extLst>
                    <a:ext uri="{9D8B030D-6E8A-4147-A177-3AD203B41FA5}">
                      <a16:colId xmlns:a16="http://schemas.microsoft.com/office/drawing/2014/main" val="341335712"/>
                    </a:ext>
                  </a:extLst>
                </a:gridCol>
                <a:gridCol w="2279493">
                  <a:extLst>
                    <a:ext uri="{9D8B030D-6E8A-4147-A177-3AD203B41FA5}">
                      <a16:colId xmlns:a16="http://schemas.microsoft.com/office/drawing/2014/main" val="561693737"/>
                    </a:ext>
                  </a:extLst>
                </a:gridCol>
              </a:tblGrid>
              <a:tr h="367578">
                <a:tc gridSpan="6">
                  <a:txBody>
                    <a:bodyPr/>
                    <a:lstStyle/>
                    <a:p>
                      <a:pPr algn="ctr"/>
                      <a:r>
                        <a:rPr lang="it-IT" sz="2000">
                          <a:solidFill>
                            <a:schemeClr val="tx1"/>
                          </a:solidFill>
                          <a:latin typeface="Work Sans" pitchFamily="2" charset="0"/>
                        </a:rPr>
                        <a:t>Punteggi generali - Altri Licei (diversi da scientifici, classici e linguistici)</a:t>
                      </a:r>
                    </a:p>
                  </a:txBody>
                  <a:tcPr anchor="ctr">
                    <a:noFill/>
                  </a:tcPr>
                </a:tc>
                <a:tc hMerge="1">
                  <a:txBody>
                    <a:bodyPr/>
                    <a:lstStyle/>
                    <a:p>
                      <a:pPr algn="ctr"/>
                      <a:endParaRPr lang="it-IT" sz="1400">
                        <a:latin typeface="+mn-lt"/>
                      </a:endParaRPr>
                    </a:p>
                  </a:txBody>
                  <a:tcPr anchor="ct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a:txBody>
                    <a:bodyPr/>
                    <a:lstStyle/>
                    <a:p>
                      <a:pPr algn="ctr"/>
                      <a:r>
                        <a:rPr lang="it-IT" sz="1400" b="1">
                          <a:solidFill>
                            <a:schemeClr val="tx1"/>
                          </a:solidFill>
                          <a:latin typeface="Work Sans" pitchFamily="2" charset="0"/>
                        </a:rPr>
                        <a:t>omissis</a:t>
                      </a: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(220,6)</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(217,7)</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(203,1)</a:t>
                      </a:r>
                    </a:p>
                  </a:txBody>
                  <a:tcPr anchor="ctr"/>
                </a:tc>
                <a:extLst>
                  <a:ext uri="{0D108BD9-81ED-4DB2-BD59-A6C34878D82A}">
                    <a16:rowId xmlns:a16="http://schemas.microsoft.com/office/drawing/2014/main" val="700804956"/>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listening</a:t>
                      </a:r>
                    </a:p>
                  </a:txBody>
                  <a:tcPr anchor="ctr"/>
                </a:tc>
                <a:tc>
                  <a:txBody>
                    <a:bodyPr/>
                    <a:lstStyle/>
                    <a:p>
                      <a:pPr algn="ctr"/>
                      <a:r>
                        <a:rPr lang="it-IT" sz="1400">
                          <a:solidFill>
                            <a:schemeClr val="tx1"/>
                          </a:solidFill>
                          <a:latin typeface="Work Sans" pitchFamily="2" charset="0"/>
                        </a:rPr>
                        <a:t>225,7</a:t>
                      </a:r>
                    </a:p>
                  </a:txBody>
                  <a:tcPr anchor="ctr"/>
                </a:tc>
                <a:tc>
                  <a:txBody>
                    <a:bodyPr/>
                    <a:lstStyle/>
                    <a:p>
                      <a:pPr algn="ctr"/>
                      <a:r>
                        <a:rPr lang="it-IT" sz="1400">
                          <a:solidFill>
                            <a:schemeClr val="tx1"/>
                          </a:solidFill>
                          <a:latin typeface="Work Sans" pitchFamily="2" charset="0"/>
                        </a:rPr>
                        <a:t>+14,6</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686223323"/>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a:solidFill>
                            <a:schemeClr val="tx1"/>
                          </a:solidFill>
                          <a:latin typeface="Work Sans" pitchFamily="2" charset="0"/>
                        </a:rPr>
                        <a:t>221,7</a:t>
                      </a:r>
                    </a:p>
                  </a:txBody>
                  <a:tcPr anchor="ctr"/>
                </a:tc>
                <a:tc>
                  <a:txBody>
                    <a:bodyPr/>
                    <a:lstStyle/>
                    <a:p>
                      <a:pPr algn="ctr"/>
                      <a:r>
                        <a:rPr lang="it-IT" sz="1400">
                          <a:solidFill>
                            <a:schemeClr val="tx1"/>
                          </a:solidFill>
                          <a:latin typeface="Work Sans" pitchFamily="2" charset="0"/>
                        </a:rPr>
                        <a:t>+12,6</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432000">
                <a:tc>
                  <a:txBody>
                    <a:bodyPr/>
                    <a:lstStyle/>
                    <a:p>
                      <a:pPr algn="ct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Punteggio</a:t>
                      </a:r>
                    </a:p>
                  </a:txBody>
                  <a:tcPr anchor="ctr">
                    <a:solidFill>
                      <a:srgbClr val="EAEF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a:solidFill>
                            <a:schemeClr val="tx1"/>
                          </a:solidFill>
                          <a:latin typeface="Work Sans" pitchFamily="2" charset="0"/>
                          <a:ea typeface="+mn-ea"/>
                          <a:cs typeface="+mn-cs"/>
                        </a:rPr>
                        <a:t>Differenza rispetto a gruppi simili</a:t>
                      </a:r>
                    </a:p>
                  </a:txBody>
                  <a:tcPr anchor="ctr">
                    <a:solidFill>
                      <a:srgbClr val="EAEFF7"/>
                    </a:solidFill>
                  </a:tcP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Lombardia (208,1)</a:t>
                      </a:r>
                    </a:p>
                  </a:txBody>
                  <a:tcPr anchor="ctr">
                    <a:solidFill>
                      <a:srgbClr val="EAEFF7"/>
                    </a:solidFill>
                  </a:tcP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a:t>
                      </a:r>
                    </a:p>
                    <a:p>
                      <a:pPr marL="0" algn="ctr" defTabSz="914400" rtl="0" eaLnBrk="1" latinLnBrk="0" hangingPunct="1"/>
                      <a:r>
                        <a:rPr lang="it-IT" sz="1400" b="1" kern="1200">
                          <a:solidFill>
                            <a:schemeClr val="tx1"/>
                          </a:solidFill>
                          <a:latin typeface="Work Sans" pitchFamily="2" charset="0"/>
                          <a:ea typeface="+mn-ea"/>
                          <a:cs typeface="+mn-cs"/>
                        </a:rPr>
                        <a:t>Nord ovest (204,5)</a:t>
                      </a:r>
                    </a:p>
                  </a:txBody>
                  <a:tcPr anchor="ctr">
                    <a:solidFill>
                      <a:srgbClr val="EAEFF7"/>
                    </a:solidFill>
                  </a:tcP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a:t>
                      </a:r>
                    </a:p>
                    <a:p>
                      <a:pPr marL="0" algn="ctr" defTabSz="914400" rtl="0" eaLnBrk="1" latinLnBrk="0" hangingPunct="1"/>
                      <a:r>
                        <a:rPr lang="it-IT" sz="1400" b="1" kern="1200">
                          <a:solidFill>
                            <a:schemeClr val="tx1"/>
                          </a:solidFill>
                          <a:latin typeface="Work Sans" pitchFamily="2" charset="0"/>
                          <a:ea typeface="+mn-ea"/>
                          <a:cs typeface="+mn-cs"/>
                        </a:rPr>
                        <a:t>Italia (194,4)</a:t>
                      </a:r>
                    </a:p>
                  </a:txBody>
                  <a:tcPr anchor="ctr">
                    <a:solidFill>
                      <a:srgbClr val="EAEFF7"/>
                    </a:solidFill>
                  </a:tcPr>
                </a:tc>
                <a:extLst>
                  <a:ext uri="{0D108BD9-81ED-4DB2-BD59-A6C34878D82A}">
                    <a16:rowId xmlns:a16="http://schemas.microsoft.com/office/drawing/2014/main" val="2102577256"/>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reading</a:t>
                      </a:r>
                    </a:p>
                  </a:txBody>
                  <a:tcPr anchor="ctr"/>
                </a:tc>
                <a:tc>
                  <a:txBody>
                    <a:bodyPr/>
                    <a:lstStyle/>
                    <a:p>
                      <a:pPr algn="ctr"/>
                      <a:r>
                        <a:rPr lang="it-IT" sz="1400">
                          <a:solidFill>
                            <a:schemeClr val="tx1"/>
                          </a:solidFill>
                          <a:latin typeface="Work Sans" pitchFamily="2" charset="0"/>
                        </a:rPr>
                        <a:t>208,0</a:t>
                      </a:r>
                    </a:p>
                  </a:txBody>
                  <a:tcPr anchor="ctr"/>
                </a:tc>
                <a:tc>
                  <a:txBody>
                    <a:bodyPr/>
                    <a:lstStyle/>
                    <a:p>
                      <a:pPr algn="ctr"/>
                      <a:r>
                        <a:rPr lang="it-IT" sz="1400">
                          <a:solidFill>
                            <a:schemeClr val="tx1"/>
                          </a:solidFill>
                          <a:latin typeface="Work Sans" pitchFamily="2" charset="0"/>
                        </a:rPr>
                        <a:t>+8,3</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4">
                        <a:lumMod val="20000"/>
                        <a:lumOff val="8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701544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212,9</a:t>
                      </a:r>
                    </a:p>
                  </a:txBody>
                  <a:tcPr anchor="ctr"/>
                </a:tc>
                <a:tc>
                  <a:txBody>
                    <a:bodyPr/>
                    <a:lstStyle/>
                    <a:p>
                      <a:pPr algn="ctr"/>
                      <a:r>
                        <a:rPr lang="it-IT" sz="1400">
                          <a:solidFill>
                            <a:schemeClr val="tx1"/>
                          </a:solidFill>
                          <a:latin typeface="Work Sans" pitchFamily="2" charset="0"/>
                        </a:rPr>
                        <a:t>+14,5</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834079359"/>
                  </a:ext>
                </a:extLst>
              </a:tr>
              <a:tr h="42272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pPr algn="ctr"/>
                      <a:endParaRPr lang="it-IT" sz="1400">
                        <a:solidFill>
                          <a:schemeClr val="tx1"/>
                        </a:solidFill>
                        <a:latin typeface="+mn-lt"/>
                      </a:endParaRPr>
                    </a:p>
                  </a:txBody>
                  <a:tcPr anchor="ct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pic>
        <p:nvPicPr>
          <p:cNvPr id="10" name="Elemento grafico 9" descr="Segna Pollice su con riempimento a tinta unita">
            <a:extLst>
              <a:ext uri="{FF2B5EF4-FFF2-40B4-BE49-F238E27FC236}">
                <a16:creationId xmlns:a16="http://schemas.microsoft.com/office/drawing/2014/main" id="{065193AB-D334-4D70-9DF9-0A3D93483E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1903" y="4391526"/>
            <a:ext cx="216000" cy="216000"/>
          </a:xfrm>
          <a:prstGeom prst="rect">
            <a:avLst/>
          </a:prstGeom>
        </p:spPr>
      </p:pic>
      <p:grpSp>
        <p:nvGrpSpPr>
          <p:cNvPr id="11" name="Gruppo 10">
            <a:extLst>
              <a:ext uri="{FF2B5EF4-FFF2-40B4-BE49-F238E27FC236}">
                <a16:creationId xmlns:a16="http://schemas.microsoft.com/office/drawing/2014/main" id="{1FFA3829-EE00-4EE4-A89C-3E6EDCA36E50}"/>
              </a:ext>
            </a:extLst>
          </p:cNvPr>
          <p:cNvGrpSpPr>
            <a:grpSpLocks noChangeAspect="1"/>
          </p:cNvGrpSpPr>
          <p:nvPr/>
        </p:nvGrpSpPr>
        <p:grpSpPr>
          <a:xfrm>
            <a:off x="3645328" y="4421689"/>
            <a:ext cx="362100" cy="216000"/>
            <a:chOff x="8073887" y="1291301"/>
            <a:chExt cx="724200" cy="432000"/>
          </a:xfrm>
          <a:solidFill>
            <a:srgbClr val="FFC000"/>
          </a:solidFill>
        </p:grpSpPr>
        <p:pic>
          <p:nvPicPr>
            <p:cNvPr id="12" name="Elemento grafico 11" descr="Freccia: diritta con riempimento a tinta unita">
              <a:extLst>
                <a:ext uri="{FF2B5EF4-FFF2-40B4-BE49-F238E27FC236}">
                  <a16:creationId xmlns:a16="http://schemas.microsoft.com/office/drawing/2014/main" id="{C246E6D5-CCB2-4FC6-829B-EAC67E12A8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73887" y="1291301"/>
              <a:ext cx="432000" cy="432000"/>
            </a:xfrm>
            <a:prstGeom prst="rect">
              <a:avLst/>
            </a:prstGeom>
          </p:spPr>
        </p:pic>
        <p:pic>
          <p:nvPicPr>
            <p:cNvPr id="13" name="Elemento grafico 12" descr="Freccia: diritta con riempimento a tinta unita">
              <a:extLst>
                <a:ext uri="{FF2B5EF4-FFF2-40B4-BE49-F238E27FC236}">
                  <a16:creationId xmlns:a16="http://schemas.microsoft.com/office/drawing/2014/main" id="{3459AC33-8200-4D80-9B1E-C19AD7ED8B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8366087" y="1291301"/>
              <a:ext cx="432000" cy="432000"/>
            </a:xfrm>
            <a:prstGeom prst="rect">
              <a:avLst/>
            </a:prstGeom>
          </p:spPr>
        </p:pic>
      </p:grpSp>
      <p:pic>
        <p:nvPicPr>
          <p:cNvPr id="14" name="Elemento grafico 13" descr="Segna Pollice su con riempimento a tinta unita">
            <a:extLst>
              <a:ext uri="{FF2B5EF4-FFF2-40B4-BE49-F238E27FC236}">
                <a16:creationId xmlns:a16="http://schemas.microsoft.com/office/drawing/2014/main" id="{78F2CCD8-2F73-4097-9CC8-257F37F5E3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V="1">
            <a:off x="7257648" y="4452358"/>
            <a:ext cx="216000" cy="216000"/>
          </a:xfrm>
          <a:prstGeom prst="rect">
            <a:avLst/>
          </a:prstGeom>
        </p:spPr>
      </p:pic>
      <p:pic>
        <p:nvPicPr>
          <p:cNvPr id="19" name="Elemento grafico 18" descr="Segna Pollice su con riempimento a tinta unita">
            <a:extLst>
              <a:ext uri="{FF2B5EF4-FFF2-40B4-BE49-F238E27FC236}">
                <a16:creationId xmlns:a16="http://schemas.microsoft.com/office/drawing/2014/main" id="{7DCABEB2-3889-49D6-9DAA-C695670057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9073" y="2181175"/>
            <a:ext cx="432000" cy="432000"/>
          </a:xfrm>
          <a:prstGeom prst="rect">
            <a:avLst/>
          </a:prstGeom>
        </p:spPr>
      </p:pic>
      <p:pic>
        <p:nvPicPr>
          <p:cNvPr id="20" name="Elemento grafico 19" descr="Segna Pollice su con riempimento a tinta unita">
            <a:extLst>
              <a:ext uri="{FF2B5EF4-FFF2-40B4-BE49-F238E27FC236}">
                <a16:creationId xmlns:a16="http://schemas.microsoft.com/office/drawing/2014/main" id="{4838D421-A1A3-48D1-932D-D8176E7359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7829" y="2151913"/>
            <a:ext cx="432000" cy="432000"/>
          </a:xfrm>
          <a:prstGeom prst="rect">
            <a:avLst/>
          </a:prstGeom>
        </p:spPr>
      </p:pic>
      <p:pic>
        <p:nvPicPr>
          <p:cNvPr id="21" name="Elemento grafico 20" descr="Segna Pollice su con riempimento a tinta unita">
            <a:extLst>
              <a:ext uri="{FF2B5EF4-FFF2-40B4-BE49-F238E27FC236}">
                <a16:creationId xmlns:a16="http://schemas.microsoft.com/office/drawing/2014/main" id="{C879E402-8A43-4FED-ADEA-A620717E9E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4792" y="2166544"/>
            <a:ext cx="432000" cy="432000"/>
          </a:xfrm>
          <a:prstGeom prst="rect">
            <a:avLst/>
          </a:prstGeom>
        </p:spPr>
      </p:pic>
      <p:pic>
        <p:nvPicPr>
          <p:cNvPr id="22" name="Elemento grafico 21" descr="Segna Pollice su con riempimento a tinta unita">
            <a:extLst>
              <a:ext uri="{FF2B5EF4-FFF2-40B4-BE49-F238E27FC236}">
                <a16:creationId xmlns:a16="http://schemas.microsoft.com/office/drawing/2014/main" id="{10BC4F5D-F638-4AD4-AAB1-49308EC263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9073" y="3866829"/>
            <a:ext cx="432000" cy="432000"/>
          </a:xfrm>
          <a:prstGeom prst="rect">
            <a:avLst/>
          </a:prstGeom>
        </p:spPr>
      </p:pic>
      <p:pic>
        <p:nvPicPr>
          <p:cNvPr id="23" name="Elemento grafico 22" descr="Segna Pollice su con riempimento a tinta unita">
            <a:extLst>
              <a:ext uri="{FF2B5EF4-FFF2-40B4-BE49-F238E27FC236}">
                <a16:creationId xmlns:a16="http://schemas.microsoft.com/office/drawing/2014/main" id="{CCDB9CAE-1865-4092-A430-DE767034D0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7829" y="3837567"/>
            <a:ext cx="432000" cy="432000"/>
          </a:xfrm>
          <a:prstGeom prst="rect">
            <a:avLst/>
          </a:prstGeom>
        </p:spPr>
      </p:pic>
      <p:pic>
        <p:nvPicPr>
          <p:cNvPr id="24" name="Elemento grafico 23" descr="Segna Pollice su con riempimento a tinta unita">
            <a:extLst>
              <a:ext uri="{FF2B5EF4-FFF2-40B4-BE49-F238E27FC236}">
                <a16:creationId xmlns:a16="http://schemas.microsoft.com/office/drawing/2014/main" id="{25CDA6CF-47E0-4D23-BB7F-B33B162307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4792" y="3852198"/>
            <a:ext cx="432000" cy="432000"/>
          </a:xfrm>
          <a:prstGeom prst="rect">
            <a:avLst/>
          </a:prstGeom>
        </p:spPr>
      </p:pic>
      <p:pic>
        <p:nvPicPr>
          <p:cNvPr id="26" name="Elemento grafico 25" descr="Segna Pollice su con riempimento a tinta unita">
            <a:extLst>
              <a:ext uri="{FF2B5EF4-FFF2-40B4-BE49-F238E27FC236}">
                <a16:creationId xmlns:a16="http://schemas.microsoft.com/office/drawing/2014/main" id="{0F5C2CA6-1F8F-485C-88DA-3E498BAC29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9073" y="3420198"/>
            <a:ext cx="432000" cy="432000"/>
          </a:xfrm>
          <a:prstGeom prst="rect">
            <a:avLst/>
          </a:prstGeom>
        </p:spPr>
      </p:pic>
      <p:pic>
        <p:nvPicPr>
          <p:cNvPr id="27" name="Elemento grafico 26" descr="Segna Pollice su con riempimento a tinta unita">
            <a:extLst>
              <a:ext uri="{FF2B5EF4-FFF2-40B4-BE49-F238E27FC236}">
                <a16:creationId xmlns:a16="http://schemas.microsoft.com/office/drawing/2014/main" id="{19EA8669-78DC-45F7-8A78-D69FC88646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7829" y="3390936"/>
            <a:ext cx="432000" cy="432000"/>
          </a:xfrm>
          <a:prstGeom prst="rect">
            <a:avLst/>
          </a:prstGeom>
        </p:spPr>
      </p:pic>
      <p:grpSp>
        <p:nvGrpSpPr>
          <p:cNvPr id="25" name="Gruppo 24">
            <a:extLst>
              <a:ext uri="{FF2B5EF4-FFF2-40B4-BE49-F238E27FC236}">
                <a16:creationId xmlns:a16="http://schemas.microsoft.com/office/drawing/2014/main" id="{14406AFE-8909-48CA-B589-CE942E90D871}"/>
              </a:ext>
            </a:extLst>
          </p:cNvPr>
          <p:cNvGrpSpPr/>
          <p:nvPr/>
        </p:nvGrpSpPr>
        <p:grpSpPr>
          <a:xfrm>
            <a:off x="6092663" y="3429723"/>
            <a:ext cx="665922" cy="432000"/>
            <a:chOff x="8073887" y="1291301"/>
            <a:chExt cx="724200" cy="432000"/>
          </a:xfrm>
          <a:solidFill>
            <a:srgbClr val="FFC000"/>
          </a:solidFill>
        </p:grpSpPr>
        <p:pic>
          <p:nvPicPr>
            <p:cNvPr id="29" name="Elemento grafico 28" descr="Freccia: diritta con riempimento a tinta unita">
              <a:extLst>
                <a:ext uri="{FF2B5EF4-FFF2-40B4-BE49-F238E27FC236}">
                  <a16:creationId xmlns:a16="http://schemas.microsoft.com/office/drawing/2014/main" id="{4A701FDE-15AC-4AEC-9417-8CADE1F7CF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73887" y="1291301"/>
              <a:ext cx="432000" cy="432000"/>
            </a:xfrm>
            <a:prstGeom prst="rect">
              <a:avLst/>
            </a:prstGeom>
          </p:spPr>
        </p:pic>
        <p:pic>
          <p:nvPicPr>
            <p:cNvPr id="30" name="Elemento grafico 29" descr="Freccia: diritta con riempimento a tinta unita">
              <a:extLst>
                <a:ext uri="{FF2B5EF4-FFF2-40B4-BE49-F238E27FC236}">
                  <a16:creationId xmlns:a16="http://schemas.microsoft.com/office/drawing/2014/main" id="{154D5842-4710-427A-AA23-6C78299B3E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8366087" y="1291301"/>
              <a:ext cx="432000" cy="432000"/>
            </a:xfrm>
            <a:prstGeom prst="rect">
              <a:avLst/>
            </a:prstGeom>
          </p:spPr>
        </p:pic>
      </p:grpSp>
      <p:pic>
        <p:nvPicPr>
          <p:cNvPr id="31" name="Elemento grafico 30" descr="Segna Pollice su con riempimento a tinta unita">
            <a:extLst>
              <a:ext uri="{FF2B5EF4-FFF2-40B4-BE49-F238E27FC236}">
                <a16:creationId xmlns:a16="http://schemas.microsoft.com/office/drawing/2014/main" id="{583F5D44-1335-4241-86B3-C1956CCDDD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9073" y="1733360"/>
            <a:ext cx="432000" cy="432000"/>
          </a:xfrm>
          <a:prstGeom prst="rect">
            <a:avLst/>
          </a:prstGeom>
        </p:spPr>
      </p:pic>
      <p:pic>
        <p:nvPicPr>
          <p:cNvPr id="32" name="Elemento grafico 31" descr="Segna Pollice su con riempimento a tinta unita">
            <a:extLst>
              <a:ext uri="{FF2B5EF4-FFF2-40B4-BE49-F238E27FC236}">
                <a16:creationId xmlns:a16="http://schemas.microsoft.com/office/drawing/2014/main" id="{BC472287-8DD3-4C85-834A-6C7B2DF13D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7829" y="1704098"/>
            <a:ext cx="432000" cy="432000"/>
          </a:xfrm>
          <a:prstGeom prst="rect">
            <a:avLst/>
          </a:prstGeom>
        </p:spPr>
      </p:pic>
      <p:pic>
        <p:nvPicPr>
          <p:cNvPr id="33" name="Elemento grafico 32" descr="Segna Pollice su con riempimento a tinta unita">
            <a:extLst>
              <a:ext uri="{FF2B5EF4-FFF2-40B4-BE49-F238E27FC236}">
                <a16:creationId xmlns:a16="http://schemas.microsoft.com/office/drawing/2014/main" id="{BE92B08F-E1FF-4885-ADB4-6C9F7BC0C8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4792" y="1718729"/>
            <a:ext cx="432000" cy="432000"/>
          </a:xfrm>
          <a:prstGeom prst="rect">
            <a:avLst/>
          </a:prstGeom>
        </p:spPr>
      </p:pic>
      <p:sp>
        <p:nvSpPr>
          <p:cNvPr id="35" name="CasellaDiTesto 34">
            <a:extLst>
              <a:ext uri="{FF2B5EF4-FFF2-40B4-BE49-F238E27FC236}">
                <a16:creationId xmlns:a16="http://schemas.microsoft.com/office/drawing/2014/main" id="{6D2A66A2-6F8F-4D40-BCB9-DDC319B920FD}"/>
              </a:ext>
            </a:extLst>
          </p:cNvPr>
          <p:cNvSpPr txBox="1"/>
          <p:nvPr/>
        </p:nvSpPr>
        <p:spPr>
          <a:xfrm>
            <a:off x="503111" y="177687"/>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36" name="Pulsante di azione: vuoto 35" descr="Indietro con riempimento a tinta unita">
            <a:hlinkClick r:id="rId9" action="ppaction://hlinksldjump" highlightClick="1"/>
            <a:extLst>
              <a:ext uri="{FF2B5EF4-FFF2-40B4-BE49-F238E27FC236}">
                <a16:creationId xmlns:a16="http://schemas.microsoft.com/office/drawing/2014/main" id="{6314B798-F2ED-464D-A3C7-E795832DCAAF}"/>
              </a:ext>
            </a:extLst>
          </p:cNvPr>
          <p:cNvSpPr/>
          <p:nvPr/>
        </p:nvSpPr>
        <p:spPr>
          <a:xfrm>
            <a:off x="2080472" y="169131"/>
            <a:ext cx="417501" cy="386443"/>
          </a:xfrm>
          <a:prstGeom prst="actionButtonBlank">
            <a:avLst/>
          </a:prstGeom>
          <a:blipFill dpi="0"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7" name="Gruppo 36">
            <a:extLst>
              <a:ext uri="{FF2B5EF4-FFF2-40B4-BE49-F238E27FC236}">
                <a16:creationId xmlns:a16="http://schemas.microsoft.com/office/drawing/2014/main" id="{B6200C95-440D-4956-99B7-A05A5984E159}"/>
              </a:ext>
            </a:extLst>
          </p:cNvPr>
          <p:cNvGrpSpPr/>
          <p:nvPr/>
        </p:nvGrpSpPr>
        <p:grpSpPr>
          <a:xfrm rot="5400000">
            <a:off x="-3167651" y="3212999"/>
            <a:ext cx="6662061" cy="432000"/>
            <a:chOff x="0" y="0"/>
            <a:chExt cx="12260385" cy="581573"/>
          </a:xfrm>
        </p:grpSpPr>
        <p:pic>
          <p:nvPicPr>
            <p:cNvPr id="38" name="Immagine 37">
              <a:extLst>
                <a:ext uri="{FF2B5EF4-FFF2-40B4-BE49-F238E27FC236}">
                  <a16:creationId xmlns:a16="http://schemas.microsoft.com/office/drawing/2014/main" id="{31004ED0-E670-4550-BD34-1E0AEC1367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39" name="Immagine 38">
              <a:extLst>
                <a:ext uri="{FF2B5EF4-FFF2-40B4-BE49-F238E27FC236}">
                  <a16:creationId xmlns:a16="http://schemas.microsoft.com/office/drawing/2014/main" id="{ECBA061C-F807-44ED-BD0B-63F2C71B4EA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40" name="Immagine 39">
              <a:extLst>
                <a:ext uri="{FF2B5EF4-FFF2-40B4-BE49-F238E27FC236}">
                  <a16:creationId xmlns:a16="http://schemas.microsoft.com/office/drawing/2014/main" id="{B986E7A8-E469-4172-A5EA-34C550D7B55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46" name="Gruppo 45">
            <a:extLst>
              <a:ext uri="{FF2B5EF4-FFF2-40B4-BE49-F238E27FC236}">
                <a16:creationId xmlns:a16="http://schemas.microsoft.com/office/drawing/2014/main" id="{B470AF50-4D38-43E0-AE2E-E04C30CA81C2}"/>
              </a:ext>
            </a:extLst>
          </p:cNvPr>
          <p:cNvGrpSpPr/>
          <p:nvPr/>
        </p:nvGrpSpPr>
        <p:grpSpPr>
          <a:xfrm>
            <a:off x="4572000" y="85316"/>
            <a:ext cx="7526173" cy="369714"/>
            <a:chOff x="596530" y="360775"/>
            <a:chExt cx="9604098" cy="341130"/>
          </a:xfrm>
        </p:grpSpPr>
        <p:sp>
          <p:nvSpPr>
            <p:cNvPr id="47" name="CasellaDiTesto 46">
              <a:extLst>
                <a:ext uri="{FF2B5EF4-FFF2-40B4-BE49-F238E27FC236}">
                  <a16:creationId xmlns:a16="http://schemas.microsoft.com/office/drawing/2014/main" id="{F007C817-17BA-405E-AFE6-41C6C0FF2F50}"/>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48" name="Immagine 47">
              <a:extLst>
                <a:ext uri="{FF2B5EF4-FFF2-40B4-BE49-F238E27FC236}">
                  <a16:creationId xmlns:a16="http://schemas.microsoft.com/office/drawing/2014/main" id="{085F21E1-3BFF-4ED4-964C-34A9BA68F19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4245899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12006502-8E6A-4458-8BC2-95D4C43AE3FC}"/>
              </a:ext>
            </a:extLst>
          </p:cNvPr>
          <p:cNvGraphicFramePr>
            <a:graphicFrameLocks noGrp="1"/>
          </p:cNvGraphicFramePr>
          <p:nvPr>
            <p:extLst>
              <p:ext uri="{D42A27DB-BD31-4B8C-83A1-F6EECF244321}">
                <p14:modId xmlns:p14="http://schemas.microsoft.com/office/powerpoint/2010/main" val="2236436580"/>
              </p:ext>
            </p:extLst>
          </p:nvPr>
        </p:nvGraphicFramePr>
        <p:xfrm>
          <a:off x="268058" y="467278"/>
          <a:ext cx="11914417" cy="4406246"/>
        </p:xfrm>
        <a:graphic>
          <a:graphicData uri="http://schemas.openxmlformats.org/drawingml/2006/table">
            <a:tbl>
              <a:tblPr firstRow="1" bandRow="1">
                <a:tableStyleId>{7DF18680-E054-41AD-8BC1-D1AEF772440D}</a:tableStyleId>
              </a:tblPr>
              <a:tblGrid>
                <a:gridCol w="1394388">
                  <a:extLst>
                    <a:ext uri="{9D8B030D-6E8A-4147-A177-3AD203B41FA5}">
                      <a16:colId xmlns:a16="http://schemas.microsoft.com/office/drawing/2014/main" val="4057865429"/>
                    </a:ext>
                  </a:extLst>
                </a:gridCol>
                <a:gridCol w="143221">
                  <a:extLst>
                    <a:ext uri="{9D8B030D-6E8A-4147-A177-3AD203B41FA5}">
                      <a16:colId xmlns:a16="http://schemas.microsoft.com/office/drawing/2014/main" val="2456361952"/>
                    </a:ext>
                  </a:extLst>
                </a:gridCol>
                <a:gridCol w="1697554">
                  <a:extLst>
                    <a:ext uri="{9D8B030D-6E8A-4147-A177-3AD203B41FA5}">
                      <a16:colId xmlns:a16="http://schemas.microsoft.com/office/drawing/2014/main" val="4066862320"/>
                    </a:ext>
                  </a:extLst>
                </a:gridCol>
                <a:gridCol w="1840775">
                  <a:extLst>
                    <a:ext uri="{9D8B030D-6E8A-4147-A177-3AD203B41FA5}">
                      <a16:colId xmlns:a16="http://schemas.microsoft.com/office/drawing/2014/main" val="1448956553"/>
                    </a:ext>
                  </a:extLst>
                </a:gridCol>
                <a:gridCol w="2279493">
                  <a:extLst>
                    <a:ext uri="{9D8B030D-6E8A-4147-A177-3AD203B41FA5}">
                      <a16:colId xmlns:a16="http://schemas.microsoft.com/office/drawing/2014/main" val="1246928854"/>
                    </a:ext>
                  </a:extLst>
                </a:gridCol>
                <a:gridCol w="2279493">
                  <a:extLst>
                    <a:ext uri="{9D8B030D-6E8A-4147-A177-3AD203B41FA5}">
                      <a16:colId xmlns:a16="http://schemas.microsoft.com/office/drawing/2014/main" val="341335712"/>
                    </a:ext>
                  </a:extLst>
                </a:gridCol>
                <a:gridCol w="2279493">
                  <a:extLst>
                    <a:ext uri="{9D8B030D-6E8A-4147-A177-3AD203B41FA5}">
                      <a16:colId xmlns:a16="http://schemas.microsoft.com/office/drawing/2014/main" val="561693737"/>
                    </a:ext>
                  </a:extLst>
                </a:gridCol>
              </a:tblGrid>
              <a:tr h="367578">
                <a:tc gridSpan="7">
                  <a:txBody>
                    <a:bodyPr/>
                    <a:lstStyle/>
                    <a:p>
                      <a:pPr algn="ctr"/>
                      <a:r>
                        <a:rPr lang="it-IT" sz="2000">
                          <a:solidFill>
                            <a:schemeClr val="tx1"/>
                          </a:solidFill>
                          <a:latin typeface="Work Sans" pitchFamily="2" charset="0"/>
                        </a:rPr>
                        <a:t>Punteggi generali - Altri Licei (diversi da scientifici, classici e linguistici)</a:t>
                      </a:r>
                    </a:p>
                  </a:txBody>
                  <a:tcPr anchor="ctr">
                    <a:noFill/>
                  </a:tcPr>
                </a:tc>
                <a:tc hMerge="1">
                  <a:txBody>
                    <a:bodyPr/>
                    <a:lstStyle/>
                    <a:p>
                      <a:pPr algn="ctr"/>
                      <a:endParaRPr lang="it-IT" sz="1400">
                        <a:latin typeface="+mn-lt"/>
                      </a:endParaRPr>
                    </a:p>
                  </a:txBody>
                  <a:tcPr anchor="ctr"/>
                </a:tc>
                <a:tc hMerge="1">
                  <a:txBody>
                    <a:bodyPr/>
                    <a:lstStyle/>
                    <a:p>
                      <a:endParaRPr lang="it-IT"/>
                    </a:p>
                  </a:txBody>
                  <a:tcP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gridSpan="2">
                  <a:txBody>
                    <a:bodyPr/>
                    <a:lstStyle/>
                    <a:p>
                      <a:pPr algn="ctr"/>
                      <a:r>
                        <a:rPr lang="it-IT" sz="1400" b="1">
                          <a:solidFill>
                            <a:schemeClr val="tx1"/>
                          </a:solidFill>
                          <a:latin typeface="Work Sans" pitchFamily="2" charset="0"/>
                        </a:rPr>
                        <a:t>omissis</a:t>
                      </a:r>
                    </a:p>
                  </a:txBody>
                  <a:tcPr anchor="ctr"/>
                </a:tc>
                <a:tc hMerge="1">
                  <a:txBody>
                    <a:bodyPr/>
                    <a:lstStyle/>
                    <a:p>
                      <a:pPr algn="ctr"/>
                      <a:r>
                        <a:rPr lang="it-IT" sz="1400" b="1">
                          <a:solidFill>
                            <a:schemeClr val="tx1"/>
                          </a:solidFill>
                          <a:latin typeface="Work Sans" pitchFamily="2" charset="0"/>
                        </a:rPr>
                        <a:t>Punteggio (</a:t>
                      </a:r>
                      <a:r>
                        <a:rPr lang="it-IT" sz="1400" b="1">
                          <a:solidFill>
                            <a:schemeClr val="tx1"/>
                          </a:solidFill>
                          <a:latin typeface="Work Sans" pitchFamily="2" charset="0"/>
                          <a:hlinkClick r:id="rId2" action="ppaction://hlinksldjump" tooltip="Il punteggio riportato tiene conto non solo del numero di risposte corrette fornite ma anche del livello di difficoltà delle singole domande (ogni quesito ha uno specifico livello di difficoltà e, pertanto, ha un valore di punteggio differente)."/>
                        </a:rPr>
                        <a:t>?</a:t>
                      </a:r>
                      <a:r>
                        <a:rPr lang="it-IT" sz="1400" b="1">
                          <a:solidFill>
                            <a:schemeClr val="tx1"/>
                          </a:solidFill>
                          <a:latin typeface="Work Sans" pitchFamily="2" charset="0"/>
                        </a:rPr>
                        <a:t>)</a:t>
                      </a:r>
                    </a:p>
                  </a:txBody>
                  <a:tcPr anchor="ctr"/>
                </a:tc>
                <a:tc>
                  <a:txBody>
                    <a:bodyPr/>
                    <a:lstStyle/>
                    <a:p>
                      <a:pPr algn="ctr"/>
                      <a:r>
                        <a:rPr lang="it-IT" sz="1400" b="1">
                          <a:solidFill>
                            <a:schemeClr val="tx1"/>
                          </a:solidFill>
                          <a:latin typeface="Work Sans" pitchFamily="2" charset="0"/>
                        </a:rPr>
                        <a:t>Punteggio (</a:t>
                      </a:r>
                      <a:r>
                        <a:rPr lang="it-IT" sz="1400" b="1">
                          <a:solidFill>
                            <a:schemeClr val="tx1"/>
                          </a:solidFill>
                          <a:latin typeface="Work Sans" pitchFamily="2" charset="0"/>
                          <a:hlinkClick r:id="rId3" action="ppaction://hlinksldjump" tooltip="Il punteggio riportato tiene conto non solo del numero di risposte corrette fornite ma anche del livello di difficoltà delle singole domande (ogni quesito ha uno specifico livello di difficoltà e, pertanto, ha un valore di punteggio differente)."/>
                        </a:rPr>
                        <a:t>?</a:t>
                      </a:r>
                      <a:r>
                        <a:rPr lang="it-IT" sz="1400" b="1">
                          <a:solidFill>
                            <a:schemeClr val="tx1"/>
                          </a:solidFill>
                          <a:latin typeface="Work Sans" pitchFamily="2"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 (</a:t>
                      </a:r>
                      <a:r>
                        <a:rPr lang="it-IT" sz="1400" b="1">
                          <a:latin typeface="Work Sans" pitchFamily="2" charset="0"/>
                          <a:hlinkClick r:id="rId3" action="ppaction://hlinksldjump" tooltip="Rappresenta la differenza tra il punteggio della classe/della scuola e il punteggio medio ottenuto dalle duecento classi/scuole con simili condizioni socio-economico-culturali."/>
                        </a:rPr>
                        <a:t>?</a:t>
                      </a:r>
                      <a:r>
                        <a:rPr lang="it-IT" sz="1400" b="1">
                          <a:latin typeface="Work Sans" pitchFamily="2" charset="0"/>
                        </a:rPr>
                        <a:t>)</a:t>
                      </a:r>
                    </a:p>
                  </a:txBody>
                  <a:tcPr anchor="ctr"/>
                </a:tc>
                <a:tc>
                  <a:txBody>
                    <a:bodyPr/>
                    <a:lstStyle/>
                    <a:p>
                      <a:pPr algn="ctr"/>
                      <a:r>
                        <a:rPr lang="it-IT" sz="1400" b="1">
                          <a:solidFill>
                            <a:schemeClr val="tx1"/>
                          </a:solidFill>
                          <a:latin typeface="Work Sans" pitchFamily="2" charset="0"/>
                        </a:rPr>
                        <a:t>Confronto con punteggio Lombardia (195,9)</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(193,3)</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(183,0)</a:t>
                      </a:r>
                    </a:p>
                  </a:txBody>
                  <a:tcPr anchor="ctr"/>
                </a:tc>
                <a:extLst>
                  <a:ext uri="{0D108BD9-81ED-4DB2-BD59-A6C34878D82A}">
                    <a16:rowId xmlns:a16="http://schemas.microsoft.com/office/drawing/2014/main" val="700804956"/>
                  </a:ext>
                </a:extLst>
              </a:tr>
              <a:tr h="432000">
                <a:tc gridSpan="2">
                  <a:txBody>
                    <a:bodyPr/>
                    <a:lstStyle/>
                    <a:p>
                      <a:pPr algn="ctr"/>
                      <a:r>
                        <a:rPr lang="it-IT" sz="1400" b="1">
                          <a:solidFill>
                            <a:schemeClr val="tx1"/>
                          </a:solidFill>
                          <a:latin typeface="Work Sans" pitchFamily="2" charset="0"/>
                        </a:rPr>
                        <a:t>ITALIANO</a:t>
                      </a:r>
                    </a:p>
                  </a:txBody>
                  <a:tcPr anchor="ctr"/>
                </a:tc>
                <a:tc hMerge="1">
                  <a:txBody>
                    <a:bodyPr/>
                    <a:lstStyle/>
                    <a:p>
                      <a:pPr algn="ctr"/>
                      <a:r>
                        <a:rPr lang="it-IT" sz="1400" b="0" i="0" kern="1200">
                          <a:solidFill>
                            <a:schemeClr val="dk1"/>
                          </a:solidFill>
                          <a:effectLst/>
                          <a:latin typeface="Work Sans" pitchFamily="2" charset="0"/>
                          <a:ea typeface="+mn-ea"/>
                          <a:cs typeface="+mn-cs"/>
                        </a:rPr>
                        <a:t>204,9</a:t>
                      </a:r>
                      <a:endParaRPr lang="it-IT" sz="1400">
                        <a:solidFill>
                          <a:schemeClr val="tx1"/>
                        </a:solidFill>
                        <a:latin typeface="Work Sans" pitchFamily="2" charset="0"/>
                      </a:endParaRPr>
                    </a:p>
                  </a:txBody>
                  <a:tcPr anchor="ctr"/>
                </a:tc>
                <a:tc>
                  <a:txBody>
                    <a:bodyPr/>
                    <a:lstStyle/>
                    <a:p>
                      <a:pPr algn="ctr"/>
                      <a:r>
                        <a:rPr lang="it-IT" sz="1400">
                          <a:solidFill>
                            <a:schemeClr val="tx1"/>
                          </a:solidFill>
                          <a:latin typeface="Work Sans" pitchFamily="2" charset="0"/>
                        </a:rPr>
                        <a:t>214,4</a:t>
                      </a:r>
                    </a:p>
                  </a:txBody>
                  <a:tcPr anchor="ctr"/>
                </a:tc>
                <a:tc>
                  <a:txBody>
                    <a:bodyPr/>
                    <a:lstStyle/>
                    <a:p>
                      <a:pPr algn="ctr"/>
                      <a:r>
                        <a:rPr lang="it-IT" sz="1400">
                          <a:solidFill>
                            <a:schemeClr val="tx1"/>
                          </a:solidFill>
                          <a:latin typeface="Work Sans" pitchFamily="2" charset="0"/>
                        </a:rPr>
                        <a:t>+25,8</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686223323"/>
                  </a:ext>
                </a:extLst>
              </a:tr>
              <a:tr h="432000">
                <a:tc gridSpan="2">
                  <a:txBody>
                    <a:bodyPr/>
                    <a:lstStyle/>
                    <a:p>
                      <a:pPr algn="ctr"/>
                      <a:r>
                        <a:rPr lang="it-IT" sz="1400" b="1">
                          <a:solidFill>
                            <a:schemeClr val="tx1"/>
                          </a:solidFill>
                          <a:latin typeface="Work Sans" pitchFamily="2" charset="0"/>
                        </a:rPr>
                        <a:t>SOPS050001</a:t>
                      </a:r>
                    </a:p>
                  </a:txBody>
                  <a:tcPr anchor="ctr"/>
                </a:tc>
                <a:tc hMerge="1">
                  <a:txBody>
                    <a:bodyPr/>
                    <a:lstStyle/>
                    <a:p>
                      <a:pPr algn="ctr"/>
                      <a:r>
                        <a:rPr lang="it-IT" sz="1400" b="0" i="0" kern="1200">
                          <a:solidFill>
                            <a:schemeClr val="dk1"/>
                          </a:solidFill>
                          <a:effectLst/>
                          <a:latin typeface="Work Sans" pitchFamily="2" charset="0"/>
                          <a:ea typeface="+mn-ea"/>
                          <a:cs typeface="+mn-cs"/>
                        </a:rPr>
                        <a:t>197,1</a:t>
                      </a:r>
                      <a:endParaRPr lang="it-IT" sz="1400">
                        <a:solidFill>
                          <a:schemeClr val="tx1"/>
                        </a:solidFill>
                        <a:latin typeface="Work Sans" pitchFamily="2" charset="0"/>
                      </a:endParaRPr>
                    </a:p>
                  </a:txBody>
                  <a:tcPr anchor="ctr"/>
                </a:tc>
                <a:tc>
                  <a:txBody>
                    <a:bodyPr/>
                    <a:lstStyle/>
                    <a:p>
                      <a:pPr algn="ctr"/>
                      <a:r>
                        <a:rPr lang="it-IT" sz="1400" b="0" i="0" kern="1200">
                          <a:solidFill>
                            <a:schemeClr val="dk1"/>
                          </a:solidFill>
                          <a:effectLst/>
                          <a:latin typeface="Work Sans" pitchFamily="2" charset="0"/>
                          <a:ea typeface="+mn-ea"/>
                          <a:cs typeface="+mn-cs"/>
                        </a:rPr>
                        <a:t>197,1</a:t>
                      </a:r>
                      <a:endParaRPr lang="it-IT" sz="1400">
                        <a:solidFill>
                          <a:schemeClr val="tx1"/>
                        </a:solidFill>
                        <a:latin typeface="Work Sans" pitchFamily="2" charset="0"/>
                      </a:endParaRPr>
                    </a:p>
                  </a:txBody>
                  <a:tcPr anchor="ctr"/>
                </a:tc>
                <a:tc>
                  <a:txBody>
                    <a:bodyPr/>
                    <a:lstStyle/>
                    <a:p>
                      <a:pPr algn="ctr"/>
                      <a:r>
                        <a:rPr lang="it-IT" sz="1400">
                          <a:solidFill>
                            <a:schemeClr val="tx1"/>
                          </a:solidFill>
                          <a:latin typeface="Work Sans" pitchFamily="2" charset="0"/>
                        </a:rPr>
                        <a:t>+8,7</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321140">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a:solidFill>
                            <a:schemeClr val="tx1"/>
                          </a:solidFill>
                          <a:latin typeface="Work Sans" pitchFamily="2" charset="0"/>
                        </a:rPr>
                        <a:t>Punteggi generali - Altri Licei (diversi da scientifici)</a:t>
                      </a:r>
                    </a:p>
                  </a:txBody>
                  <a:tcPr anchor="ctr">
                    <a:noFill/>
                  </a:tcPr>
                </a:tc>
                <a:tc hMerge="1">
                  <a:txBody>
                    <a:bodyPr/>
                    <a:lstStyle/>
                    <a:p>
                      <a:pPr algn="ctr"/>
                      <a:endParaRPr lang="it-IT" sz="1400" b="1">
                        <a:solidFill>
                          <a:schemeClr val="tx1"/>
                        </a:solidFill>
                        <a:latin typeface="+mn-lt"/>
                      </a:endParaRPr>
                    </a:p>
                  </a:txBody>
                  <a:tcPr anchor="ctr"/>
                </a:tc>
                <a:tc hMerge="1">
                  <a:txBody>
                    <a:bodyPr/>
                    <a:lstStyle/>
                    <a:p>
                      <a:endParaRPr lang="it-IT"/>
                    </a:p>
                  </a:txBody>
                  <a:tcPr/>
                </a:tc>
                <a:tc hMerge="1">
                  <a:txBody>
                    <a:bodyPr/>
                    <a:lstStyle/>
                    <a:p>
                      <a:endParaRPr lang="it-IT"/>
                    </a:p>
                  </a:txBody>
                  <a:tcP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extLst>
                  <a:ext uri="{0D108BD9-81ED-4DB2-BD59-A6C34878D82A}">
                    <a16:rowId xmlns:a16="http://schemas.microsoft.com/office/drawing/2014/main" val="3864041501"/>
                  </a:ext>
                </a:extLst>
              </a:tr>
              <a:tr h="520696">
                <a:tc>
                  <a:txBody>
                    <a:bodyPr/>
                    <a:lstStyle/>
                    <a:p>
                      <a:pPr algn="ctr"/>
                      <a:endParaRPr lang="it-IT" sz="1400" b="1">
                        <a:solidFill>
                          <a:schemeClr val="tx1"/>
                        </a:solidFill>
                        <a:latin typeface="Work Sans" pitchFamily="2" charset="0"/>
                      </a:endParaRPr>
                    </a:p>
                  </a:txBody>
                  <a:tcPr anchor="ctr"/>
                </a:tc>
                <a:tc gridSpan="2">
                  <a:txBody>
                    <a:bodyPr/>
                    <a:lstStyle/>
                    <a:p>
                      <a:pPr algn="ctr"/>
                      <a:r>
                        <a:rPr lang="it-IT" sz="1400" b="1">
                          <a:solidFill>
                            <a:schemeClr val="tx1"/>
                          </a:solidFill>
                          <a:latin typeface="Work Sans" pitchFamily="2" charset="0"/>
                        </a:rPr>
                        <a:t>Punteggio</a:t>
                      </a:r>
                    </a:p>
                  </a:txBody>
                  <a:tcPr anchor="ctr"/>
                </a:tc>
                <a:tc hMerge="1">
                  <a:txBody>
                    <a:bodyPr/>
                    <a:lstStyle/>
                    <a:p>
                      <a:pPr algn="ctr"/>
                      <a:endParaRPr lang="it-IT" sz="1400" b="1">
                        <a:solidFill>
                          <a:schemeClr val="tx1"/>
                        </a:solidFill>
                        <a:latin typeface="Work Sans"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(193,7)</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(191,1)</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(181,5)</a:t>
                      </a:r>
                    </a:p>
                  </a:txBody>
                  <a:tcPr anchor="ctr"/>
                </a:tc>
                <a:extLst>
                  <a:ext uri="{0D108BD9-81ED-4DB2-BD59-A6C34878D82A}">
                    <a16:rowId xmlns:a16="http://schemas.microsoft.com/office/drawing/2014/main" val="3023237660"/>
                  </a:ext>
                </a:extLst>
              </a:tr>
              <a:tr h="432000">
                <a:tc>
                  <a:txBody>
                    <a:bodyPr/>
                    <a:lstStyle/>
                    <a:p>
                      <a:pPr algn="ctr"/>
                      <a:r>
                        <a:rPr lang="it-IT" sz="1400" b="1">
                          <a:solidFill>
                            <a:schemeClr val="tx1"/>
                          </a:solidFill>
                          <a:latin typeface="Work Sans" pitchFamily="2" charset="0"/>
                        </a:rPr>
                        <a:t>MATEMATICA</a:t>
                      </a:r>
                    </a:p>
                  </a:txBody>
                  <a:tcPr anchor="ctr"/>
                </a:tc>
                <a:tc gridSpan="2">
                  <a:txBody>
                    <a:bodyPr/>
                    <a:lstStyle/>
                    <a:p>
                      <a:pPr algn="ctr"/>
                      <a:r>
                        <a:rPr lang="it-IT" sz="1400">
                          <a:solidFill>
                            <a:schemeClr val="tx1"/>
                          </a:solidFill>
                          <a:latin typeface="Work Sans" pitchFamily="2" charset="0"/>
                        </a:rPr>
                        <a:t>193,8</a:t>
                      </a:r>
                    </a:p>
                  </a:txBody>
                  <a:tcPr anchor="ctr"/>
                </a:tc>
                <a:tc hMerge="1">
                  <a:txBody>
                    <a:bodyPr/>
                    <a:lstStyle/>
                    <a:p>
                      <a:pPr algn="ctr"/>
                      <a:endParaRPr lang="it-IT" sz="1400">
                        <a:solidFill>
                          <a:schemeClr val="tx1"/>
                        </a:solidFill>
                        <a:latin typeface="Work Sans" pitchFamily="2" charset="0"/>
                      </a:endParaRPr>
                    </a:p>
                  </a:txBody>
                  <a:tcPr anchor="ctr"/>
                </a:tc>
                <a:tc>
                  <a:txBody>
                    <a:bodyPr/>
                    <a:lstStyle/>
                    <a:p>
                      <a:pPr algn="ctr"/>
                      <a:r>
                        <a:rPr lang="it-IT" sz="1400">
                          <a:solidFill>
                            <a:schemeClr val="tx1"/>
                          </a:solidFill>
                          <a:latin typeface="Work Sans" pitchFamily="2" charset="0"/>
                        </a:rPr>
                        <a:t>+10,5</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4">
                        <a:lumMod val="20000"/>
                        <a:lumOff val="8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755600526"/>
                  </a:ext>
                </a:extLst>
              </a:tr>
              <a:tr h="432000">
                <a:tc>
                  <a:txBody>
                    <a:bodyPr/>
                    <a:lstStyle/>
                    <a:p>
                      <a:pPr algn="ctr"/>
                      <a:r>
                        <a:rPr lang="it-IT" sz="1400" b="1">
                          <a:solidFill>
                            <a:schemeClr val="tx1"/>
                          </a:solidFill>
                          <a:latin typeface="Work Sans" pitchFamily="2" charset="0"/>
                        </a:rPr>
                        <a:t>SOPS050001</a:t>
                      </a:r>
                    </a:p>
                  </a:txBody>
                  <a:tcPr anchor="ctr"/>
                </a:tc>
                <a:tc gridSpan="2">
                  <a:txBody>
                    <a:bodyPr/>
                    <a:lstStyle/>
                    <a:p>
                      <a:pPr algn="ctr"/>
                      <a:r>
                        <a:rPr lang="it-IT" sz="1400">
                          <a:solidFill>
                            <a:schemeClr val="tx1"/>
                          </a:solidFill>
                          <a:latin typeface="Work Sans" pitchFamily="2" charset="0"/>
                        </a:rPr>
                        <a:t>188,2</a:t>
                      </a:r>
                    </a:p>
                  </a:txBody>
                  <a:tcPr anchor="ctr"/>
                </a:tc>
                <a:tc hMerge="1">
                  <a:txBody>
                    <a:bodyPr/>
                    <a:lstStyle/>
                    <a:p>
                      <a:pPr algn="ctr"/>
                      <a:endParaRPr lang="it-IT" sz="1400">
                        <a:solidFill>
                          <a:schemeClr val="tx1"/>
                        </a:solidFill>
                        <a:latin typeface="Work Sans" pitchFamily="2" charset="0"/>
                      </a:endParaRPr>
                    </a:p>
                  </a:txBody>
                  <a:tcPr anchor="ctr"/>
                </a:tc>
                <a:tc>
                  <a:txBody>
                    <a:bodyPr/>
                    <a:lstStyle/>
                    <a:p>
                      <a:pPr algn="ctr"/>
                      <a:r>
                        <a:rPr lang="it-IT" sz="1400">
                          <a:solidFill>
                            <a:schemeClr val="tx1"/>
                          </a:solidFill>
                          <a:latin typeface="Work Sans" pitchFamily="2" charset="0"/>
                        </a:rPr>
                        <a:t>+7,6</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622659283"/>
                  </a:ext>
                </a:extLst>
              </a:tr>
              <a:tr h="422726">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pPr algn="ctr"/>
                      <a:endParaRPr lang="it-IT" sz="1400">
                        <a:solidFill>
                          <a:schemeClr val="tx1"/>
                        </a:solidFill>
                        <a:latin typeface="+mn-lt"/>
                      </a:endParaRPr>
                    </a:p>
                  </a:txBody>
                  <a:tcPr anchor="ctr"/>
                </a:tc>
                <a:tc hMerge="1">
                  <a:txBody>
                    <a:bodyPr/>
                    <a:lstStyle/>
                    <a:p>
                      <a:endParaRPr lang="it-IT"/>
                    </a:p>
                  </a:txBody>
                  <a:tcP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graphicFrame>
        <p:nvGraphicFramePr>
          <p:cNvPr id="34" name="Tabella 33">
            <a:extLst>
              <a:ext uri="{FF2B5EF4-FFF2-40B4-BE49-F238E27FC236}">
                <a16:creationId xmlns:a16="http://schemas.microsoft.com/office/drawing/2014/main" id="{8C9B3CF1-F070-4075-8166-E9F18D75AD54}"/>
              </a:ext>
            </a:extLst>
          </p:cNvPr>
          <p:cNvGraphicFramePr>
            <a:graphicFrameLocks noGrp="1"/>
          </p:cNvGraphicFramePr>
          <p:nvPr>
            <p:extLst>
              <p:ext uri="{D42A27DB-BD31-4B8C-83A1-F6EECF244321}">
                <p14:modId xmlns:p14="http://schemas.microsoft.com/office/powerpoint/2010/main" val="2148950635"/>
              </p:ext>
            </p:extLst>
          </p:nvPr>
        </p:nvGraphicFramePr>
        <p:xfrm>
          <a:off x="262617" y="4817006"/>
          <a:ext cx="11919858" cy="1786327"/>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944020019"/>
                    </a:ext>
                  </a:extLst>
                </a:gridCol>
                <a:gridCol w="1589314">
                  <a:extLst>
                    <a:ext uri="{9D8B030D-6E8A-4147-A177-3AD203B41FA5}">
                      <a16:colId xmlns:a16="http://schemas.microsoft.com/office/drawing/2014/main" val="79365766"/>
                    </a:ext>
                  </a:extLst>
                </a:gridCol>
                <a:gridCol w="1621972">
                  <a:extLst>
                    <a:ext uri="{9D8B030D-6E8A-4147-A177-3AD203B41FA5}">
                      <a16:colId xmlns:a16="http://schemas.microsoft.com/office/drawing/2014/main" val="4129911090"/>
                    </a:ext>
                  </a:extLst>
                </a:gridCol>
                <a:gridCol w="1623217">
                  <a:extLst>
                    <a:ext uri="{9D8B030D-6E8A-4147-A177-3AD203B41FA5}">
                      <a16:colId xmlns:a16="http://schemas.microsoft.com/office/drawing/2014/main" val="1567833803"/>
                    </a:ext>
                  </a:extLst>
                </a:gridCol>
                <a:gridCol w="1822035">
                  <a:extLst>
                    <a:ext uri="{9D8B030D-6E8A-4147-A177-3AD203B41FA5}">
                      <a16:colId xmlns:a16="http://schemas.microsoft.com/office/drawing/2014/main" val="291230167"/>
                    </a:ext>
                  </a:extLst>
                </a:gridCol>
                <a:gridCol w="1822035">
                  <a:extLst>
                    <a:ext uri="{9D8B030D-6E8A-4147-A177-3AD203B41FA5}">
                      <a16:colId xmlns:a16="http://schemas.microsoft.com/office/drawing/2014/main" val="1988389916"/>
                    </a:ext>
                  </a:extLst>
                </a:gridCol>
                <a:gridCol w="1822035">
                  <a:extLst>
                    <a:ext uri="{9D8B030D-6E8A-4147-A177-3AD203B41FA5}">
                      <a16:colId xmlns:a16="http://schemas.microsoft.com/office/drawing/2014/main" val="744706569"/>
                    </a:ext>
                  </a:extLst>
                </a:gridCol>
              </a:tblGrid>
              <a:tr h="397992">
                <a:tc gridSpan="7">
                  <a:txBody>
                    <a:bodyPr/>
                    <a:lstStyle/>
                    <a:p>
                      <a:pPr algn="ctr"/>
                      <a:r>
                        <a:rPr lang="it-IT" sz="2000">
                          <a:solidFill>
                            <a:schemeClr val="tx1"/>
                          </a:solidFill>
                          <a:latin typeface="Work Sans" pitchFamily="2" charset="0"/>
                        </a:rPr>
                        <a:t>Distribuzione degli studenti nei livelli di apprendimento</a:t>
                      </a: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extLst>
                  <a:ext uri="{0D108BD9-81ED-4DB2-BD59-A6C34878D82A}">
                    <a16:rowId xmlns:a16="http://schemas.microsoft.com/office/drawing/2014/main" val="1003653957"/>
                  </a:ext>
                </a:extLst>
              </a:tr>
              <a:tr h="524335">
                <a:tc>
                  <a:txBody>
                    <a:bodyPr/>
                    <a:lstStyle/>
                    <a:p>
                      <a:pPr algn="ctr"/>
                      <a:endParaRPr lang="it-IT" sz="1400">
                        <a:latin typeface="Work Sans" pitchFamily="2" charset="0"/>
                      </a:endParaRPr>
                    </a:p>
                  </a:txBody>
                  <a:tcPr anchor="ctr"/>
                </a:tc>
                <a:tc>
                  <a:txBody>
                    <a:bodyPr/>
                    <a:lstStyle/>
                    <a:p>
                      <a:pPr algn="ctr"/>
                      <a:r>
                        <a:rPr lang="it-IT" sz="1400" b="1">
                          <a:latin typeface="Work Sans" pitchFamily="2" charset="0"/>
                        </a:rPr>
                        <a:t>Materia</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2</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3</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4</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5</a:t>
                      </a:r>
                    </a:p>
                  </a:txBody>
                  <a:tcPr anchor="ctr"/>
                </a:tc>
                <a:extLst>
                  <a:ext uri="{0D108BD9-81ED-4DB2-BD59-A6C34878D82A}">
                    <a16:rowId xmlns:a16="http://schemas.microsoft.com/office/drawing/2014/main" val="184304850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ITALIANO</a:t>
                      </a:r>
                    </a:p>
                  </a:txBody>
                  <a:tcPr anchor="ctr"/>
                </a:tc>
                <a:tc>
                  <a:txBody>
                    <a:bodyPr/>
                    <a:lstStyle/>
                    <a:p>
                      <a:pPr algn="ctr" fontAlgn="ctr"/>
                      <a:r>
                        <a:rPr lang="it-IT" sz="1400">
                          <a:effectLst/>
                          <a:latin typeface="Work Sans" pitchFamily="2" charset="0"/>
                        </a:rPr>
                        <a:t>1 (4,6%)</a:t>
                      </a:r>
                    </a:p>
                  </a:txBody>
                  <a:tcPr anchor="ctr"/>
                </a:tc>
                <a:tc>
                  <a:txBody>
                    <a:bodyPr/>
                    <a:lstStyle/>
                    <a:p>
                      <a:pPr algn="ctr" fontAlgn="ctr"/>
                      <a:r>
                        <a:rPr lang="it-IT" sz="1400">
                          <a:effectLst/>
                          <a:latin typeface="Work Sans" pitchFamily="2" charset="0"/>
                        </a:rPr>
                        <a:t>3 (13,6%)</a:t>
                      </a:r>
                    </a:p>
                  </a:txBody>
                  <a:tcPr anchor="ctr"/>
                </a:tc>
                <a:tc>
                  <a:txBody>
                    <a:bodyPr/>
                    <a:lstStyle/>
                    <a:p>
                      <a:pPr algn="ctr" fontAlgn="ctr"/>
                      <a:r>
                        <a:rPr lang="it-IT" sz="1400">
                          <a:effectLst/>
                          <a:latin typeface="Work Sans" pitchFamily="2" charset="0"/>
                        </a:rPr>
                        <a:t>5 (22,7%)</a:t>
                      </a:r>
                    </a:p>
                  </a:txBody>
                  <a:tcPr anchor="ctr"/>
                </a:tc>
                <a:tc>
                  <a:txBody>
                    <a:bodyPr/>
                    <a:lstStyle/>
                    <a:p>
                      <a:pPr algn="ctr" fontAlgn="ctr"/>
                      <a:r>
                        <a:rPr lang="it-IT" sz="1400">
                          <a:effectLst/>
                          <a:latin typeface="Work Sans" pitchFamily="2" charset="0"/>
                        </a:rPr>
                        <a:t>11 (50,0%)</a:t>
                      </a:r>
                    </a:p>
                  </a:txBody>
                  <a:tcPr anchor="ctr"/>
                </a:tc>
                <a:tc>
                  <a:txBody>
                    <a:bodyPr/>
                    <a:lstStyle/>
                    <a:p>
                      <a:pPr algn="ctr" fontAlgn="ctr"/>
                      <a:r>
                        <a:rPr lang="it-IT" sz="1400">
                          <a:effectLst/>
                          <a:latin typeface="Work Sans" pitchFamily="2" charset="0"/>
                        </a:rPr>
                        <a:t>2 (9,1%)</a:t>
                      </a:r>
                    </a:p>
                  </a:txBody>
                  <a:tcPr anchor="ctr"/>
                </a:tc>
                <a:extLst>
                  <a:ext uri="{0D108BD9-81ED-4DB2-BD59-A6C34878D82A}">
                    <a16:rowId xmlns:a16="http://schemas.microsoft.com/office/drawing/2014/main" val="3468404980"/>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MATEMATICA</a:t>
                      </a:r>
                    </a:p>
                  </a:txBody>
                  <a:tcPr anchor="ctr"/>
                </a:tc>
                <a:tc>
                  <a:txBody>
                    <a:bodyPr/>
                    <a:lstStyle/>
                    <a:p>
                      <a:pPr algn="ctr" fontAlgn="ctr"/>
                      <a:r>
                        <a:rPr lang="it-IT" sz="1400">
                          <a:solidFill>
                            <a:srgbClr val="1A1A1A"/>
                          </a:solidFill>
                          <a:effectLst/>
                          <a:latin typeface="Work Sans" pitchFamily="2" charset="0"/>
                        </a:rPr>
                        <a:t>2 (9,1%)</a:t>
                      </a:r>
                    </a:p>
                  </a:txBody>
                  <a:tcPr anchor="ctr"/>
                </a:tc>
                <a:tc>
                  <a:txBody>
                    <a:bodyPr/>
                    <a:lstStyle/>
                    <a:p>
                      <a:pPr algn="ctr" fontAlgn="ctr"/>
                      <a:r>
                        <a:rPr lang="it-IT" sz="1400">
                          <a:solidFill>
                            <a:srgbClr val="1A1A1A"/>
                          </a:solidFill>
                          <a:effectLst/>
                          <a:latin typeface="Work Sans" pitchFamily="2" charset="0"/>
                        </a:rPr>
                        <a:t>5 (22,7%)</a:t>
                      </a:r>
                    </a:p>
                  </a:txBody>
                  <a:tcPr anchor="ctr"/>
                </a:tc>
                <a:tc>
                  <a:txBody>
                    <a:bodyPr/>
                    <a:lstStyle/>
                    <a:p>
                      <a:pPr algn="ctr" fontAlgn="ctr"/>
                      <a:r>
                        <a:rPr lang="it-IT" sz="1400">
                          <a:solidFill>
                            <a:srgbClr val="1A1A1A"/>
                          </a:solidFill>
                          <a:effectLst/>
                          <a:latin typeface="Work Sans" pitchFamily="2" charset="0"/>
                        </a:rPr>
                        <a:t>10 (45,5%)</a:t>
                      </a:r>
                    </a:p>
                  </a:txBody>
                  <a:tcPr anchor="ctr"/>
                </a:tc>
                <a:tc>
                  <a:txBody>
                    <a:bodyPr/>
                    <a:lstStyle/>
                    <a:p>
                      <a:pPr algn="ctr" fontAlgn="ctr"/>
                      <a:r>
                        <a:rPr lang="it-IT" sz="1400">
                          <a:solidFill>
                            <a:srgbClr val="1A1A1A"/>
                          </a:solidFill>
                          <a:effectLst/>
                          <a:latin typeface="Work Sans" pitchFamily="2" charset="0"/>
                        </a:rPr>
                        <a:t>3 (13,6%)</a:t>
                      </a:r>
                    </a:p>
                  </a:txBody>
                  <a:tcPr anchor="ctr"/>
                </a:tc>
                <a:tc>
                  <a:txBody>
                    <a:bodyPr/>
                    <a:lstStyle/>
                    <a:p>
                      <a:pPr algn="ctr" fontAlgn="ctr"/>
                      <a:r>
                        <a:rPr lang="it-IT" sz="1400">
                          <a:solidFill>
                            <a:srgbClr val="1A1A1A"/>
                          </a:solidFill>
                          <a:effectLst/>
                          <a:latin typeface="Work Sans" pitchFamily="2" charset="0"/>
                        </a:rPr>
                        <a:t>2 (9,1%)</a:t>
                      </a:r>
                    </a:p>
                  </a:txBody>
                  <a:tcPr anchor="ctr"/>
                </a:tc>
                <a:extLst>
                  <a:ext uri="{0D108BD9-81ED-4DB2-BD59-A6C34878D82A}">
                    <a16:rowId xmlns:a16="http://schemas.microsoft.com/office/drawing/2014/main" val="1065392956"/>
                  </a:ext>
                </a:extLst>
              </a:tr>
            </a:tbl>
          </a:graphicData>
        </a:graphic>
      </p:graphicFrame>
      <p:pic>
        <p:nvPicPr>
          <p:cNvPr id="41" name="Elemento grafico 40" descr="Segna Pollice su con riempimento a tinta unita">
            <a:extLst>
              <a:ext uri="{FF2B5EF4-FFF2-40B4-BE49-F238E27FC236}">
                <a16:creationId xmlns:a16="http://schemas.microsoft.com/office/drawing/2014/main" id="{0EE69436-EACB-4EDA-8B55-B0CC7FA9E0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03185" y="1582553"/>
            <a:ext cx="432000" cy="432000"/>
          </a:xfrm>
          <a:prstGeom prst="rect">
            <a:avLst/>
          </a:prstGeom>
        </p:spPr>
      </p:pic>
      <p:pic>
        <p:nvPicPr>
          <p:cNvPr id="48" name="Elemento grafico 47" descr="Segna Pollice su con riempimento a tinta unita">
            <a:extLst>
              <a:ext uri="{FF2B5EF4-FFF2-40B4-BE49-F238E27FC236}">
                <a16:creationId xmlns:a16="http://schemas.microsoft.com/office/drawing/2014/main" id="{89DA9B4F-C653-41BA-B884-1CDFD3C7F5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03185" y="2025429"/>
            <a:ext cx="432000" cy="432000"/>
          </a:xfrm>
          <a:prstGeom prst="rect">
            <a:avLst/>
          </a:prstGeom>
        </p:spPr>
      </p:pic>
      <p:pic>
        <p:nvPicPr>
          <p:cNvPr id="55" name="Elemento grafico 54" descr="Segna Pollice su con riempimento a tinta unita">
            <a:extLst>
              <a:ext uri="{FF2B5EF4-FFF2-40B4-BE49-F238E27FC236}">
                <a16:creationId xmlns:a16="http://schemas.microsoft.com/office/drawing/2014/main" id="{00B2AF17-F27A-4458-9D13-AA4476752B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03185" y="3571216"/>
            <a:ext cx="432000" cy="432000"/>
          </a:xfrm>
          <a:prstGeom prst="rect">
            <a:avLst/>
          </a:prstGeom>
        </p:spPr>
      </p:pic>
      <p:pic>
        <p:nvPicPr>
          <p:cNvPr id="60" name="Elemento grafico 59" descr="Segna Pollice su con riempimento a tinta unita">
            <a:extLst>
              <a:ext uri="{FF2B5EF4-FFF2-40B4-BE49-F238E27FC236}">
                <a16:creationId xmlns:a16="http://schemas.microsoft.com/office/drawing/2014/main" id="{ACA8076F-404D-4F24-AAF0-D2CED743E3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03185" y="4026382"/>
            <a:ext cx="432000" cy="432000"/>
          </a:xfrm>
          <a:prstGeom prst="rect">
            <a:avLst/>
          </a:prstGeom>
        </p:spPr>
      </p:pic>
      <p:pic>
        <p:nvPicPr>
          <p:cNvPr id="61" name="Elemento grafico 60" descr="Segna Pollice su con riempimento a tinta unita">
            <a:extLst>
              <a:ext uri="{FF2B5EF4-FFF2-40B4-BE49-F238E27FC236}">
                <a16:creationId xmlns:a16="http://schemas.microsoft.com/office/drawing/2014/main" id="{A573DF55-D337-44A8-8105-B3001E4DC70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6319747" y="4041024"/>
            <a:ext cx="432000" cy="432000"/>
          </a:xfrm>
          <a:prstGeom prst="rect">
            <a:avLst/>
          </a:prstGeom>
        </p:spPr>
      </p:pic>
      <p:pic>
        <p:nvPicPr>
          <p:cNvPr id="62" name="Elemento grafico 61" descr="Segna Pollice su con riempimento a tinta unita">
            <a:extLst>
              <a:ext uri="{FF2B5EF4-FFF2-40B4-BE49-F238E27FC236}">
                <a16:creationId xmlns:a16="http://schemas.microsoft.com/office/drawing/2014/main" id="{89E6E830-06AA-4929-B58F-CFAD1F475B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0953" y="4548516"/>
            <a:ext cx="216000" cy="216000"/>
          </a:xfrm>
          <a:prstGeom prst="rect">
            <a:avLst/>
          </a:prstGeom>
        </p:spPr>
      </p:pic>
      <p:grpSp>
        <p:nvGrpSpPr>
          <p:cNvPr id="69" name="Gruppo 68">
            <a:extLst>
              <a:ext uri="{FF2B5EF4-FFF2-40B4-BE49-F238E27FC236}">
                <a16:creationId xmlns:a16="http://schemas.microsoft.com/office/drawing/2014/main" id="{0D868195-4C34-41CD-9007-DB9415C5C861}"/>
              </a:ext>
            </a:extLst>
          </p:cNvPr>
          <p:cNvGrpSpPr>
            <a:grpSpLocks noChangeAspect="1"/>
          </p:cNvGrpSpPr>
          <p:nvPr/>
        </p:nvGrpSpPr>
        <p:grpSpPr>
          <a:xfrm>
            <a:off x="3664378" y="4578679"/>
            <a:ext cx="362100" cy="216000"/>
            <a:chOff x="8073887" y="1291301"/>
            <a:chExt cx="724200" cy="432000"/>
          </a:xfrm>
          <a:solidFill>
            <a:srgbClr val="FFC000"/>
          </a:solidFill>
        </p:grpSpPr>
        <p:pic>
          <p:nvPicPr>
            <p:cNvPr id="71" name="Elemento grafico 70" descr="Freccia: diritta con riempimento a tinta unita">
              <a:extLst>
                <a:ext uri="{FF2B5EF4-FFF2-40B4-BE49-F238E27FC236}">
                  <a16:creationId xmlns:a16="http://schemas.microsoft.com/office/drawing/2014/main" id="{B75C5A46-9140-4580-B7C1-E586FD2DF6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73887" y="1291301"/>
              <a:ext cx="432000" cy="432000"/>
            </a:xfrm>
            <a:prstGeom prst="rect">
              <a:avLst/>
            </a:prstGeom>
          </p:spPr>
        </p:pic>
        <p:pic>
          <p:nvPicPr>
            <p:cNvPr id="72" name="Elemento grafico 71" descr="Freccia: diritta con riempimento a tinta unita">
              <a:extLst>
                <a:ext uri="{FF2B5EF4-FFF2-40B4-BE49-F238E27FC236}">
                  <a16:creationId xmlns:a16="http://schemas.microsoft.com/office/drawing/2014/main" id="{99B1F881-4591-43D1-9859-33D4DCF243D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8366087" y="1291301"/>
              <a:ext cx="432000" cy="432000"/>
            </a:xfrm>
            <a:prstGeom prst="rect">
              <a:avLst/>
            </a:prstGeom>
          </p:spPr>
        </p:pic>
      </p:grpSp>
      <p:pic>
        <p:nvPicPr>
          <p:cNvPr id="76" name="Elemento grafico 75" descr="Segna Pollice su con riempimento a tinta unita">
            <a:extLst>
              <a:ext uri="{FF2B5EF4-FFF2-40B4-BE49-F238E27FC236}">
                <a16:creationId xmlns:a16="http://schemas.microsoft.com/office/drawing/2014/main" id="{5A40E1E2-E664-4ABD-9199-07DCD533A4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7276698" y="4609348"/>
            <a:ext cx="216000" cy="216000"/>
          </a:xfrm>
          <a:prstGeom prst="rect">
            <a:avLst/>
          </a:prstGeom>
        </p:spPr>
      </p:pic>
      <p:pic>
        <p:nvPicPr>
          <p:cNvPr id="37" name="Elemento grafico 36" descr="Segna Pollice su con riempimento a tinta unita">
            <a:extLst>
              <a:ext uri="{FF2B5EF4-FFF2-40B4-BE49-F238E27FC236}">
                <a16:creationId xmlns:a16="http://schemas.microsoft.com/office/drawing/2014/main" id="{08F90099-2E0C-4C72-8301-6CC68050A4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63357" y="1593429"/>
            <a:ext cx="432000" cy="432000"/>
          </a:xfrm>
          <a:prstGeom prst="rect">
            <a:avLst/>
          </a:prstGeom>
        </p:spPr>
      </p:pic>
      <p:pic>
        <p:nvPicPr>
          <p:cNvPr id="63" name="Elemento grafico 62" descr="Segna Pollice su con riempimento a tinta unita">
            <a:extLst>
              <a:ext uri="{FF2B5EF4-FFF2-40B4-BE49-F238E27FC236}">
                <a16:creationId xmlns:a16="http://schemas.microsoft.com/office/drawing/2014/main" id="{E845338F-E8C0-484A-8C52-79D98E157D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19747" y="1593429"/>
            <a:ext cx="432000" cy="432000"/>
          </a:xfrm>
          <a:prstGeom prst="rect">
            <a:avLst/>
          </a:prstGeom>
        </p:spPr>
      </p:pic>
      <p:pic>
        <p:nvPicPr>
          <p:cNvPr id="64" name="Elemento grafico 63" descr="Segna Pollice su con riempimento a tinta unita">
            <a:extLst>
              <a:ext uri="{FF2B5EF4-FFF2-40B4-BE49-F238E27FC236}">
                <a16:creationId xmlns:a16="http://schemas.microsoft.com/office/drawing/2014/main" id="{8E010019-D57E-4763-8329-208C700CB8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63357" y="2010798"/>
            <a:ext cx="432000" cy="432000"/>
          </a:xfrm>
          <a:prstGeom prst="rect">
            <a:avLst/>
          </a:prstGeom>
        </p:spPr>
      </p:pic>
      <p:pic>
        <p:nvPicPr>
          <p:cNvPr id="65" name="Elemento grafico 64" descr="Segna Pollice su con riempimento a tinta unita">
            <a:extLst>
              <a:ext uri="{FF2B5EF4-FFF2-40B4-BE49-F238E27FC236}">
                <a16:creationId xmlns:a16="http://schemas.microsoft.com/office/drawing/2014/main" id="{A6B2F93A-EE4C-4236-BD66-A022B4158B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19747" y="2010798"/>
            <a:ext cx="432000" cy="432000"/>
          </a:xfrm>
          <a:prstGeom prst="rect">
            <a:avLst/>
          </a:prstGeom>
        </p:spPr>
      </p:pic>
      <p:pic>
        <p:nvPicPr>
          <p:cNvPr id="66" name="Elemento grafico 65" descr="Segna Pollice su con riempimento a tinta unita">
            <a:extLst>
              <a:ext uri="{FF2B5EF4-FFF2-40B4-BE49-F238E27FC236}">
                <a16:creationId xmlns:a16="http://schemas.microsoft.com/office/drawing/2014/main" id="{5E49019E-E2B9-4748-B702-76F013E9AE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8561466" y="4041024"/>
            <a:ext cx="432000" cy="432000"/>
          </a:xfrm>
          <a:prstGeom prst="rect">
            <a:avLst/>
          </a:prstGeom>
        </p:spPr>
      </p:pic>
      <p:grpSp>
        <p:nvGrpSpPr>
          <p:cNvPr id="25" name="Gruppo 24">
            <a:extLst>
              <a:ext uri="{FF2B5EF4-FFF2-40B4-BE49-F238E27FC236}">
                <a16:creationId xmlns:a16="http://schemas.microsoft.com/office/drawing/2014/main" id="{84733E40-656F-4176-9718-96A10299CD1C}"/>
              </a:ext>
            </a:extLst>
          </p:cNvPr>
          <p:cNvGrpSpPr/>
          <p:nvPr/>
        </p:nvGrpSpPr>
        <p:grpSpPr>
          <a:xfrm>
            <a:off x="6202786" y="3597861"/>
            <a:ext cx="665922" cy="432000"/>
            <a:chOff x="8073887" y="1291301"/>
            <a:chExt cx="724200" cy="432000"/>
          </a:xfrm>
          <a:solidFill>
            <a:srgbClr val="FFC000"/>
          </a:solidFill>
        </p:grpSpPr>
        <p:pic>
          <p:nvPicPr>
            <p:cNvPr id="26" name="Elemento grafico 25" descr="Freccia: diritta con riempimento a tinta unita">
              <a:extLst>
                <a:ext uri="{FF2B5EF4-FFF2-40B4-BE49-F238E27FC236}">
                  <a16:creationId xmlns:a16="http://schemas.microsoft.com/office/drawing/2014/main" id="{E7DB647F-FB44-44D6-BB7B-48D25C2FBF8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73887" y="1291301"/>
              <a:ext cx="432000" cy="432000"/>
            </a:xfrm>
            <a:prstGeom prst="rect">
              <a:avLst/>
            </a:prstGeom>
          </p:spPr>
        </p:pic>
        <p:pic>
          <p:nvPicPr>
            <p:cNvPr id="27" name="Elemento grafico 26" descr="Freccia: diritta con riempimento a tinta unita">
              <a:extLst>
                <a:ext uri="{FF2B5EF4-FFF2-40B4-BE49-F238E27FC236}">
                  <a16:creationId xmlns:a16="http://schemas.microsoft.com/office/drawing/2014/main" id="{40C0B267-F786-4C53-83D0-238EA52310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8366087" y="1291301"/>
              <a:ext cx="432000" cy="432000"/>
            </a:xfrm>
            <a:prstGeom prst="rect">
              <a:avLst/>
            </a:prstGeom>
          </p:spPr>
        </p:pic>
      </p:grpSp>
      <p:pic>
        <p:nvPicPr>
          <p:cNvPr id="30" name="Elemento grafico 29" descr="Segna Pollice su con riempimento a tinta unita">
            <a:extLst>
              <a:ext uri="{FF2B5EF4-FFF2-40B4-BE49-F238E27FC236}">
                <a16:creationId xmlns:a16="http://schemas.microsoft.com/office/drawing/2014/main" id="{119781F0-9B10-413A-AE8F-B8E5584E7E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62564" y="3561038"/>
            <a:ext cx="432000" cy="432000"/>
          </a:xfrm>
          <a:prstGeom prst="rect">
            <a:avLst/>
          </a:prstGeom>
        </p:spPr>
      </p:pic>
      <p:sp>
        <p:nvSpPr>
          <p:cNvPr id="31" name="CasellaDiTesto 30">
            <a:extLst>
              <a:ext uri="{FF2B5EF4-FFF2-40B4-BE49-F238E27FC236}">
                <a16:creationId xmlns:a16="http://schemas.microsoft.com/office/drawing/2014/main" id="{B180A72A-EB40-4DF1-B9C5-01B180B00207}"/>
              </a:ext>
            </a:extLst>
          </p:cNvPr>
          <p:cNvSpPr txBox="1"/>
          <p:nvPr/>
        </p:nvSpPr>
        <p:spPr>
          <a:xfrm>
            <a:off x="531686" y="176628"/>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32" name="Pulsante di azione: vuoto 31" descr="Indietro con riempimento a tinta unita">
            <a:hlinkClick r:id="rId10" action="ppaction://hlinksldjump" highlightClick="1"/>
            <a:extLst>
              <a:ext uri="{FF2B5EF4-FFF2-40B4-BE49-F238E27FC236}">
                <a16:creationId xmlns:a16="http://schemas.microsoft.com/office/drawing/2014/main" id="{ED5C4559-356D-466D-BD9D-5FDD571671D6}"/>
              </a:ext>
            </a:extLst>
          </p:cNvPr>
          <p:cNvSpPr/>
          <p:nvPr/>
        </p:nvSpPr>
        <p:spPr>
          <a:xfrm>
            <a:off x="2109047" y="168072"/>
            <a:ext cx="417501" cy="386443"/>
          </a:xfrm>
          <a:prstGeom prst="actionButtonBlank">
            <a:avLst/>
          </a:prstGeom>
          <a:blipFill dpi="0"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3" name="Gruppo 32">
            <a:extLst>
              <a:ext uri="{FF2B5EF4-FFF2-40B4-BE49-F238E27FC236}">
                <a16:creationId xmlns:a16="http://schemas.microsoft.com/office/drawing/2014/main" id="{7727A427-EA2A-4984-A917-FE1C6256CFCA}"/>
              </a:ext>
            </a:extLst>
          </p:cNvPr>
          <p:cNvGrpSpPr/>
          <p:nvPr/>
        </p:nvGrpSpPr>
        <p:grpSpPr>
          <a:xfrm rot="5400000">
            <a:off x="-3167651" y="3212999"/>
            <a:ext cx="6662061" cy="432000"/>
            <a:chOff x="0" y="0"/>
            <a:chExt cx="12260385" cy="581573"/>
          </a:xfrm>
        </p:grpSpPr>
        <p:pic>
          <p:nvPicPr>
            <p:cNvPr id="35" name="Immagine 34">
              <a:extLst>
                <a:ext uri="{FF2B5EF4-FFF2-40B4-BE49-F238E27FC236}">
                  <a16:creationId xmlns:a16="http://schemas.microsoft.com/office/drawing/2014/main" id="{2325A453-01BE-436B-9661-1D69E192838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36" name="Immagine 35">
              <a:extLst>
                <a:ext uri="{FF2B5EF4-FFF2-40B4-BE49-F238E27FC236}">
                  <a16:creationId xmlns:a16="http://schemas.microsoft.com/office/drawing/2014/main" id="{6FA2053C-A67A-4BEF-B32D-2BDE7E2284B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38" name="Immagine 37">
              <a:extLst>
                <a:ext uri="{FF2B5EF4-FFF2-40B4-BE49-F238E27FC236}">
                  <a16:creationId xmlns:a16="http://schemas.microsoft.com/office/drawing/2014/main" id="{8B2F0EC6-6874-49C6-9D43-B9EDCECD914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44" name="Gruppo 43">
            <a:extLst>
              <a:ext uri="{FF2B5EF4-FFF2-40B4-BE49-F238E27FC236}">
                <a16:creationId xmlns:a16="http://schemas.microsoft.com/office/drawing/2014/main" id="{3361B075-492F-4CDD-AF73-D619681E0612}"/>
              </a:ext>
            </a:extLst>
          </p:cNvPr>
          <p:cNvGrpSpPr/>
          <p:nvPr/>
        </p:nvGrpSpPr>
        <p:grpSpPr>
          <a:xfrm>
            <a:off x="4572000" y="85316"/>
            <a:ext cx="7526173" cy="369714"/>
            <a:chOff x="596530" y="360775"/>
            <a:chExt cx="9604098" cy="341130"/>
          </a:xfrm>
        </p:grpSpPr>
        <p:sp>
          <p:nvSpPr>
            <p:cNvPr id="45" name="CasellaDiTesto 44">
              <a:extLst>
                <a:ext uri="{FF2B5EF4-FFF2-40B4-BE49-F238E27FC236}">
                  <a16:creationId xmlns:a16="http://schemas.microsoft.com/office/drawing/2014/main" id="{7EB62A4A-0A51-4258-9325-B8663977998E}"/>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46" name="Immagine 45">
              <a:extLst>
                <a:ext uri="{FF2B5EF4-FFF2-40B4-BE49-F238E27FC236}">
                  <a16:creationId xmlns:a16="http://schemas.microsoft.com/office/drawing/2014/main" id="{E7409F22-A1FC-4DC5-AC58-BB363DA5F3C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2668246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ella 33">
            <a:extLst>
              <a:ext uri="{FF2B5EF4-FFF2-40B4-BE49-F238E27FC236}">
                <a16:creationId xmlns:a16="http://schemas.microsoft.com/office/drawing/2014/main" id="{8C9B3CF1-F070-4075-8166-E9F18D75AD54}"/>
              </a:ext>
            </a:extLst>
          </p:cNvPr>
          <p:cNvGraphicFramePr>
            <a:graphicFrameLocks noGrp="1"/>
          </p:cNvGraphicFramePr>
          <p:nvPr>
            <p:extLst>
              <p:ext uri="{D42A27DB-BD31-4B8C-83A1-F6EECF244321}">
                <p14:modId xmlns:p14="http://schemas.microsoft.com/office/powerpoint/2010/main" val="646299417"/>
              </p:ext>
            </p:extLst>
          </p:nvPr>
        </p:nvGraphicFramePr>
        <p:xfrm>
          <a:off x="314150" y="4886483"/>
          <a:ext cx="11877850" cy="1586872"/>
        </p:xfrm>
        <a:graphic>
          <a:graphicData uri="http://schemas.openxmlformats.org/drawingml/2006/table">
            <a:tbl>
              <a:tblPr firstRow="1" bandRow="1">
                <a:tableStyleId>{5C22544A-7EE6-4342-B048-85BDC9FD1C3A}</a:tableStyleId>
              </a:tblPr>
              <a:tblGrid>
                <a:gridCol w="2517948">
                  <a:extLst>
                    <a:ext uri="{9D8B030D-6E8A-4147-A177-3AD203B41FA5}">
                      <a16:colId xmlns:a16="http://schemas.microsoft.com/office/drawing/2014/main" val="2944020019"/>
                    </a:ext>
                  </a:extLst>
                </a:gridCol>
                <a:gridCol w="2425700">
                  <a:extLst>
                    <a:ext uri="{9D8B030D-6E8A-4147-A177-3AD203B41FA5}">
                      <a16:colId xmlns:a16="http://schemas.microsoft.com/office/drawing/2014/main" val="79365766"/>
                    </a:ext>
                  </a:extLst>
                </a:gridCol>
                <a:gridCol w="2233234">
                  <a:extLst>
                    <a:ext uri="{9D8B030D-6E8A-4147-A177-3AD203B41FA5}">
                      <a16:colId xmlns:a16="http://schemas.microsoft.com/office/drawing/2014/main" val="4129911090"/>
                    </a:ext>
                  </a:extLst>
                </a:gridCol>
                <a:gridCol w="1731978">
                  <a:extLst>
                    <a:ext uri="{9D8B030D-6E8A-4147-A177-3AD203B41FA5}">
                      <a16:colId xmlns:a16="http://schemas.microsoft.com/office/drawing/2014/main" val="1567833803"/>
                    </a:ext>
                  </a:extLst>
                </a:gridCol>
                <a:gridCol w="2968990">
                  <a:extLst>
                    <a:ext uri="{9D8B030D-6E8A-4147-A177-3AD203B41FA5}">
                      <a16:colId xmlns:a16="http://schemas.microsoft.com/office/drawing/2014/main" val="291230167"/>
                    </a:ext>
                  </a:extLst>
                </a:gridCol>
              </a:tblGrid>
              <a:tr h="336236">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a:solidFill>
                            <a:schemeClr val="tx1"/>
                          </a:solidFill>
                          <a:latin typeface="Work Sans" pitchFamily="2" charset="0"/>
                        </a:rPr>
                        <a:t>Distribuzione degli studenti nei livelli di apprendimento</a:t>
                      </a:r>
                    </a:p>
                  </a:txBody>
                  <a:tcPr anchor="c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extLst>
                  <a:ext uri="{0D108BD9-81ED-4DB2-BD59-A6C34878D82A}">
                    <a16:rowId xmlns:a16="http://schemas.microsoft.com/office/drawing/2014/main" val="62790177"/>
                  </a:ext>
                </a:extLst>
              </a:tr>
              <a:tr h="336236">
                <a:tc>
                  <a:txBody>
                    <a:bodyPr/>
                    <a:lstStyle/>
                    <a:p>
                      <a:pPr algn="ctr"/>
                      <a:endParaRPr lang="it-IT" sz="1400" b="1">
                        <a:latin typeface="Work Sans"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Materia</a:t>
                      </a:r>
                    </a:p>
                  </a:txBody>
                  <a:tcPr anchor="ctr"/>
                </a:tc>
                <a:tc>
                  <a:txBody>
                    <a:bodyPr/>
                    <a:lstStyle/>
                    <a:p>
                      <a:pPr algn="ctr"/>
                      <a:r>
                        <a:rPr lang="it-IT" sz="1400" b="1">
                          <a:latin typeface="Work Sans" pitchFamily="2" charset="0"/>
                        </a:rPr>
                        <a:t>Studenti che non raggiungono livello B1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B1 (</a:t>
                      </a:r>
                      <a:r>
                        <a:rPr lang="it-IT" sz="1400" b="1">
                          <a:latin typeface="Work Sans" pitchFamily="2" charset="0"/>
                          <a:hlinkClick r:id="rId2" action="ppaction://hlinksldjump" tooltip="L'allievo/a è in grado di comprendere i punti salienti di un discorso chiaro in lingua standard che tratti argomenti familiari affrontati abitualmente sul lavoro, a scuola, nel tempo libero, ecc., compresi dei brevi racconti."/>
                        </a:rPr>
                        <a:t>?</a:t>
                      </a:r>
                      <a:r>
                        <a:rPr lang="it-IT" sz="1400" b="1">
                          <a:latin typeface="Work Sans" pitchFamily="2" charset="0"/>
                        </a:rPr>
                        <a:t>)</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B2 (?)</a:t>
                      </a:r>
                    </a:p>
                  </a:txBody>
                  <a:tcPr anchor="ctr"/>
                </a:tc>
                <a:extLst>
                  <a:ext uri="{0D108BD9-81ED-4DB2-BD59-A6C34878D82A}">
                    <a16:rowId xmlns:a16="http://schemas.microsoft.com/office/drawing/2014/main" val="3080794382"/>
                  </a:ext>
                </a:extLst>
              </a:tr>
              <a:tr h="336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listening</a:t>
                      </a:r>
                    </a:p>
                  </a:txBody>
                  <a:tcPr anchor="ctr"/>
                </a:tc>
                <a:tc>
                  <a:txBody>
                    <a:bodyPr/>
                    <a:lstStyle/>
                    <a:p>
                      <a:pPr algn="ctr" fontAlgn="ctr"/>
                      <a:r>
                        <a:rPr lang="it-IT" sz="1400">
                          <a:solidFill>
                            <a:srgbClr val="1A1A1A"/>
                          </a:solidFill>
                          <a:effectLst/>
                          <a:latin typeface="Work Sans" pitchFamily="2" charset="0"/>
                        </a:rPr>
                        <a:t>2 (9,1%)</a:t>
                      </a:r>
                    </a:p>
                  </a:txBody>
                  <a:tcPr anchor="ctr"/>
                </a:tc>
                <a:tc>
                  <a:txBody>
                    <a:bodyPr/>
                    <a:lstStyle/>
                    <a:p>
                      <a:pPr algn="ctr" fontAlgn="ctr"/>
                      <a:r>
                        <a:rPr lang="it-IT" sz="1400">
                          <a:solidFill>
                            <a:srgbClr val="1A1A1A"/>
                          </a:solidFill>
                          <a:effectLst/>
                          <a:latin typeface="Work Sans" pitchFamily="2" charset="0"/>
                        </a:rPr>
                        <a:t>7 (31,8%)</a:t>
                      </a:r>
                    </a:p>
                  </a:txBody>
                  <a:tcPr anchor="ctr"/>
                </a:tc>
                <a:tc>
                  <a:txBody>
                    <a:bodyPr/>
                    <a:lstStyle/>
                    <a:p>
                      <a:pPr algn="ctr" fontAlgn="ctr"/>
                      <a:r>
                        <a:rPr lang="it-IT" sz="1400">
                          <a:solidFill>
                            <a:srgbClr val="1A1A1A"/>
                          </a:solidFill>
                          <a:effectLst/>
                          <a:latin typeface="Work Sans" pitchFamily="2" charset="0"/>
                        </a:rPr>
                        <a:t>13 (59,1%)</a:t>
                      </a:r>
                    </a:p>
                  </a:txBody>
                  <a:tcPr anchor="ctr"/>
                </a:tc>
                <a:extLst>
                  <a:ext uri="{0D108BD9-81ED-4DB2-BD59-A6C34878D82A}">
                    <a16:rowId xmlns:a16="http://schemas.microsoft.com/office/drawing/2014/main" val="855945981"/>
                  </a:ext>
                </a:extLst>
              </a:tr>
              <a:tr h="336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reading</a:t>
                      </a:r>
                    </a:p>
                  </a:txBody>
                  <a:tcPr anchor="ctr"/>
                </a:tc>
                <a:tc>
                  <a:txBody>
                    <a:bodyPr/>
                    <a:lstStyle/>
                    <a:p>
                      <a:pPr algn="ctr" fontAlgn="ctr"/>
                      <a:r>
                        <a:rPr lang="it-IT" sz="1400">
                          <a:effectLst/>
                          <a:latin typeface="Work Sans" pitchFamily="2" charset="0"/>
                        </a:rPr>
                        <a:t>1 (4,6%)</a:t>
                      </a:r>
                    </a:p>
                  </a:txBody>
                  <a:tcPr anchor="ctr"/>
                </a:tc>
                <a:tc>
                  <a:txBody>
                    <a:bodyPr/>
                    <a:lstStyle/>
                    <a:p>
                      <a:pPr algn="ctr" fontAlgn="ctr"/>
                      <a:r>
                        <a:rPr lang="it-IT" sz="1400">
                          <a:effectLst/>
                          <a:latin typeface="Work Sans" pitchFamily="2" charset="0"/>
                        </a:rPr>
                        <a:t>8 (36,4%)</a:t>
                      </a:r>
                    </a:p>
                  </a:txBody>
                  <a:tcPr anchor="ctr"/>
                </a:tc>
                <a:tc>
                  <a:txBody>
                    <a:bodyPr/>
                    <a:lstStyle/>
                    <a:p>
                      <a:pPr algn="ctr" fontAlgn="ctr"/>
                      <a:r>
                        <a:rPr lang="it-IT" sz="1400">
                          <a:effectLst/>
                          <a:latin typeface="Work Sans" pitchFamily="2" charset="0"/>
                        </a:rPr>
                        <a:t>13 (59,1%)</a:t>
                      </a:r>
                    </a:p>
                  </a:txBody>
                  <a:tcPr anchor="ctr"/>
                </a:tc>
                <a:extLst>
                  <a:ext uri="{0D108BD9-81ED-4DB2-BD59-A6C34878D82A}">
                    <a16:rowId xmlns:a16="http://schemas.microsoft.com/office/drawing/2014/main" val="780567168"/>
                  </a:ext>
                </a:extLst>
              </a:tr>
            </a:tbl>
          </a:graphicData>
        </a:graphic>
      </p:graphicFrame>
      <p:graphicFrame>
        <p:nvGraphicFramePr>
          <p:cNvPr id="9" name="Tabella 8">
            <a:extLst>
              <a:ext uri="{FF2B5EF4-FFF2-40B4-BE49-F238E27FC236}">
                <a16:creationId xmlns:a16="http://schemas.microsoft.com/office/drawing/2014/main" id="{4D97E875-25A8-463B-AFD9-608AA4645DC0}"/>
              </a:ext>
            </a:extLst>
          </p:cNvPr>
          <p:cNvGraphicFramePr>
            <a:graphicFrameLocks noGrp="1"/>
          </p:cNvGraphicFramePr>
          <p:nvPr>
            <p:extLst>
              <p:ext uri="{D42A27DB-BD31-4B8C-83A1-F6EECF244321}">
                <p14:modId xmlns:p14="http://schemas.microsoft.com/office/powerpoint/2010/main" val="3887741286"/>
              </p:ext>
            </p:extLst>
          </p:nvPr>
        </p:nvGraphicFramePr>
        <p:xfrm>
          <a:off x="277583" y="525803"/>
          <a:ext cx="11914417" cy="4182326"/>
        </p:xfrm>
        <a:graphic>
          <a:graphicData uri="http://schemas.openxmlformats.org/drawingml/2006/table">
            <a:tbl>
              <a:tblPr firstRow="1" bandRow="1">
                <a:tableStyleId>{7DF18680-E054-41AD-8BC1-D1AEF772440D}</a:tableStyleId>
              </a:tblPr>
              <a:tblGrid>
                <a:gridCol w="1556659">
                  <a:extLst>
                    <a:ext uri="{9D8B030D-6E8A-4147-A177-3AD203B41FA5}">
                      <a16:colId xmlns:a16="http://schemas.microsoft.com/office/drawing/2014/main" val="4057865429"/>
                    </a:ext>
                  </a:extLst>
                </a:gridCol>
                <a:gridCol w="1678504">
                  <a:extLst>
                    <a:ext uri="{9D8B030D-6E8A-4147-A177-3AD203B41FA5}">
                      <a16:colId xmlns:a16="http://schemas.microsoft.com/office/drawing/2014/main" val="2456361952"/>
                    </a:ext>
                  </a:extLst>
                </a:gridCol>
                <a:gridCol w="1840775">
                  <a:extLst>
                    <a:ext uri="{9D8B030D-6E8A-4147-A177-3AD203B41FA5}">
                      <a16:colId xmlns:a16="http://schemas.microsoft.com/office/drawing/2014/main" val="1564437129"/>
                    </a:ext>
                  </a:extLst>
                </a:gridCol>
                <a:gridCol w="2279493">
                  <a:extLst>
                    <a:ext uri="{9D8B030D-6E8A-4147-A177-3AD203B41FA5}">
                      <a16:colId xmlns:a16="http://schemas.microsoft.com/office/drawing/2014/main" val="1246928854"/>
                    </a:ext>
                  </a:extLst>
                </a:gridCol>
                <a:gridCol w="2279493">
                  <a:extLst>
                    <a:ext uri="{9D8B030D-6E8A-4147-A177-3AD203B41FA5}">
                      <a16:colId xmlns:a16="http://schemas.microsoft.com/office/drawing/2014/main" val="341335712"/>
                    </a:ext>
                  </a:extLst>
                </a:gridCol>
                <a:gridCol w="2279493">
                  <a:extLst>
                    <a:ext uri="{9D8B030D-6E8A-4147-A177-3AD203B41FA5}">
                      <a16:colId xmlns:a16="http://schemas.microsoft.com/office/drawing/2014/main" val="561693737"/>
                    </a:ext>
                  </a:extLst>
                </a:gridCol>
              </a:tblGrid>
              <a:tr h="367578">
                <a:tc gridSpan="6">
                  <a:txBody>
                    <a:bodyPr/>
                    <a:lstStyle/>
                    <a:p>
                      <a:pPr algn="ctr"/>
                      <a:r>
                        <a:rPr lang="it-IT" sz="2000">
                          <a:solidFill>
                            <a:schemeClr val="tx1"/>
                          </a:solidFill>
                          <a:latin typeface="Work Sans" pitchFamily="2" charset="0"/>
                        </a:rPr>
                        <a:t>Punteggi generali - Altri Licei (diversi da scientifici, classici e linguistici)</a:t>
                      </a:r>
                    </a:p>
                  </a:txBody>
                  <a:tcPr anchor="ctr">
                    <a:noFill/>
                  </a:tcPr>
                </a:tc>
                <a:tc hMerge="1">
                  <a:txBody>
                    <a:bodyPr/>
                    <a:lstStyle/>
                    <a:p>
                      <a:pPr algn="ctr"/>
                      <a:endParaRPr lang="it-IT" sz="1400">
                        <a:latin typeface="+mn-lt"/>
                      </a:endParaRPr>
                    </a:p>
                  </a:txBody>
                  <a:tcPr anchor="ct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a:txBody>
                    <a:bodyPr/>
                    <a:lstStyle/>
                    <a:p>
                      <a:pPr algn="ctr"/>
                      <a:r>
                        <a:rPr lang="it-IT" sz="1400" b="1">
                          <a:solidFill>
                            <a:schemeClr val="tx1"/>
                          </a:solidFill>
                          <a:latin typeface="Work Sans" pitchFamily="2" charset="0"/>
                        </a:rPr>
                        <a:t>omissis</a:t>
                      </a: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(220,6)</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(217,7)</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(203,1)</a:t>
                      </a:r>
                    </a:p>
                  </a:txBody>
                  <a:tcPr anchor="ctr"/>
                </a:tc>
                <a:extLst>
                  <a:ext uri="{0D108BD9-81ED-4DB2-BD59-A6C34878D82A}">
                    <a16:rowId xmlns:a16="http://schemas.microsoft.com/office/drawing/2014/main" val="700804956"/>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listening</a:t>
                      </a:r>
                    </a:p>
                  </a:txBody>
                  <a:tcPr anchor="ctr"/>
                </a:tc>
                <a:tc>
                  <a:txBody>
                    <a:bodyPr/>
                    <a:lstStyle/>
                    <a:p>
                      <a:pPr algn="ctr"/>
                      <a:r>
                        <a:rPr lang="it-IT" sz="1400">
                          <a:solidFill>
                            <a:schemeClr val="tx1"/>
                          </a:solidFill>
                          <a:latin typeface="Work Sans" pitchFamily="2" charset="0"/>
                        </a:rPr>
                        <a:t>228,2</a:t>
                      </a:r>
                    </a:p>
                  </a:txBody>
                  <a:tcPr anchor="ctr"/>
                </a:tc>
                <a:tc>
                  <a:txBody>
                    <a:bodyPr/>
                    <a:lstStyle/>
                    <a:p>
                      <a:pPr algn="ctr"/>
                      <a:r>
                        <a:rPr lang="it-IT" sz="1400">
                          <a:solidFill>
                            <a:schemeClr val="tx1"/>
                          </a:solidFill>
                          <a:latin typeface="Work Sans" pitchFamily="2" charset="0"/>
                        </a:rPr>
                        <a:t>+18,8</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686223323"/>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a:solidFill>
                            <a:schemeClr val="tx1"/>
                          </a:solidFill>
                          <a:latin typeface="Work Sans" pitchFamily="2" charset="0"/>
                        </a:rPr>
                        <a:t>221,7</a:t>
                      </a:r>
                    </a:p>
                  </a:txBody>
                  <a:tcPr anchor="ctr"/>
                </a:tc>
                <a:tc>
                  <a:txBody>
                    <a:bodyPr/>
                    <a:lstStyle/>
                    <a:p>
                      <a:pPr algn="ctr"/>
                      <a:r>
                        <a:rPr lang="it-IT" sz="1400">
                          <a:solidFill>
                            <a:schemeClr val="tx1"/>
                          </a:solidFill>
                          <a:latin typeface="Work Sans" pitchFamily="2" charset="0"/>
                        </a:rPr>
                        <a:t>+12,6</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432000">
                <a:tc>
                  <a:txBody>
                    <a:bodyPr/>
                    <a:lstStyle/>
                    <a:p>
                      <a:pPr algn="ct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Punteggio</a:t>
                      </a:r>
                    </a:p>
                  </a:txBody>
                  <a:tcPr anchor="ctr">
                    <a:solidFill>
                      <a:srgbClr val="EAEF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a:solidFill>
                            <a:schemeClr val="tx1"/>
                          </a:solidFill>
                          <a:latin typeface="Work Sans" pitchFamily="2" charset="0"/>
                          <a:ea typeface="+mn-ea"/>
                          <a:cs typeface="+mn-cs"/>
                        </a:rPr>
                        <a:t>Differenza rispetto a gruppi simili</a:t>
                      </a:r>
                    </a:p>
                  </a:txBody>
                  <a:tcPr anchor="ctr">
                    <a:solidFill>
                      <a:srgbClr val="EAEFF7"/>
                    </a:solidFill>
                  </a:tcP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Lombardia (208,1)</a:t>
                      </a:r>
                    </a:p>
                  </a:txBody>
                  <a:tcPr anchor="ctr">
                    <a:solidFill>
                      <a:srgbClr val="EAEFF7"/>
                    </a:solidFill>
                  </a:tcP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a:t>
                      </a:r>
                    </a:p>
                    <a:p>
                      <a:pPr marL="0" algn="ctr" defTabSz="914400" rtl="0" eaLnBrk="1" latinLnBrk="0" hangingPunct="1"/>
                      <a:r>
                        <a:rPr lang="it-IT" sz="1400" b="1" kern="1200">
                          <a:solidFill>
                            <a:schemeClr val="tx1"/>
                          </a:solidFill>
                          <a:latin typeface="Work Sans" pitchFamily="2" charset="0"/>
                          <a:ea typeface="+mn-ea"/>
                          <a:cs typeface="+mn-cs"/>
                        </a:rPr>
                        <a:t>Nord ovest (204,5)</a:t>
                      </a:r>
                    </a:p>
                  </a:txBody>
                  <a:tcPr anchor="ctr">
                    <a:solidFill>
                      <a:srgbClr val="EAEFF7"/>
                    </a:solidFill>
                  </a:tcP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a:t>
                      </a:r>
                    </a:p>
                    <a:p>
                      <a:pPr marL="0" algn="ctr" defTabSz="914400" rtl="0" eaLnBrk="1" latinLnBrk="0" hangingPunct="1"/>
                      <a:r>
                        <a:rPr lang="it-IT" sz="1400" b="1" kern="1200">
                          <a:solidFill>
                            <a:schemeClr val="tx1"/>
                          </a:solidFill>
                          <a:latin typeface="Work Sans" pitchFamily="2" charset="0"/>
                          <a:ea typeface="+mn-ea"/>
                          <a:cs typeface="+mn-cs"/>
                        </a:rPr>
                        <a:t>Italia (194,4)</a:t>
                      </a:r>
                    </a:p>
                  </a:txBody>
                  <a:tcPr anchor="ctr">
                    <a:solidFill>
                      <a:srgbClr val="EAEFF7"/>
                    </a:solidFill>
                  </a:tcPr>
                </a:tc>
                <a:extLst>
                  <a:ext uri="{0D108BD9-81ED-4DB2-BD59-A6C34878D82A}">
                    <a16:rowId xmlns:a16="http://schemas.microsoft.com/office/drawing/2014/main" val="2102577256"/>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reading</a:t>
                      </a:r>
                    </a:p>
                  </a:txBody>
                  <a:tcPr anchor="ctr"/>
                </a:tc>
                <a:tc>
                  <a:txBody>
                    <a:bodyPr/>
                    <a:lstStyle/>
                    <a:p>
                      <a:pPr algn="ctr" fontAlgn="ctr"/>
                      <a:r>
                        <a:rPr lang="it-IT" sz="1400">
                          <a:solidFill>
                            <a:srgbClr val="1A1A1A"/>
                          </a:solidFill>
                          <a:effectLst/>
                          <a:latin typeface="Work Sans" pitchFamily="2" charset="0"/>
                        </a:rPr>
                        <a:t>210,0</a:t>
                      </a:r>
                    </a:p>
                  </a:txBody>
                  <a:tcPr anchor="ctr"/>
                </a:tc>
                <a:tc>
                  <a:txBody>
                    <a:bodyPr/>
                    <a:lstStyle/>
                    <a:p>
                      <a:pPr algn="ctr" fontAlgn="ctr"/>
                      <a:r>
                        <a:rPr lang="it-IT" sz="1400">
                          <a:solidFill>
                            <a:srgbClr val="1A1A1A"/>
                          </a:solidFill>
                          <a:effectLst/>
                          <a:latin typeface="Work Sans" pitchFamily="2" charset="0"/>
                        </a:rPr>
                        <a:t>+9,4</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701544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212,9</a:t>
                      </a:r>
                    </a:p>
                  </a:txBody>
                  <a:tcPr anchor="ctr"/>
                </a:tc>
                <a:tc>
                  <a:txBody>
                    <a:bodyPr/>
                    <a:lstStyle/>
                    <a:p>
                      <a:pPr algn="ctr"/>
                      <a:r>
                        <a:rPr lang="it-IT" sz="1400">
                          <a:solidFill>
                            <a:schemeClr val="tx1"/>
                          </a:solidFill>
                          <a:latin typeface="Work Sans" pitchFamily="2" charset="0"/>
                        </a:rPr>
                        <a:t>+14,5</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834079359"/>
                  </a:ext>
                </a:extLst>
              </a:tr>
              <a:tr h="42272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pPr algn="ctr"/>
                      <a:endParaRPr lang="it-IT" sz="1400">
                        <a:solidFill>
                          <a:schemeClr val="tx1"/>
                        </a:solidFill>
                        <a:latin typeface="+mn-lt"/>
                      </a:endParaRPr>
                    </a:p>
                  </a:txBody>
                  <a:tcPr anchor="ct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pic>
        <p:nvPicPr>
          <p:cNvPr id="10" name="Elemento grafico 9" descr="Segna Pollice su con riempimento a tinta unita">
            <a:extLst>
              <a:ext uri="{FF2B5EF4-FFF2-40B4-BE49-F238E27FC236}">
                <a16:creationId xmlns:a16="http://schemas.microsoft.com/office/drawing/2014/main" id="{065193AB-D334-4D70-9DF9-0A3D93483E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1903" y="4370310"/>
            <a:ext cx="216000" cy="216000"/>
          </a:xfrm>
          <a:prstGeom prst="rect">
            <a:avLst/>
          </a:prstGeom>
        </p:spPr>
      </p:pic>
      <p:grpSp>
        <p:nvGrpSpPr>
          <p:cNvPr id="11" name="Gruppo 10">
            <a:extLst>
              <a:ext uri="{FF2B5EF4-FFF2-40B4-BE49-F238E27FC236}">
                <a16:creationId xmlns:a16="http://schemas.microsoft.com/office/drawing/2014/main" id="{1FFA3829-EE00-4EE4-A89C-3E6EDCA36E50}"/>
              </a:ext>
            </a:extLst>
          </p:cNvPr>
          <p:cNvGrpSpPr>
            <a:grpSpLocks noChangeAspect="1"/>
          </p:cNvGrpSpPr>
          <p:nvPr/>
        </p:nvGrpSpPr>
        <p:grpSpPr>
          <a:xfrm>
            <a:off x="3645328" y="4400473"/>
            <a:ext cx="362100" cy="216000"/>
            <a:chOff x="8073887" y="1291301"/>
            <a:chExt cx="724200" cy="432000"/>
          </a:xfrm>
          <a:solidFill>
            <a:srgbClr val="FFC000"/>
          </a:solidFill>
        </p:grpSpPr>
        <p:pic>
          <p:nvPicPr>
            <p:cNvPr id="12" name="Elemento grafico 11" descr="Freccia: diritta con riempimento a tinta unita">
              <a:extLst>
                <a:ext uri="{FF2B5EF4-FFF2-40B4-BE49-F238E27FC236}">
                  <a16:creationId xmlns:a16="http://schemas.microsoft.com/office/drawing/2014/main" id="{C246E6D5-CCB2-4FC6-829B-EAC67E12A8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73887" y="1291301"/>
              <a:ext cx="432000" cy="432000"/>
            </a:xfrm>
            <a:prstGeom prst="rect">
              <a:avLst/>
            </a:prstGeom>
          </p:spPr>
        </p:pic>
        <p:pic>
          <p:nvPicPr>
            <p:cNvPr id="13" name="Elemento grafico 12" descr="Freccia: diritta con riempimento a tinta unita">
              <a:extLst>
                <a:ext uri="{FF2B5EF4-FFF2-40B4-BE49-F238E27FC236}">
                  <a16:creationId xmlns:a16="http://schemas.microsoft.com/office/drawing/2014/main" id="{3459AC33-8200-4D80-9B1E-C19AD7ED8B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8366087" y="1291301"/>
              <a:ext cx="432000" cy="432000"/>
            </a:xfrm>
            <a:prstGeom prst="rect">
              <a:avLst/>
            </a:prstGeom>
          </p:spPr>
        </p:pic>
      </p:grpSp>
      <p:pic>
        <p:nvPicPr>
          <p:cNvPr id="14" name="Elemento grafico 13" descr="Segna Pollice su con riempimento a tinta unita">
            <a:extLst>
              <a:ext uri="{FF2B5EF4-FFF2-40B4-BE49-F238E27FC236}">
                <a16:creationId xmlns:a16="http://schemas.microsoft.com/office/drawing/2014/main" id="{78F2CCD8-2F73-4097-9CC8-257F37F5E3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V="1">
            <a:off x="7257648" y="4431142"/>
            <a:ext cx="216000" cy="216000"/>
          </a:xfrm>
          <a:prstGeom prst="rect">
            <a:avLst/>
          </a:prstGeom>
        </p:spPr>
      </p:pic>
      <p:pic>
        <p:nvPicPr>
          <p:cNvPr id="19" name="Elemento grafico 18" descr="Segna Pollice su con riempimento a tinta unita">
            <a:extLst>
              <a:ext uri="{FF2B5EF4-FFF2-40B4-BE49-F238E27FC236}">
                <a16:creationId xmlns:a16="http://schemas.microsoft.com/office/drawing/2014/main" id="{7DCABEB2-3889-49D6-9DAA-C695670057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9073" y="2159959"/>
            <a:ext cx="432000" cy="432000"/>
          </a:xfrm>
          <a:prstGeom prst="rect">
            <a:avLst/>
          </a:prstGeom>
        </p:spPr>
      </p:pic>
      <p:pic>
        <p:nvPicPr>
          <p:cNvPr id="20" name="Elemento grafico 19" descr="Segna Pollice su con riempimento a tinta unita">
            <a:extLst>
              <a:ext uri="{FF2B5EF4-FFF2-40B4-BE49-F238E27FC236}">
                <a16:creationId xmlns:a16="http://schemas.microsoft.com/office/drawing/2014/main" id="{4838D421-A1A3-48D1-932D-D8176E7359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7829" y="2130697"/>
            <a:ext cx="432000" cy="432000"/>
          </a:xfrm>
          <a:prstGeom prst="rect">
            <a:avLst/>
          </a:prstGeom>
        </p:spPr>
      </p:pic>
      <p:pic>
        <p:nvPicPr>
          <p:cNvPr id="21" name="Elemento grafico 20" descr="Segna Pollice su con riempimento a tinta unita">
            <a:extLst>
              <a:ext uri="{FF2B5EF4-FFF2-40B4-BE49-F238E27FC236}">
                <a16:creationId xmlns:a16="http://schemas.microsoft.com/office/drawing/2014/main" id="{C879E402-8A43-4FED-ADEA-A620717E9E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4792" y="2145328"/>
            <a:ext cx="432000" cy="432000"/>
          </a:xfrm>
          <a:prstGeom prst="rect">
            <a:avLst/>
          </a:prstGeom>
        </p:spPr>
      </p:pic>
      <p:pic>
        <p:nvPicPr>
          <p:cNvPr id="22" name="Elemento grafico 21" descr="Segna Pollice su con riempimento a tinta unita">
            <a:extLst>
              <a:ext uri="{FF2B5EF4-FFF2-40B4-BE49-F238E27FC236}">
                <a16:creationId xmlns:a16="http://schemas.microsoft.com/office/drawing/2014/main" id="{10BC4F5D-F638-4AD4-AAB1-49308EC263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9073" y="3845613"/>
            <a:ext cx="432000" cy="432000"/>
          </a:xfrm>
          <a:prstGeom prst="rect">
            <a:avLst/>
          </a:prstGeom>
        </p:spPr>
      </p:pic>
      <p:pic>
        <p:nvPicPr>
          <p:cNvPr id="23" name="Elemento grafico 22" descr="Segna Pollice su con riempimento a tinta unita">
            <a:extLst>
              <a:ext uri="{FF2B5EF4-FFF2-40B4-BE49-F238E27FC236}">
                <a16:creationId xmlns:a16="http://schemas.microsoft.com/office/drawing/2014/main" id="{CCDB9CAE-1865-4092-A430-DE767034D0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7829" y="3816351"/>
            <a:ext cx="432000" cy="432000"/>
          </a:xfrm>
          <a:prstGeom prst="rect">
            <a:avLst/>
          </a:prstGeom>
        </p:spPr>
      </p:pic>
      <p:pic>
        <p:nvPicPr>
          <p:cNvPr id="24" name="Elemento grafico 23" descr="Segna Pollice su con riempimento a tinta unita">
            <a:extLst>
              <a:ext uri="{FF2B5EF4-FFF2-40B4-BE49-F238E27FC236}">
                <a16:creationId xmlns:a16="http://schemas.microsoft.com/office/drawing/2014/main" id="{25CDA6CF-47E0-4D23-BB7F-B33B162307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4792" y="3830982"/>
            <a:ext cx="432000" cy="432000"/>
          </a:xfrm>
          <a:prstGeom prst="rect">
            <a:avLst/>
          </a:prstGeom>
        </p:spPr>
      </p:pic>
      <p:pic>
        <p:nvPicPr>
          <p:cNvPr id="26" name="Elemento grafico 25" descr="Segna Pollice su con riempimento a tinta unita">
            <a:extLst>
              <a:ext uri="{FF2B5EF4-FFF2-40B4-BE49-F238E27FC236}">
                <a16:creationId xmlns:a16="http://schemas.microsoft.com/office/drawing/2014/main" id="{0F5C2CA6-1F8F-485C-88DA-3E498BAC29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9073" y="3398982"/>
            <a:ext cx="432000" cy="432000"/>
          </a:xfrm>
          <a:prstGeom prst="rect">
            <a:avLst/>
          </a:prstGeom>
        </p:spPr>
      </p:pic>
      <p:pic>
        <p:nvPicPr>
          <p:cNvPr id="27" name="Elemento grafico 26" descr="Segna Pollice su con riempimento a tinta unita">
            <a:extLst>
              <a:ext uri="{FF2B5EF4-FFF2-40B4-BE49-F238E27FC236}">
                <a16:creationId xmlns:a16="http://schemas.microsoft.com/office/drawing/2014/main" id="{19EA8669-78DC-45F7-8A78-D69FC88646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7829" y="3369720"/>
            <a:ext cx="432000" cy="432000"/>
          </a:xfrm>
          <a:prstGeom prst="rect">
            <a:avLst/>
          </a:prstGeom>
        </p:spPr>
      </p:pic>
      <p:pic>
        <p:nvPicPr>
          <p:cNvPr id="31" name="Elemento grafico 30" descr="Segna Pollice su con riempimento a tinta unita">
            <a:extLst>
              <a:ext uri="{FF2B5EF4-FFF2-40B4-BE49-F238E27FC236}">
                <a16:creationId xmlns:a16="http://schemas.microsoft.com/office/drawing/2014/main" id="{583F5D44-1335-4241-86B3-C1956CCDDD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9073" y="1712144"/>
            <a:ext cx="432000" cy="432000"/>
          </a:xfrm>
          <a:prstGeom prst="rect">
            <a:avLst/>
          </a:prstGeom>
        </p:spPr>
      </p:pic>
      <p:pic>
        <p:nvPicPr>
          <p:cNvPr id="32" name="Elemento grafico 31" descr="Segna Pollice su con riempimento a tinta unita">
            <a:extLst>
              <a:ext uri="{FF2B5EF4-FFF2-40B4-BE49-F238E27FC236}">
                <a16:creationId xmlns:a16="http://schemas.microsoft.com/office/drawing/2014/main" id="{BC472287-8DD3-4C85-834A-6C7B2DF13D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7829" y="1682882"/>
            <a:ext cx="432000" cy="432000"/>
          </a:xfrm>
          <a:prstGeom prst="rect">
            <a:avLst/>
          </a:prstGeom>
        </p:spPr>
      </p:pic>
      <p:pic>
        <p:nvPicPr>
          <p:cNvPr id="33" name="Elemento grafico 32" descr="Segna Pollice su con riempimento a tinta unita">
            <a:extLst>
              <a:ext uri="{FF2B5EF4-FFF2-40B4-BE49-F238E27FC236}">
                <a16:creationId xmlns:a16="http://schemas.microsoft.com/office/drawing/2014/main" id="{BE92B08F-E1FF-4885-ADB4-6C9F7BC0C8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4792" y="1697513"/>
            <a:ext cx="432000" cy="432000"/>
          </a:xfrm>
          <a:prstGeom prst="rect">
            <a:avLst/>
          </a:prstGeom>
        </p:spPr>
      </p:pic>
      <p:pic>
        <p:nvPicPr>
          <p:cNvPr id="28" name="Elemento grafico 27" descr="Segna Pollice su con riempimento a tinta unita">
            <a:extLst>
              <a:ext uri="{FF2B5EF4-FFF2-40B4-BE49-F238E27FC236}">
                <a16:creationId xmlns:a16="http://schemas.microsoft.com/office/drawing/2014/main" id="{97105D4C-21C4-423E-A9B1-EF53A7E53B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4791" y="3387240"/>
            <a:ext cx="432000" cy="432000"/>
          </a:xfrm>
          <a:prstGeom prst="rect">
            <a:avLst/>
          </a:prstGeom>
        </p:spPr>
      </p:pic>
      <p:sp>
        <p:nvSpPr>
          <p:cNvPr id="35" name="CasellaDiTesto 34">
            <a:extLst>
              <a:ext uri="{FF2B5EF4-FFF2-40B4-BE49-F238E27FC236}">
                <a16:creationId xmlns:a16="http://schemas.microsoft.com/office/drawing/2014/main" id="{775ACB6D-F2F8-48EC-8978-44504D410486}"/>
              </a:ext>
            </a:extLst>
          </p:cNvPr>
          <p:cNvSpPr txBox="1"/>
          <p:nvPr/>
        </p:nvSpPr>
        <p:spPr>
          <a:xfrm>
            <a:off x="503111" y="156471"/>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36" name="Pulsante di azione: vuoto 35" descr="Indietro con riempimento a tinta unita">
            <a:hlinkClick r:id="rId9" action="ppaction://hlinksldjump" highlightClick="1"/>
            <a:extLst>
              <a:ext uri="{FF2B5EF4-FFF2-40B4-BE49-F238E27FC236}">
                <a16:creationId xmlns:a16="http://schemas.microsoft.com/office/drawing/2014/main" id="{DF606A08-549F-46AE-9433-9AF50253C463}"/>
              </a:ext>
            </a:extLst>
          </p:cNvPr>
          <p:cNvSpPr/>
          <p:nvPr/>
        </p:nvSpPr>
        <p:spPr>
          <a:xfrm>
            <a:off x="2080472" y="147915"/>
            <a:ext cx="417501" cy="386443"/>
          </a:xfrm>
          <a:prstGeom prst="actionButtonBlank">
            <a:avLst/>
          </a:prstGeom>
          <a:blipFill dpi="0"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7" name="Gruppo 36">
            <a:extLst>
              <a:ext uri="{FF2B5EF4-FFF2-40B4-BE49-F238E27FC236}">
                <a16:creationId xmlns:a16="http://schemas.microsoft.com/office/drawing/2014/main" id="{B49606D0-82BF-4422-B141-B4BA0AC4FE09}"/>
              </a:ext>
            </a:extLst>
          </p:cNvPr>
          <p:cNvGrpSpPr/>
          <p:nvPr/>
        </p:nvGrpSpPr>
        <p:grpSpPr>
          <a:xfrm rot="5400000">
            <a:off x="-3167651" y="3212999"/>
            <a:ext cx="6662061" cy="432000"/>
            <a:chOff x="0" y="0"/>
            <a:chExt cx="12260385" cy="581573"/>
          </a:xfrm>
        </p:grpSpPr>
        <p:pic>
          <p:nvPicPr>
            <p:cNvPr id="38" name="Immagine 37">
              <a:extLst>
                <a:ext uri="{FF2B5EF4-FFF2-40B4-BE49-F238E27FC236}">
                  <a16:creationId xmlns:a16="http://schemas.microsoft.com/office/drawing/2014/main" id="{C4111F7E-F186-493A-BA4B-926A98A43D4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39" name="Immagine 38">
              <a:extLst>
                <a:ext uri="{FF2B5EF4-FFF2-40B4-BE49-F238E27FC236}">
                  <a16:creationId xmlns:a16="http://schemas.microsoft.com/office/drawing/2014/main" id="{09EB4BD2-6B7A-410A-98C9-0FE10D60524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40" name="Immagine 39">
              <a:extLst>
                <a:ext uri="{FF2B5EF4-FFF2-40B4-BE49-F238E27FC236}">
                  <a16:creationId xmlns:a16="http://schemas.microsoft.com/office/drawing/2014/main" id="{6B76D690-AEFE-4140-BA67-6B86A221943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44" name="Gruppo 43">
            <a:extLst>
              <a:ext uri="{FF2B5EF4-FFF2-40B4-BE49-F238E27FC236}">
                <a16:creationId xmlns:a16="http://schemas.microsoft.com/office/drawing/2014/main" id="{A2D9136D-40CC-4B0D-BA73-240FAE11811A}"/>
              </a:ext>
            </a:extLst>
          </p:cNvPr>
          <p:cNvGrpSpPr/>
          <p:nvPr/>
        </p:nvGrpSpPr>
        <p:grpSpPr>
          <a:xfrm>
            <a:off x="4572000" y="85316"/>
            <a:ext cx="7526173" cy="369714"/>
            <a:chOff x="596530" y="360775"/>
            <a:chExt cx="9604098" cy="341130"/>
          </a:xfrm>
        </p:grpSpPr>
        <p:sp>
          <p:nvSpPr>
            <p:cNvPr id="45" name="CasellaDiTesto 44">
              <a:extLst>
                <a:ext uri="{FF2B5EF4-FFF2-40B4-BE49-F238E27FC236}">
                  <a16:creationId xmlns:a16="http://schemas.microsoft.com/office/drawing/2014/main" id="{F533CF4F-2091-47E9-A1E0-8DC0F9466900}"/>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46" name="Immagine 45">
              <a:extLst>
                <a:ext uri="{FF2B5EF4-FFF2-40B4-BE49-F238E27FC236}">
                  <a16:creationId xmlns:a16="http://schemas.microsoft.com/office/drawing/2014/main" id="{15950A3F-4DCC-4F0C-A14A-25EFED1853B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2471938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12006502-8E6A-4458-8BC2-95D4C43AE3FC}"/>
              </a:ext>
            </a:extLst>
          </p:cNvPr>
          <p:cNvGraphicFramePr>
            <a:graphicFrameLocks noGrp="1"/>
          </p:cNvGraphicFramePr>
          <p:nvPr>
            <p:extLst>
              <p:ext uri="{D42A27DB-BD31-4B8C-83A1-F6EECF244321}">
                <p14:modId xmlns:p14="http://schemas.microsoft.com/office/powerpoint/2010/main" val="1946280819"/>
              </p:ext>
            </p:extLst>
          </p:nvPr>
        </p:nvGraphicFramePr>
        <p:xfrm>
          <a:off x="277583" y="460085"/>
          <a:ext cx="11914417" cy="4406246"/>
        </p:xfrm>
        <a:graphic>
          <a:graphicData uri="http://schemas.openxmlformats.org/drawingml/2006/table">
            <a:tbl>
              <a:tblPr firstRow="1" bandRow="1">
                <a:tableStyleId>{7DF18680-E054-41AD-8BC1-D1AEF772440D}</a:tableStyleId>
              </a:tblPr>
              <a:tblGrid>
                <a:gridCol w="1394388">
                  <a:extLst>
                    <a:ext uri="{9D8B030D-6E8A-4147-A177-3AD203B41FA5}">
                      <a16:colId xmlns:a16="http://schemas.microsoft.com/office/drawing/2014/main" val="4057865429"/>
                    </a:ext>
                  </a:extLst>
                </a:gridCol>
                <a:gridCol w="1840775">
                  <a:extLst>
                    <a:ext uri="{9D8B030D-6E8A-4147-A177-3AD203B41FA5}">
                      <a16:colId xmlns:a16="http://schemas.microsoft.com/office/drawing/2014/main" val="2456361952"/>
                    </a:ext>
                  </a:extLst>
                </a:gridCol>
                <a:gridCol w="1840775">
                  <a:extLst>
                    <a:ext uri="{9D8B030D-6E8A-4147-A177-3AD203B41FA5}">
                      <a16:colId xmlns:a16="http://schemas.microsoft.com/office/drawing/2014/main" val="3086745434"/>
                    </a:ext>
                  </a:extLst>
                </a:gridCol>
                <a:gridCol w="2279493">
                  <a:extLst>
                    <a:ext uri="{9D8B030D-6E8A-4147-A177-3AD203B41FA5}">
                      <a16:colId xmlns:a16="http://schemas.microsoft.com/office/drawing/2014/main" val="1246928854"/>
                    </a:ext>
                  </a:extLst>
                </a:gridCol>
                <a:gridCol w="2279493">
                  <a:extLst>
                    <a:ext uri="{9D8B030D-6E8A-4147-A177-3AD203B41FA5}">
                      <a16:colId xmlns:a16="http://schemas.microsoft.com/office/drawing/2014/main" val="341335712"/>
                    </a:ext>
                  </a:extLst>
                </a:gridCol>
                <a:gridCol w="2279493">
                  <a:extLst>
                    <a:ext uri="{9D8B030D-6E8A-4147-A177-3AD203B41FA5}">
                      <a16:colId xmlns:a16="http://schemas.microsoft.com/office/drawing/2014/main" val="561693737"/>
                    </a:ext>
                  </a:extLst>
                </a:gridCol>
              </a:tblGrid>
              <a:tr h="367578">
                <a:tc gridSpan="6">
                  <a:txBody>
                    <a:bodyPr/>
                    <a:lstStyle/>
                    <a:p>
                      <a:pPr algn="ctr"/>
                      <a:r>
                        <a:rPr lang="it-IT" sz="2000">
                          <a:solidFill>
                            <a:schemeClr val="tx1"/>
                          </a:solidFill>
                          <a:latin typeface="Work Sans" pitchFamily="2" charset="0"/>
                        </a:rPr>
                        <a:t>Punteggi generali - Licei scientifici, classici e linguistici</a:t>
                      </a:r>
                    </a:p>
                  </a:txBody>
                  <a:tcPr anchor="ctr">
                    <a:noFill/>
                  </a:tcPr>
                </a:tc>
                <a:tc hMerge="1">
                  <a:txBody>
                    <a:bodyPr/>
                    <a:lstStyle/>
                    <a:p>
                      <a:pPr algn="ctr"/>
                      <a:endParaRPr lang="it-IT" sz="1400">
                        <a:latin typeface="+mn-lt"/>
                      </a:endParaRPr>
                    </a:p>
                  </a:txBody>
                  <a:tcPr anchor="ct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omissis</a:t>
                      </a:r>
                    </a:p>
                  </a:txBody>
                  <a:tcPr anchor="ctr"/>
                </a:tc>
                <a:tc>
                  <a:txBody>
                    <a:bodyPr/>
                    <a:lstStyle/>
                    <a:p>
                      <a:pPr algn="ctr"/>
                      <a:r>
                        <a:rPr lang="it-IT" sz="1400" b="1">
                          <a:solidFill>
                            <a:schemeClr val="tx1"/>
                          </a:solidFill>
                          <a:latin typeface="Work Sans" pitchFamily="2" charset="0"/>
                        </a:rPr>
                        <a:t>Punteggio (</a:t>
                      </a:r>
                      <a:r>
                        <a:rPr lang="it-IT" sz="1400" b="1">
                          <a:solidFill>
                            <a:schemeClr val="tx1"/>
                          </a:solidFill>
                          <a:latin typeface="Work Sans" pitchFamily="2" charset="0"/>
                          <a:hlinkClick r:id="rId2" action="ppaction://hlinksldjump" tooltip="Il punteggio riportato tiene conto non solo del numero di risposte corrette fornite ma anche del livello di difficoltà delle singole domande (ogni quesito ha uno specifico livello di difficoltà e, pertanto, ha un valore di punteggio differente)."/>
                        </a:rPr>
                        <a:t>?</a:t>
                      </a:r>
                      <a:r>
                        <a:rPr lang="it-IT" sz="1400" b="1">
                          <a:solidFill>
                            <a:schemeClr val="tx1"/>
                          </a:solidFill>
                          <a:latin typeface="Work Sans" pitchFamily="2"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 (</a:t>
                      </a:r>
                      <a:r>
                        <a:rPr lang="it-IT" sz="1400" b="1">
                          <a:latin typeface="Work Sans" pitchFamily="2" charset="0"/>
                          <a:hlinkClick r:id="rId2" action="ppaction://hlinksldjump" tooltip="Rappresenta la differenza tra il punteggio della classe/della scuola e il punteggio medio ottenuto dalle duecento classi/scuole con simili condizioni socio-economico-culturali."/>
                        </a:rPr>
                        <a:t>?</a:t>
                      </a:r>
                      <a:r>
                        <a:rPr lang="it-IT" sz="1400" b="1">
                          <a:latin typeface="Work Sans" pitchFamily="2" charset="0"/>
                        </a:rPr>
                        <a:t>)</a:t>
                      </a:r>
                    </a:p>
                  </a:txBody>
                  <a:tcPr anchor="ctr"/>
                </a:tc>
                <a:tc>
                  <a:txBody>
                    <a:bodyPr/>
                    <a:lstStyle/>
                    <a:p>
                      <a:pPr algn="ctr"/>
                      <a:r>
                        <a:rPr lang="it-IT" sz="1400" b="1">
                          <a:solidFill>
                            <a:schemeClr val="tx1"/>
                          </a:solidFill>
                          <a:latin typeface="Work Sans" pitchFamily="2" charset="0"/>
                        </a:rPr>
                        <a:t>Confronto con punteggio Lombardia (216,8)</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(214,5)</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(205,1)</a:t>
                      </a:r>
                    </a:p>
                  </a:txBody>
                  <a:tcPr anchor="ctr"/>
                </a:tc>
                <a:extLst>
                  <a:ext uri="{0D108BD9-81ED-4DB2-BD59-A6C34878D82A}">
                    <a16:rowId xmlns:a16="http://schemas.microsoft.com/office/drawing/2014/main" val="700804956"/>
                  </a:ext>
                </a:extLst>
              </a:tr>
              <a:tr h="432000">
                <a:tc>
                  <a:txBody>
                    <a:bodyPr/>
                    <a:lstStyle/>
                    <a:p>
                      <a:pPr algn="ctr"/>
                      <a:r>
                        <a:rPr lang="it-IT" sz="1400" b="1">
                          <a:solidFill>
                            <a:schemeClr val="tx1"/>
                          </a:solidFill>
                          <a:latin typeface="Work Sans" pitchFamily="2" charset="0"/>
                        </a:rPr>
                        <a:t>ITALIANO</a:t>
                      </a:r>
                    </a:p>
                  </a:txBody>
                  <a:tcPr anchor="ctr"/>
                </a:tc>
                <a:tc>
                  <a:txBody>
                    <a:bodyPr/>
                    <a:lstStyle/>
                    <a:p>
                      <a:pPr algn="ctr"/>
                      <a:r>
                        <a:rPr lang="it-IT" sz="1400">
                          <a:solidFill>
                            <a:schemeClr val="tx1"/>
                          </a:solidFill>
                          <a:latin typeface="Work Sans" pitchFamily="2" charset="0"/>
                        </a:rPr>
                        <a:t>228,4</a:t>
                      </a:r>
                    </a:p>
                  </a:txBody>
                  <a:tcPr anchor="ctr"/>
                </a:tc>
                <a:tc>
                  <a:txBody>
                    <a:bodyPr/>
                    <a:lstStyle/>
                    <a:p>
                      <a:pPr algn="ctr"/>
                      <a:r>
                        <a:rPr lang="it-IT" sz="1400">
                          <a:solidFill>
                            <a:schemeClr val="tx1"/>
                          </a:solidFill>
                          <a:latin typeface="Work Sans" pitchFamily="2" charset="0"/>
                        </a:rPr>
                        <a:t>+26,6</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686223323"/>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222,7</a:t>
                      </a:r>
                    </a:p>
                  </a:txBody>
                  <a:tcPr anchor="ctr"/>
                </a:tc>
                <a:tc>
                  <a:txBody>
                    <a:bodyPr/>
                    <a:lstStyle/>
                    <a:p>
                      <a:pPr algn="ctr"/>
                      <a:r>
                        <a:rPr lang="it-IT" sz="1400">
                          <a:solidFill>
                            <a:schemeClr val="tx1"/>
                          </a:solidFill>
                          <a:latin typeface="Work Sans" pitchFamily="2" charset="0"/>
                        </a:rPr>
                        <a:t>+22,6</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32114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a:solidFill>
                            <a:schemeClr val="tx1"/>
                          </a:solidFill>
                          <a:latin typeface="Work Sans" pitchFamily="2" charset="0"/>
                        </a:rPr>
                        <a:t>Punteggi generali - Licei scientifici</a:t>
                      </a:r>
                    </a:p>
                  </a:txBody>
                  <a:tcPr anchor="ctr">
                    <a:noFill/>
                  </a:tcPr>
                </a:tc>
                <a:tc hMerge="1">
                  <a:txBody>
                    <a:bodyPr/>
                    <a:lstStyle/>
                    <a:p>
                      <a:pPr algn="ctr"/>
                      <a:endParaRPr lang="it-IT" sz="1400" b="1">
                        <a:solidFill>
                          <a:schemeClr val="tx1"/>
                        </a:solidFill>
                        <a:latin typeface="+mn-lt"/>
                      </a:endParaRPr>
                    </a:p>
                  </a:txBody>
                  <a:tcPr anchor="ctr"/>
                </a:tc>
                <a:tc hMerge="1">
                  <a:txBody>
                    <a:bodyPr/>
                    <a:lstStyle/>
                    <a:p>
                      <a:endParaRPr lang="it-IT"/>
                    </a:p>
                  </a:txBody>
                  <a:tcP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extLst>
                  <a:ext uri="{0D108BD9-81ED-4DB2-BD59-A6C34878D82A}">
                    <a16:rowId xmlns:a16="http://schemas.microsoft.com/office/drawing/2014/main" val="3864041501"/>
                  </a:ext>
                </a:extLst>
              </a:tr>
              <a:tr h="520696">
                <a:tc>
                  <a:txBody>
                    <a:bodyPr/>
                    <a:lstStyle/>
                    <a:p>
                      <a:pPr algn="ct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(235,5)</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(232,2)</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(219,5)</a:t>
                      </a:r>
                    </a:p>
                  </a:txBody>
                  <a:tcPr anchor="ctr"/>
                </a:tc>
                <a:extLst>
                  <a:ext uri="{0D108BD9-81ED-4DB2-BD59-A6C34878D82A}">
                    <a16:rowId xmlns:a16="http://schemas.microsoft.com/office/drawing/2014/main" val="3023237660"/>
                  </a:ext>
                </a:extLst>
              </a:tr>
              <a:tr h="432000">
                <a:tc>
                  <a:txBody>
                    <a:bodyPr/>
                    <a:lstStyle/>
                    <a:p>
                      <a:pPr algn="ctr"/>
                      <a:r>
                        <a:rPr lang="it-IT" sz="1400" b="1">
                          <a:solidFill>
                            <a:schemeClr val="tx1"/>
                          </a:solidFill>
                          <a:latin typeface="Work Sans" pitchFamily="2" charset="0"/>
                        </a:rPr>
                        <a:t>MATEMATICA</a:t>
                      </a:r>
                    </a:p>
                  </a:txBody>
                  <a:tcPr anchor="ctr"/>
                </a:tc>
                <a:tc>
                  <a:txBody>
                    <a:bodyPr/>
                    <a:lstStyle/>
                    <a:p>
                      <a:pPr algn="ctr"/>
                      <a:r>
                        <a:rPr lang="it-IT" sz="1400">
                          <a:solidFill>
                            <a:schemeClr val="tx1"/>
                          </a:solidFill>
                          <a:latin typeface="Work Sans" pitchFamily="2" charset="0"/>
                        </a:rPr>
                        <a:t>256,8</a:t>
                      </a:r>
                    </a:p>
                  </a:txBody>
                  <a:tcPr anchor="ctr"/>
                </a:tc>
                <a:tc>
                  <a:txBody>
                    <a:bodyPr/>
                    <a:lstStyle/>
                    <a:p>
                      <a:pPr algn="ctr"/>
                      <a:r>
                        <a:rPr lang="it-IT" sz="1400">
                          <a:solidFill>
                            <a:schemeClr val="tx1"/>
                          </a:solidFill>
                          <a:latin typeface="Work Sans" pitchFamily="2" charset="0"/>
                        </a:rPr>
                        <a:t>+40,7</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755600526"/>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247,7</a:t>
                      </a:r>
                    </a:p>
                  </a:txBody>
                  <a:tcPr anchor="ctr"/>
                </a:tc>
                <a:tc>
                  <a:txBody>
                    <a:bodyPr/>
                    <a:lstStyle/>
                    <a:p>
                      <a:pPr algn="ctr"/>
                      <a:r>
                        <a:rPr lang="it-IT" sz="1400">
                          <a:solidFill>
                            <a:schemeClr val="tx1"/>
                          </a:solidFill>
                          <a:latin typeface="Work Sans" pitchFamily="2" charset="0"/>
                        </a:rPr>
                        <a:t>+31,7</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622659283"/>
                  </a:ext>
                </a:extLst>
              </a:tr>
              <a:tr h="42272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pPr algn="ctr"/>
                      <a:endParaRPr lang="it-IT" sz="1400">
                        <a:solidFill>
                          <a:schemeClr val="tx1"/>
                        </a:solidFill>
                        <a:latin typeface="+mn-lt"/>
                      </a:endParaRPr>
                    </a:p>
                  </a:txBody>
                  <a:tcPr anchor="ct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graphicFrame>
        <p:nvGraphicFramePr>
          <p:cNvPr id="34" name="Tabella 33">
            <a:extLst>
              <a:ext uri="{FF2B5EF4-FFF2-40B4-BE49-F238E27FC236}">
                <a16:creationId xmlns:a16="http://schemas.microsoft.com/office/drawing/2014/main" id="{8C9B3CF1-F070-4075-8166-E9F18D75AD54}"/>
              </a:ext>
            </a:extLst>
          </p:cNvPr>
          <p:cNvGraphicFramePr>
            <a:graphicFrameLocks noGrp="1"/>
          </p:cNvGraphicFramePr>
          <p:nvPr>
            <p:extLst>
              <p:ext uri="{D42A27DB-BD31-4B8C-83A1-F6EECF244321}">
                <p14:modId xmlns:p14="http://schemas.microsoft.com/office/powerpoint/2010/main" val="1385792829"/>
              </p:ext>
            </p:extLst>
          </p:nvPr>
        </p:nvGraphicFramePr>
        <p:xfrm>
          <a:off x="272142" y="4809813"/>
          <a:ext cx="11919858" cy="1731934"/>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944020019"/>
                    </a:ext>
                  </a:extLst>
                </a:gridCol>
                <a:gridCol w="1589314">
                  <a:extLst>
                    <a:ext uri="{9D8B030D-6E8A-4147-A177-3AD203B41FA5}">
                      <a16:colId xmlns:a16="http://schemas.microsoft.com/office/drawing/2014/main" val="79365766"/>
                    </a:ext>
                  </a:extLst>
                </a:gridCol>
                <a:gridCol w="1621972">
                  <a:extLst>
                    <a:ext uri="{9D8B030D-6E8A-4147-A177-3AD203B41FA5}">
                      <a16:colId xmlns:a16="http://schemas.microsoft.com/office/drawing/2014/main" val="4129911090"/>
                    </a:ext>
                  </a:extLst>
                </a:gridCol>
                <a:gridCol w="1623217">
                  <a:extLst>
                    <a:ext uri="{9D8B030D-6E8A-4147-A177-3AD203B41FA5}">
                      <a16:colId xmlns:a16="http://schemas.microsoft.com/office/drawing/2014/main" val="1567833803"/>
                    </a:ext>
                  </a:extLst>
                </a:gridCol>
                <a:gridCol w="1822035">
                  <a:extLst>
                    <a:ext uri="{9D8B030D-6E8A-4147-A177-3AD203B41FA5}">
                      <a16:colId xmlns:a16="http://schemas.microsoft.com/office/drawing/2014/main" val="291230167"/>
                    </a:ext>
                  </a:extLst>
                </a:gridCol>
                <a:gridCol w="1822035">
                  <a:extLst>
                    <a:ext uri="{9D8B030D-6E8A-4147-A177-3AD203B41FA5}">
                      <a16:colId xmlns:a16="http://schemas.microsoft.com/office/drawing/2014/main" val="1988389916"/>
                    </a:ext>
                  </a:extLst>
                </a:gridCol>
                <a:gridCol w="1822035">
                  <a:extLst>
                    <a:ext uri="{9D8B030D-6E8A-4147-A177-3AD203B41FA5}">
                      <a16:colId xmlns:a16="http://schemas.microsoft.com/office/drawing/2014/main" val="744706569"/>
                    </a:ext>
                  </a:extLst>
                </a:gridCol>
              </a:tblGrid>
              <a:tr h="397992">
                <a:tc gridSpan="7">
                  <a:txBody>
                    <a:bodyPr/>
                    <a:lstStyle/>
                    <a:p>
                      <a:pPr algn="ctr"/>
                      <a:r>
                        <a:rPr lang="it-IT" sz="2000">
                          <a:solidFill>
                            <a:schemeClr val="tx1"/>
                          </a:solidFill>
                          <a:latin typeface="Work Sans" pitchFamily="2" charset="0"/>
                        </a:rPr>
                        <a:t>Distribuzione degli studenti nei livelli di apprendimento</a:t>
                      </a: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extLst>
                  <a:ext uri="{0D108BD9-81ED-4DB2-BD59-A6C34878D82A}">
                    <a16:rowId xmlns:a16="http://schemas.microsoft.com/office/drawing/2014/main" val="1003653957"/>
                  </a:ext>
                </a:extLst>
              </a:tr>
              <a:tr h="524335">
                <a:tc>
                  <a:txBody>
                    <a:bodyPr/>
                    <a:lstStyle/>
                    <a:p>
                      <a:pPr algn="ctr"/>
                      <a:endParaRPr lang="it-IT" sz="1400">
                        <a:latin typeface="Work Sans" pitchFamily="2" charset="0"/>
                      </a:endParaRPr>
                    </a:p>
                  </a:txBody>
                  <a:tcPr anchor="ctr"/>
                </a:tc>
                <a:tc>
                  <a:txBody>
                    <a:bodyPr/>
                    <a:lstStyle/>
                    <a:p>
                      <a:pPr algn="ctr"/>
                      <a:r>
                        <a:rPr lang="it-IT" sz="1400" b="1">
                          <a:latin typeface="Work Sans" pitchFamily="2" charset="0"/>
                        </a:rPr>
                        <a:t>Materia</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2</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3</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4</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5</a:t>
                      </a:r>
                    </a:p>
                  </a:txBody>
                  <a:tcPr anchor="ctr"/>
                </a:tc>
                <a:extLst>
                  <a:ext uri="{0D108BD9-81ED-4DB2-BD59-A6C34878D82A}">
                    <a16:rowId xmlns:a16="http://schemas.microsoft.com/office/drawing/2014/main" val="184304850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ITALIANO</a:t>
                      </a:r>
                    </a:p>
                  </a:txBody>
                  <a:tcPr anchor="ctr"/>
                </a:tc>
                <a:tc>
                  <a:txBody>
                    <a:bodyPr/>
                    <a:lstStyle/>
                    <a:p>
                      <a:pPr algn="ctr" fontAlgn="ctr"/>
                      <a:r>
                        <a:rPr lang="it-IT" sz="1400">
                          <a:effectLst/>
                          <a:latin typeface="Work Sans" pitchFamily="2" charset="0"/>
                        </a:rPr>
                        <a:t>0 (0,0%)</a:t>
                      </a:r>
                    </a:p>
                  </a:txBody>
                  <a:tcPr anchor="ctr"/>
                </a:tc>
                <a:tc>
                  <a:txBody>
                    <a:bodyPr/>
                    <a:lstStyle/>
                    <a:p>
                      <a:pPr algn="ctr" fontAlgn="ctr"/>
                      <a:r>
                        <a:rPr lang="it-IT" sz="1400">
                          <a:effectLst/>
                          <a:latin typeface="Work Sans" pitchFamily="2" charset="0"/>
                        </a:rPr>
                        <a:t>3 (14,3%)</a:t>
                      </a:r>
                    </a:p>
                  </a:txBody>
                  <a:tcPr anchor="ctr"/>
                </a:tc>
                <a:tc>
                  <a:txBody>
                    <a:bodyPr/>
                    <a:lstStyle/>
                    <a:p>
                      <a:pPr algn="ctr" fontAlgn="ctr"/>
                      <a:r>
                        <a:rPr lang="it-IT" sz="1400">
                          <a:effectLst/>
                          <a:latin typeface="Work Sans" pitchFamily="2" charset="0"/>
                        </a:rPr>
                        <a:t>3 (14,3%)</a:t>
                      </a:r>
                    </a:p>
                  </a:txBody>
                  <a:tcPr anchor="ctr"/>
                </a:tc>
                <a:tc>
                  <a:txBody>
                    <a:bodyPr/>
                    <a:lstStyle/>
                    <a:p>
                      <a:pPr algn="ctr" fontAlgn="ctr"/>
                      <a:r>
                        <a:rPr lang="it-IT" sz="1400">
                          <a:effectLst/>
                          <a:latin typeface="Work Sans" pitchFamily="2" charset="0"/>
                        </a:rPr>
                        <a:t>9 (42,9%)</a:t>
                      </a:r>
                    </a:p>
                  </a:txBody>
                  <a:tcPr anchor="ctr"/>
                </a:tc>
                <a:tc>
                  <a:txBody>
                    <a:bodyPr/>
                    <a:lstStyle/>
                    <a:p>
                      <a:pPr algn="ctr" fontAlgn="ctr"/>
                      <a:r>
                        <a:rPr lang="it-IT" sz="1400">
                          <a:effectLst/>
                          <a:latin typeface="Work Sans" pitchFamily="2" charset="0"/>
                        </a:rPr>
                        <a:t>6 (28,6%)</a:t>
                      </a:r>
                    </a:p>
                  </a:txBody>
                  <a:tcPr anchor="ctr"/>
                </a:tc>
                <a:extLst>
                  <a:ext uri="{0D108BD9-81ED-4DB2-BD59-A6C34878D82A}">
                    <a16:rowId xmlns:a16="http://schemas.microsoft.com/office/drawing/2014/main" val="3468404980"/>
                  </a:ext>
                </a:extLst>
              </a:tr>
              <a:tr h="3776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MATEMATICA</a:t>
                      </a:r>
                    </a:p>
                  </a:txBody>
                  <a:tcPr anchor="ctr"/>
                </a:tc>
                <a:tc>
                  <a:txBody>
                    <a:bodyPr/>
                    <a:lstStyle/>
                    <a:p>
                      <a:pPr algn="ctr" fontAlgn="ctr"/>
                      <a:r>
                        <a:rPr lang="it-IT" sz="1400">
                          <a:effectLst/>
                          <a:latin typeface="Work Sans" pitchFamily="2" charset="0"/>
                        </a:rPr>
                        <a:t>0 (0,0%)</a:t>
                      </a:r>
                    </a:p>
                  </a:txBody>
                  <a:tcPr anchor="ctr"/>
                </a:tc>
                <a:tc>
                  <a:txBody>
                    <a:bodyPr/>
                    <a:lstStyle/>
                    <a:p>
                      <a:pPr algn="ctr" fontAlgn="ctr"/>
                      <a:r>
                        <a:rPr lang="it-IT" sz="1400">
                          <a:effectLst/>
                          <a:latin typeface="Work Sans" pitchFamily="2" charset="0"/>
                        </a:rPr>
                        <a:t>0 (0,0%)</a:t>
                      </a:r>
                    </a:p>
                  </a:txBody>
                  <a:tcPr anchor="ctr"/>
                </a:tc>
                <a:tc>
                  <a:txBody>
                    <a:bodyPr/>
                    <a:lstStyle/>
                    <a:p>
                      <a:pPr algn="ctr" fontAlgn="ctr"/>
                      <a:r>
                        <a:rPr lang="it-IT" sz="1400">
                          <a:effectLst/>
                          <a:latin typeface="Work Sans" pitchFamily="2" charset="0"/>
                        </a:rPr>
                        <a:t>0 (0,0%)</a:t>
                      </a:r>
                    </a:p>
                  </a:txBody>
                  <a:tcPr anchor="ctr"/>
                </a:tc>
                <a:tc>
                  <a:txBody>
                    <a:bodyPr/>
                    <a:lstStyle/>
                    <a:p>
                      <a:pPr algn="ctr" fontAlgn="ctr"/>
                      <a:r>
                        <a:rPr lang="it-IT" sz="1400">
                          <a:effectLst/>
                          <a:latin typeface="Work Sans" pitchFamily="2" charset="0"/>
                        </a:rPr>
                        <a:t>2 (9,5%)</a:t>
                      </a:r>
                    </a:p>
                  </a:txBody>
                  <a:tcPr anchor="ctr"/>
                </a:tc>
                <a:tc>
                  <a:txBody>
                    <a:bodyPr/>
                    <a:lstStyle/>
                    <a:p>
                      <a:pPr algn="ctr" fontAlgn="ctr"/>
                      <a:r>
                        <a:rPr lang="it-IT" sz="1400">
                          <a:effectLst/>
                          <a:latin typeface="Work Sans" pitchFamily="2" charset="0"/>
                        </a:rPr>
                        <a:t>19 (90,5%)</a:t>
                      </a:r>
                    </a:p>
                  </a:txBody>
                  <a:tcPr anchor="ctr"/>
                </a:tc>
                <a:extLst>
                  <a:ext uri="{0D108BD9-81ED-4DB2-BD59-A6C34878D82A}">
                    <a16:rowId xmlns:a16="http://schemas.microsoft.com/office/drawing/2014/main" val="1065392956"/>
                  </a:ext>
                </a:extLst>
              </a:tr>
            </a:tbl>
          </a:graphicData>
        </a:graphic>
      </p:graphicFrame>
      <p:pic>
        <p:nvPicPr>
          <p:cNvPr id="48" name="Elemento grafico 47" descr="Segna Pollice su con riempimento a tinta unita">
            <a:extLst>
              <a:ext uri="{FF2B5EF4-FFF2-40B4-BE49-F238E27FC236}">
                <a16:creationId xmlns:a16="http://schemas.microsoft.com/office/drawing/2014/main" id="{89DA9B4F-C653-41BA-B884-1CDFD3C7F5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2235" y="2015154"/>
            <a:ext cx="432000" cy="432000"/>
          </a:xfrm>
          <a:prstGeom prst="rect">
            <a:avLst/>
          </a:prstGeom>
        </p:spPr>
      </p:pic>
      <p:pic>
        <p:nvPicPr>
          <p:cNvPr id="62" name="Elemento grafico 61" descr="Segna Pollice su con riempimento a tinta unita">
            <a:extLst>
              <a:ext uri="{FF2B5EF4-FFF2-40B4-BE49-F238E27FC236}">
                <a16:creationId xmlns:a16="http://schemas.microsoft.com/office/drawing/2014/main" id="{89E6E830-06AA-4929-B58F-CFAD1F475B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478" y="4541323"/>
            <a:ext cx="216000" cy="216000"/>
          </a:xfrm>
          <a:prstGeom prst="rect">
            <a:avLst/>
          </a:prstGeom>
        </p:spPr>
      </p:pic>
      <p:grpSp>
        <p:nvGrpSpPr>
          <p:cNvPr id="69" name="Gruppo 68">
            <a:extLst>
              <a:ext uri="{FF2B5EF4-FFF2-40B4-BE49-F238E27FC236}">
                <a16:creationId xmlns:a16="http://schemas.microsoft.com/office/drawing/2014/main" id="{0D868195-4C34-41CD-9007-DB9415C5C861}"/>
              </a:ext>
            </a:extLst>
          </p:cNvPr>
          <p:cNvGrpSpPr>
            <a:grpSpLocks noChangeAspect="1"/>
          </p:cNvGrpSpPr>
          <p:nvPr/>
        </p:nvGrpSpPr>
        <p:grpSpPr>
          <a:xfrm>
            <a:off x="3673903" y="4571486"/>
            <a:ext cx="362100" cy="216000"/>
            <a:chOff x="8073887" y="1291301"/>
            <a:chExt cx="724200" cy="432000"/>
          </a:xfrm>
          <a:solidFill>
            <a:srgbClr val="FFC000"/>
          </a:solidFill>
        </p:grpSpPr>
        <p:pic>
          <p:nvPicPr>
            <p:cNvPr id="71" name="Elemento grafico 70" descr="Freccia: diritta con riempimento a tinta unita">
              <a:extLst>
                <a:ext uri="{FF2B5EF4-FFF2-40B4-BE49-F238E27FC236}">
                  <a16:creationId xmlns:a16="http://schemas.microsoft.com/office/drawing/2014/main" id="{B75C5A46-9140-4580-B7C1-E586FD2DF6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73887" y="1291301"/>
              <a:ext cx="432000" cy="432000"/>
            </a:xfrm>
            <a:prstGeom prst="rect">
              <a:avLst/>
            </a:prstGeom>
          </p:spPr>
        </p:pic>
        <p:pic>
          <p:nvPicPr>
            <p:cNvPr id="72" name="Elemento grafico 71" descr="Freccia: diritta con riempimento a tinta unita">
              <a:extLst>
                <a:ext uri="{FF2B5EF4-FFF2-40B4-BE49-F238E27FC236}">
                  <a16:creationId xmlns:a16="http://schemas.microsoft.com/office/drawing/2014/main" id="{99B1F881-4591-43D1-9859-33D4DCF243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8366087" y="1291301"/>
              <a:ext cx="432000" cy="432000"/>
            </a:xfrm>
            <a:prstGeom prst="rect">
              <a:avLst/>
            </a:prstGeom>
          </p:spPr>
        </p:pic>
      </p:grpSp>
      <p:pic>
        <p:nvPicPr>
          <p:cNvPr id="76" name="Elemento grafico 75" descr="Segna Pollice su con riempimento a tinta unita">
            <a:extLst>
              <a:ext uri="{FF2B5EF4-FFF2-40B4-BE49-F238E27FC236}">
                <a16:creationId xmlns:a16="http://schemas.microsoft.com/office/drawing/2014/main" id="{5A40E1E2-E664-4ABD-9199-07DCD533A4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V="1">
            <a:off x="7286223" y="4602155"/>
            <a:ext cx="216000" cy="216000"/>
          </a:xfrm>
          <a:prstGeom prst="rect">
            <a:avLst/>
          </a:prstGeom>
        </p:spPr>
      </p:pic>
      <p:pic>
        <p:nvPicPr>
          <p:cNvPr id="64" name="Elemento grafico 63" descr="Segna Pollice su con riempimento a tinta unita">
            <a:extLst>
              <a:ext uri="{FF2B5EF4-FFF2-40B4-BE49-F238E27FC236}">
                <a16:creationId xmlns:a16="http://schemas.microsoft.com/office/drawing/2014/main" id="{8E010019-D57E-4763-8329-208C700CB8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3357" y="2020551"/>
            <a:ext cx="432000" cy="432000"/>
          </a:xfrm>
          <a:prstGeom prst="rect">
            <a:avLst/>
          </a:prstGeom>
        </p:spPr>
      </p:pic>
      <p:pic>
        <p:nvPicPr>
          <p:cNvPr id="65" name="Elemento grafico 64" descr="Segna Pollice su con riempimento a tinta unita">
            <a:extLst>
              <a:ext uri="{FF2B5EF4-FFF2-40B4-BE49-F238E27FC236}">
                <a16:creationId xmlns:a16="http://schemas.microsoft.com/office/drawing/2014/main" id="{A6B2F93A-EE4C-4236-BD66-A022B4158B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0697" y="2015805"/>
            <a:ext cx="432000" cy="432000"/>
          </a:xfrm>
          <a:prstGeom prst="rect">
            <a:avLst/>
          </a:prstGeom>
        </p:spPr>
      </p:pic>
      <p:pic>
        <p:nvPicPr>
          <p:cNvPr id="31" name="Elemento grafico 30" descr="Segna Pollice su con riempimento a tinta unita">
            <a:extLst>
              <a:ext uri="{FF2B5EF4-FFF2-40B4-BE49-F238E27FC236}">
                <a16:creationId xmlns:a16="http://schemas.microsoft.com/office/drawing/2014/main" id="{5BF277B4-6574-4EDE-910E-D16C624AA5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0344" y="3582541"/>
            <a:ext cx="432000" cy="432000"/>
          </a:xfrm>
          <a:prstGeom prst="rect">
            <a:avLst/>
          </a:prstGeom>
        </p:spPr>
      </p:pic>
      <p:pic>
        <p:nvPicPr>
          <p:cNvPr id="32" name="Elemento grafico 31" descr="Segna Pollice su con riempimento a tinta unita">
            <a:extLst>
              <a:ext uri="{FF2B5EF4-FFF2-40B4-BE49-F238E27FC236}">
                <a16:creationId xmlns:a16="http://schemas.microsoft.com/office/drawing/2014/main" id="{30A65396-8579-44FF-B88C-39A8F81391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1466" y="3587938"/>
            <a:ext cx="432000" cy="432000"/>
          </a:xfrm>
          <a:prstGeom prst="rect">
            <a:avLst/>
          </a:prstGeom>
        </p:spPr>
      </p:pic>
      <p:pic>
        <p:nvPicPr>
          <p:cNvPr id="33" name="Elemento grafico 32" descr="Segna Pollice su con riempimento a tinta unita">
            <a:extLst>
              <a:ext uri="{FF2B5EF4-FFF2-40B4-BE49-F238E27FC236}">
                <a16:creationId xmlns:a16="http://schemas.microsoft.com/office/drawing/2014/main" id="{2F3AD785-31C5-4388-A2E1-F6260E6293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8806" y="3583192"/>
            <a:ext cx="432000" cy="432000"/>
          </a:xfrm>
          <a:prstGeom prst="rect">
            <a:avLst/>
          </a:prstGeom>
        </p:spPr>
      </p:pic>
      <p:pic>
        <p:nvPicPr>
          <p:cNvPr id="35" name="Elemento grafico 34" descr="Segna Pollice su con riempimento a tinta unita">
            <a:extLst>
              <a:ext uri="{FF2B5EF4-FFF2-40B4-BE49-F238E27FC236}">
                <a16:creationId xmlns:a16="http://schemas.microsoft.com/office/drawing/2014/main" id="{9A7203E6-013F-44B7-89B1-B107689672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0344" y="1595510"/>
            <a:ext cx="432000" cy="432000"/>
          </a:xfrm>
          <a:prstGeom prst="rect">
            <a:avLst/>
          </a:prstGeom>
        </p:spPr>
      </p:pic>
      <p:pic>
        <p:nvPicPr>
          <p:cNvPr id="27" name="Elemento grafico 26" descr="Segna Pollice su con riempimento a tinta unita">
            <a:extLst>
              <a:ext uri="{FF2B5EF4-FFF2-40B4-BE49-F238E27FC236}">
                <a16:creationId xmlns:a16="http://schemas.microsoft.com/office/drawing/2014/main" id="{7158339C-7433-4AE9-BA76-B191D09CC2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1466" y="1586841"/>
            <a:ext cx="432000" cy="432000"/>
          </a:xfrm>
          <a:prstGeom prst="rect">
            <a:avLst/>
          </a:prstGeom>
        </p:spPr>
      </p:pic>
      <p:pic>
        <p:nvPicPr>
          <p:cNvPr id="28" name="Elemento grafico 27" descr="Segna Pollice su con riempimento a tinta unita">
            <a:extLst>
              <a:ext uri="{FF2B5EF4-FFF2-40B4-BE49-F238E27FC236}">
                <a16:creationId xmlns:a16="http://schemas.microsoft.com/office/drawing/2014/main" id="{1F6FF581-AA66-4018-8FC5-2EDAA3E003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8806" y="1582095"/>
            <a:ext cx="432000" cy="432000"/>
          </a:xfrm>
          <a:prstGeom prst="rect">
            <a:avLst/>
          </a:prstGeom>
        </p:spPr>
      </p:pic>
      <p:pic>
        <p:nvPicPr>
          <p:cNvPr id="29" name="Elemento grafico 28" descr="Segna Pollice su con riempimento a tinta unita">
            <a:extLst>
              <a:ext uri="{FF2B5EF4-FFF2-40B4-BE49-F238E27FC236}">
                <a16:creationId xmlns:a16="http://schemas.microsoft.com/office/drawing/2014/main" id="{6F3F2CD1-C9B8-40BD-A91F-D7580546B7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0344" y="4001614"/>
            <a:ext cx="432000" cy="432000"/>
          </a:xfrm>
          <a:prstGeom prst="rect">
            <a:avLst/>
          </a:prstGeom>
        </p:spPr>
      </p:pic>
      <p:pic>
        <p:nvPicPr>
          <p:cNvPr id="30" name="Elemento grafico 29" descr="Segna Pollice su con riempimento a tinta unita">
            <a:extLst>
              <a:ext uri="{FF2B5EF4-FFF2-40B4-BE49-F238E27FC236}">
                <a16:creationId xmlns:a16="http://schemas.microsoft.com/office/drawing/2014/main" id="{81F2DC0B-F296-4463-A007-5E66E3F168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1466" y="4007011"/>
            <a:ext cx="432000" cy="432000"/>
          </a:xfrm>
          <a:prstGeom prst="rect">
            <a:avLst/>
          </a:prstGeom>
        </p:spPr>
      </p:pic>
      <p:pic>
        <p:nvPicPr>
          <p:cNvPr id="36" name="Elemento grafico 35" descr="Segna Pollice su con riempimento a tinta unita">
            <a:extLst>
              <a:ext uri="{FF2B5EF4-FFF2-40B4-BE49-F238E27FC236}">
                <a16:creationId xmlns:a16="http://schemas.microsoft.com/office/drawing/2014/main" id="{0A24D8D2-869C-40E1-B0A5-6F3FFFFB40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8806" y="4002265"/>
            <a:ext cx="432000" cy="432000"/>
          </a:xfrm>
          <a:prstGeom prst="rect">
            <a:avLst/>
          </a:prstGeom>
        </p:spPr>
      </p:pic>
      <p:sp>
        <p:nvSpPr>
          <p:cNvPr id="37" name="CasellaDiTesto 36">
            <a:extLst>
              <a:ext uri="{FF2B5EF4-FFF2-40B4-BE49-F238E27FC236}">
                <a16:creationId xmlns:a16="http://schemas.microsoft.com/office/drawing/2014/main" id="{AAF6727B-1DA5-4FD2-AF6E-FCEF4639A967}"/>
              </a:ext>
            </a:extLst>
          </p:cNvPr>
          <p:cNvSpPr txBox="1"/>
          <p:nvPr/>
        </p:nvSpPr>
        <p:spPr>
          <a:xfrm>
            <a:off x="531686" y="176628"/>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38" name="Pulsante di azione: vuoto 37" descr="Indietro con riempimento a tinta unita">
            <a:hlinkClick r:id="rId9" action="ppaction://hlinksldjump" highlightClick="1"/>
            <a:extLst>
              <a:ext uri="{FF2B5EF4-FFF2-40B4-BE49-F238E27FC236}">
                <a16:creationId xmlns:a16="http://schemas.microsoft.com/office/drawing/2014/main" id="{D80D95FB-725A-44E0-90F9-D61F140B90C8}"/>
              </a:ext>
            </a:extLst>
          </p:cNvPr>
          <p:cNvSpPr/>
          <p:nvPr/>
        </p:nvSpPr>
        <p:spPr>
          <a:xfrm>
            <a:off x="2109047" y="168072"/>
            <a:ext cx="417501" cy="386443"/>
          </a:xfrm>
          <a:prstGeom prst="actionButtonBlank">
            <a:avLst/>
          </a:prstGeom>
          <a:blipFill dpi="0"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9" name="Gruppo 38">
            <a:extLst>
              <a:ext uri="{FF2B5EF4-FFF2-40B4-BE49-F238E27FC236}">
                <a16:creationId xmlns:a16="http://schemas.microsoft.com/office/drawing/2014/main" id="{A7C24B23-D9D2-448E-932C-3A6E63F734EE}"/>
              </a:ext>
            </a:extLst>
          </p:cNvPr>
          <p:cNvGrpSpPr/>
          <p:nvPr/>
        </p:nvGrpSpPr>
        <p:grpSpPr>
          <a:xfrm rot="5400000">
            <a:off x="-3167651" y="3212999"/>
            <a:ext cx="6662061" cy="432000"/>
            <a:chOff x="0" y="0"/>
            <a:chExt cx="12260385" cy="581573"/>
          </a:xfrm>
        </p:grpSpPr>
        <p:pic>
          <p:nvPicPr>
            <p:cNvPr id="40" name="Immagine 39">
              <a:extLst>
                <a:ext uri="{FF2B5EF4-FFF2-40B4-BE49-F238E27FC236}">
                  <a16:creationId xmlns:a16="http://schemas.microsoft.com/office/drawing/2014/main" id="{3387EB0A-D9C7-43D9-B7CE-64DCC80FE6E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41" name="Immagine 40">
              <a:extLst>
                <a:ext uri="{FF2B5EF4-FFF2-40B4-BE49-F238E27FC236}">
                  <a16:creationId xmlns:a16="http://schemas.microsoft.com/office/drawing/2014/main" id="{C337E7B1-5506-45CF-854B-A2D6B5D2F81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42" name="Immagine 41">
              <a:extLst>
                <a:ext uri="{FF2B5EF4-FFF2-40B4-BE49-F238E27FC236}">
                  <a16:creationId xmlns:a16="http://schemas.microsoft.com/office/drawing/2014/main" id="{57AB30F6-8B53-4F80-A361-3F12343DBD6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49" name="Gruppo 48">
            <a:extLst>
              <a:ext uri="{FF2B5EF4-FFF2-40B4-BE49-F238E27FC236}">
                <a16:creationId xmlns:a16="http://schemas.microsoft.com/office/drawing/2014/main" id="{4D530D9F-9D01-4A10-B49F-A3D95DAAF691}"/>
              </a:ext>
            </a:extLst>
          </p:cNvPr>
          <p:cNvGrpSpPr/>
          <p:nvPr/>
        </p:nvGrpSpPr>
        <p:grpSpPr>
          <a:xfrm>
            <a:off x="4572000" y="85316"/>
            <a:ext cx="7526173" cy="369714"/>
            <a:chOff x="596530" y="360775"/>
            <a:chExt cx="9604098" cy="341130"/>
          </a:xfrm>
        </p:grpSpPr>
        <p:sp>
          <p:nvSpPr>
            <p:cNvPr id="50" name="CasellaDiTesto 49">
              <a:extLst>
                <a:ext uri="{FF2B5EF4-FFF2-40B4-BE49-F238E27FC236}">
                  <a16:creationId xmlns:a16="http://schemas.microsoft.com/office/drawing/2014/main" id="{9C77B2D0-2E75-4F8C-95AB-C2EC0424CFAB}"/>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51" name="Immagine 50">
              <a:extLst>
                <a:ext uri="{FF2B5EF4-FFF2-40B4-BE49-F238E27FC236}">
                  <a16:creationId xmlns:a16="http://schemas.microsoft.com/office/drawing/2014/main" id="{3F3377EF-55D9-4BED-98E3-5B59C79CD05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3150296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a 7">
            <a:extLst>
              <a:ext uri="{FF2B5EF4-FFF2-40B4-BE49-F238E27FC236}">
                <a16:creationId xmlns:a16="http://schemas.microsoft.com/office/drawing/2014/main" id="{D9171A17-F033-4160-89D5-01882EFA2E8A}"/>
              </a:ext>
            </a:extLst>
          </p:cNvPr>
          <p:cNvGraphicFramePr>
            <a:graphicFrameLocks noGrp="1"/>
          </p:cNvGraphicFramePr>
          <p:nvPr>
            <p:extLst>
              <p:ext uri="{D42A27DB-BD31-4B8C-83A1-F6EECF244321}">
                <p14:modId xmlns:p14="http://schemas.microsoft.com/office/powerpoint/2010/main" val="385205376"/>
              </p:ext>
            </p:extLst>
          </p:nvPr>
        </p:nvGraphicFramePr>
        <p:xfrm>
          <a:off x="277583" y="460085"/>
          <a:ext cx="11914417" cy="4182326"/>
        </p:xfrm>
        <a:graphic>
          <a:graphicData uri="http://schemas.openxmlformats.org/drawingml/2006/table">
            <a:tbl>
              <a:tblPr firstRow="1" bandRow="1">
                <a:tableStyleId>{7DF18680-E054-41AD-8BC1-D1AEF772440D}</a:tableStyleId>
              </a:tblPr>
              <a:tblGrid>
                <a:gridCol w="1394388">
                  <a:extLst>
                    <a:ext uri="{9D8B030D-6E8A-4147-A177-3AD203B41FA5}">
                      <a16:colId xmlns:a16="http://schemas.microsoft.com/office/drawing/2014/main" val="4057865429"/>
                    </a:ext>
                  </a:extLst>
                </a:gridCol>
                <a:gridCol w="1840775">
                  <a:extLst>
                    <a:ext uri="{9D8B030D-6E8A-4147-A177-3AD203B41FA5}">
                      <a16:colId xmlns:a16="http://schemas.microsoft.com/office/drawing/2014/main" val="2456361952"/>
                    </a:ext>
                  </a:extLst>
                </a:gridCol>
                <a:gridCol w="1840775">
                  <a:extLst>
                    <a:ext uri="{9D8B030D-6E8A-4147-A177-3AD203B41FA5}">
                      <a16:colId xmlns:a16="http://schemas.microsoft.com/office/drawing/2014/main" val="1564437129"/>
                    </a:ext>
                  </a:extLst>
                </a:gridCol>
                <a:gridCol w="2279493">
                  <a:extLst>
                    <a:ext uri="{9D8B030D-6E8A-4147-A177-3AD203B41FA5}">
                      <a16:colId xmlns:a16="http://schemas.microsoft.com/office/drawing/2014/main" val="1246928854"/>
                    </a:ext>
                  </a:extLst>
                </a:gridCol>
                <a:gridCol w="2279493">
                  <a:extLst>
                    <a:ext uri="{9D8B030D-6E8A-4147-A177-3AD203B41FA5}">
                      <a16:colId xmlns:a16="http://schemas.microsoft.com/office/drawing/2014/main" val="341335712"/>
                    </a:ext>
                  </a:extLst>
                </a:gridCol>
                <a:gridCol w="2279493">
                  <a:extLst>
                    <a:ext uri="{9D8B030D-6E8A-4147-A177-3AD203B41FA5}">
                      <a16:colId xmlns:a16="http://schemas.microsoft.com/office/drawing/2014/main" val="561693737"/>
                    </a:ext>
                  </a:extLst>
                </a:gridCol>
              </a:tblGrid>
              <a:tr h="367578">
                <a:tc gridSpan="6">
                  <a:txBody>
                    <a:bodyPr/>
                    <a:lstStyle/>
                    <a:p>
                      <a:pPr algn="ctr"/>
                      <a:r>
                        <a:rPr lang="it-IT" sz="2000">
                          <a:solidFill>
                            <a:schemeClr val="tx1"/>
                          </a:solidFill>
                          <a:latin typeface="Work Sans" pitchFamily="2" charset="0"/>
                        </a:rPr>
                        <a:t>Punteggi generali - Licei scientifici, classici e linguistici</a:t>
                      </a:r>
                    </a:p>
                  </a:txBody>
                  <a:tcPr anchor="ctr">
                    <a:noFill/>
                  </a:tcPr>
                </a:tc>
                <a:tc hMerge="1">
                  <a:txBody>
                    <a:bodyPr/>
                    <a:lstStyle/>
                    <a:p>
                      <a:pPr algn="ctr"/>
                      <a:endParaRPr lang="it-IT" sz="1400">
                        <a:latin typeface="+mn-lt"/>
                      </a:endParaRPr>
                    </a:p>
                  </a:txBody>
                  <a:tcPr anchor="ct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a:txBody>
                    <a:bodyPr/>
                    <a:lstStyle/>
                    <a:p>
                      <a:pPr algn="ctr"/>
                      <a:r>
                        <a:rPr lang="it-IT" sz="1400" b="1">
                          <a:solidFill>
                            <a:schemeClr val="tx1"/>
                          </a:solidFill>
                          <a:latin typeface="Work Sans" pitchFamily="2" charset="0"/>
                        </a:rPr>
                        <a:t>omissis</a:t>
                      </a: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(246,1)</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(243,1)</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(229,1)</a:t>
                      </a:r>
                    </a:p>
                  </a:txBody>
                  <a:tcPr anchor="ctr"/>
                </a:tc>
                <a:extLst>
                  <a:ext uri="{0D108BD9-81ED-4DB2-BD59-A6C34878D82A}">
                    <a16:rowId xmlns:a16="http://schemas.microsoft.com/office/drawing/2014/main" val="700804956"/>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listening</a:t>
                      </a:r>
                    </a:p>
                  </a:txBody>
                  <a:tcPr anchor="ctr"/>
                </a:tc>
                <a:tc>
                  <a:txBody>
                    <a:bodyPr/>
                    <a:lstStyle/>
                    <a:p>
                      <a:pPr algn="ctr"/>
                      <a:r>
                        <a:rPr lang="it-IT" sz="1400">
                          <a:solidFill>
                            <a:schemeClr val="tx1"/>
                          </a:solidFill>
                          <a:latin typeface="Work Sans" pitchFamily="2" charset="0"/>
                        </a:rPr>
                        <a:t>257,5</a:t>
                      </a:r>
                    </a:p>
                  </a:txBody>
                  <a:tcPr anchor="ctr"/>
                </a:tc>
                <a:tc>
                  <a:txBody>
                    <a:bodyPr/>
                    <a:lstStyle/>
                    <a:p>
                      <a:pPr algn="ctr"/>
                      <a:r>
                        <a:rPr lang="it-IT" sz="1400">
                          <a:solidFill>
                            <a:schemeClr val="tx1"/>
                          </a:solidFill>
                          <a:latin typeface="Work Sans" pitchFamily="2" charset="0"/>
                        </a:rPr>
                        <a:t>+31,9</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686223323"/>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a:solidFill>
                            <a:schemeClr val="tx1"/>
                          </a:solidFill>
                          <a:latin typeface="Work Sans" pitchFamily="2" charset="0"/>
                        </a:rPr>
                        <a:t>250,6</a:t>
                      </a:r>
                    </a:p>
                  </a:txBody>
                  <a:tcPr anchor="ctr"/>
                </a:tc>
                <a:tc>
                  <a:txBody>
                    <a:bodyPr/>
                    <a:lstStyle/>
                    <a:p>
                      <a:pPr algn="ctr"/>
                      <a:r>
                        <a:rPr lang="it-IT" sz="1400">
                          <a:solidFill>
                            <a:schemeClr val="tx1"/>
                          </a:solidFill>
                          <a:latin typeface="Work Sans" pitchFamily="2" charset="0"/>
                        </a:rPr>
                        <a:t>+27,5</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432000">
                <a:tc>
                  <a:txBody>
                    <a:bodyPr/>
                    <a:lstStyle/>
                    <a:p>
                      <a:pPr algn="ct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a:solidFill>
                            <a:schemeClr val="tx1"/>
                          </a:solidFill>
                          <a:latin typeface="Work Sans" pitchFamily="2" charset="0"/>
                          <a:ea typeface="+mn-ea"/>
                          <a:cs typeface="+mn-cs"/>
                        </a:rPr>
                        <a:t>Differenza rispetto a gruppi simili</a:t>
                      </a:r>
                    </a:p>
                  </a:txBody>
                  <a:tcPr anchor="ct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Lombardia (232,1)</a:t>
                      </a:r>
                    </a:p>
                  </a:txBody>
                  <a:tcPr anchor="ctr">
                    <a:solidFill>
                      <a:srgbClr val="EAEFF7"/>
                    </a:solidFill>
                  </a:tcP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a:t>
                      </a:r>
                    </a:p>
                    <a:p>
                      <a:pPr marL="0" algn="ctr" defTabSz="914400" rtl="0" eaLnBrk="1" latinLnBrk="0" hangingPunct="1"/>
                      <a:r>
                        <a:rPr lang="it-IT" sz="1400" b="1" kern="1200">
                          <a:solidFill>
                            <a:schemeClr val="tx1"/>
                          </a:solidFill>
                          <a:latin typeface="Work Sans" pitchFamily="2" charset="0"/>
                          <a:ea typeface="+mn-ea"/>
                          <a:cs typeface="+mn-cs"/>
                        </a:rPr>
                        <a:t>Nord ovest (229,1)</a:t>
                      </a:r>
                    </a:p>
                  </a:txBody>
                  <a:tcPr anchor="ctr">
                    <a:solidFill>
                      <a:srgbClr val="EAEFF7"/>
                    </a:solidFill>
                  </a:tcP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a:t>
                      </a:r>
                    </a:p>
                    <a:p>
                      <a:pPr marL="0" algn="ctr" defTabSz="914400" rtl="0" eaLnBrk="1" latinLnBrk="0" hangingPunct="1"/>
                      <a:r>
                        <a:rPr lang="it-IT" sz="1400" b="1" kern="1200">
                          <a:solidFill>
                            <a:schemeClr val="tx1"/>
                          </a:solidFill>
                          <a:latin typeface="Work Sans" pitchFamily="2" charset="0"/>
                          <a:ea typeface="+mn-ea"/>
                          <a:cs typeface="+mn-cs"/>
                        </a:rPr>
                        <a:t>Italia (220,3)</a:t>
                      </a:r>
                    </a:p>
                  </a:txBody>
                  <a:tcPr anchor="ctr">
                    <a:solidFill>
                      <a:srgbClr val="EAEFF7"/>
                    </a:solidFill>
                  </a:tcPr>
                </a:tc>
                <a:extLst>
                  <a:ext uri="{0D108BD9-81ED-4DB2-BD59-A6C34878D82A}">
                    <a16:rowId xmlns:a16="http://schemas.microsoft.com/office/drawing/2014/main" val="2553339382"/>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reading</a:t>
                      </a:r>
                    </a:p>
                  </a:txBody>
                  <a:tcPr anchor="ctr"/>
                </a:tc>
                <a:tc>
                  <a:txBody>
                    <a:bodyPr/>
                    <a:lstStyle/>
                    <a:p>
                      <a:pPr algn="ctr"/>
                      <a:r>
                        <a:rPr lang="it-IT" sz="1400">
                          <a:solidFill>
                            <a:schemeClr val="tx1"/>
                          </a:solidFill>
                          <a:latin typeface="Work Sans" pitchFamily="2" charset="0"/>
                        </a:rPr>
                        <a:t>243,6</a:t>
                      </a:r>
                    </a:p>
                  </a:txBody>
                  <a:tcPr anchor="ctr"/>
                </a:tc>
                <a:tc>
                  <a:txBody>
                    <a:bodyPr/>
                    <a:lstStyle/>
                    <a:p>
                      <a:pPr algn="ctr"/>
                      <a:r>
                        <a:rPr lang="it-IT" sz="1400">
                          <a:solidFill>
                            <a:schemeClr val="tx1"/>
                          </a:solidFill>
                          <a:latin typeface="Work Sans" pitchFamily="2" charset="0"/>
                        </a:rPr>
                        <a:t>+26,5</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701544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235,0</a:t>
                      </a:r>
                    </a:p>
                  </a:txBody>
                  <a:tcPr anchor="ctr"/>
                </a:tc>
                <a:tc>
                  <a:txBody>
                    <a:bodyPr/>
                    <a:lstStyle/>
                    <a:p>
                      <a:pPr algn="ctr"/>
                      <a:r>
                        <a:rPr lang="it-IT" sz="1400">
                          <a:solidFill>
                            <a:schemeClr val="tx1"/>
                          </a:solidFill>
                          <a:latin typeface="Work Sans" pitchFamily="2" charset="0"/>
                        </a:rPr>
                        <a:t>+19,1</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834079359"/>
                  </a:ext>
                </a:extLst>
              </a:tr>
              <a:tr h="42272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pPr algn="ctr"/>
                      <a:endParaRPr lang="it-IT" sz="1400">
                        <a:solidFill>
                          <a:schemeClr val="tx1"/>
                        </a:solidFill>
                        <a:latin typeface="+mn-lt"/>
                      </a:endParaRPr>
                    </a:p>
                  </a:txBody>
                  <a:tcPr anchor="ct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pic>
        <p:nvPicPr>
          <p:cNvPr id="9" name="Elemento grafico 8" descr="Segna Pollice su con riempimento a tinta unita">
            <a:extLst>
              <a:ext uri="{FF2B5EF4-FFF2-40B4-BE49-F238E27FC236}">
                <a16:creationId xmlns:a16="http://schemas.microsoft.com/office/drawing/2014/main" id="{65E5734D-ABCA-4C1E-8E65-E76C3B6BF9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853" y="4327546"/>
            <a:ext cx="216000" cy="216000"/>
          </a:xfrm>
          <a:prstGeom prst="rect">
            <a:avLst/>
          </a:prstGeom>
        </p:spPr>
      </p:pic>
      <p:grpSp>
        <p:nvGrpSpPr>
          <p:cNvPr id="10" name="Gruppo 9">
            <a:extLst>
              <a:ext uri="{FF2B5EF4-FFF2-40B4-BE49-F238E27FC236}">
                <a16:creationId xmlns:a16="http://schemas.microsoft.com/office/drawing/2014/main" id="{074B9D6C-B6D6-4354-9AEE-51166B4CD128}"/>
              </a:ext>
            </a:extLst>
          </p:cNvPr>
          <p:cNvGrpSpPr>
            <a:grpSpLocks noChangeAspect="1"/>
          </p:cNvGrpSpPr>
          <p:nvPr/>
        </p:nvGrpSpPr>
        <p:grpSpPr>
          <a:xfrm>
            <a:off x="3626278" y="4357709"/>
            <a:ext cx="362100" cy="216000"/>
            <a:chOff x="8073887" y="1291301"/>
            <a:chExt cx="724200" cy="432000"/>
          </a:xfrm>
          <a:solidFill>
            <a:srgbClr val="FFC000"/>
          </a:solidFill>
        </p:grpSpPr>
        <p:pic>
          <p:nvPicPr>
            <p:cNvPr id="11" name="Elemento grafico 10" descr="Freccia: diritta con riempimento a tinta unita">
              <a:extLst>
                <a:ext uri="{FF2B5EF4-FFF2-40B4-BE49-F238E27FC236}">
                  <a16:creationId xmlns:a16="http://schemas.microsoft.com/office/drawing/2014/main" id="{B67F578C-D8A8-4F95-92BA-BFE9F57E52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12" name="Elemento grafico 11" descr="Freccia: diritta con riempimento a tinta unita">
              <a:extLst>
                <a:ext uri="{FF2B5EF4-FFF2-40B4-BE49-F238E27FC236}">
                  <a16:creationId xmlns:a16="http://schemas.microsoft.com/office/drawing/2014/main" id="{D4B4486D-7BDC-4C1A-B610-0E0FEBE7BB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13" name="Elemento grafico 12" descr="Segna Pollice su con riempimento a tinta unita">
            <a:extLst>
              <a:ext uri="{FF2B5EF4-FFF2-40B4-BE49-F238E27FC236}">
                <a16:creationId xmlns:a16="http://schemas.microsoft.com/office/drawing/2014/main" id="{5768A3DC-1196-4905-B710-AD19E8FE24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7238598" y="4388378"/>
            <a:ext cx="216000" cy="216000"/>
          </a:xfrm>
          <a:prstGeom prst="rect">
            <a:avLst/>
          </a:prstGeom>
        </p:spPr>
      </p:pic>
      <p:graphicFrame>
        <p:nvGraphicFramePr>
          <p:cNvPr id="14" name="Tabella 13">
            <a:extLst>
              <a:ext uri="{FF2B5EF4-FFF2-40B4-BE49-F238E27FC236}">
                <a16:creationId xmlns:a16="http://schemas.microsoft.com/office/drawing/2014/main" id="{E7C4D666-FFB2-435D-ACB7-45D5F809671E}"/>
              </a:ext>
            </a:extLst>
          </p:cNvPr>
          <p:cNvGraphicFramePr>
            <a:graphicFrameLocks noGrp="1"/>
          </p:cNvGraphicFramePr>
          <p:nvPr>
            <p:extLst>
              <p:ext uri="{D42A27DB-BD31-4B8C-83A1-F6EECF244321}">
                <p14:modId xmlns:p14="http://schemas.microsoft.com/office/powerpoint/2010/main" val="3385295068"/>
              </p:ext>
            </p:extLst>
          </p:nvPr>
        </p:nvGraphicFramePr>
        <p:xfrm>
          <a:off x="314150" y="4811043"/>
          <a:ext cx="11877850" cy="1586872"/>
        </p:xfrm>
        <a:graphic>
          <a:graphicData uri="http://schemas.openxmlformats.org/drawingml/2006/table">
            <a:tbl>
              <a:tblPr firstRow="1" bandRow="1">
                <a:tableStyleId>{5C22544A-7EE6-4342-B048-85BDC9FD1C3A}</a:tableStyleId>
              </a:tblPr>
              <a:tblGrid>
                <a:gridCol w="2517948">
                  <a:extLst>
                    <a:ext uri="{9D8B030D-6E8A-4147-A177-3AD203B41FA5}">
                      <a16:colId xmlns:a16="http://schemas.microsoft.com/office/drawing/2014/main" val="2944020019"/>
                    </a:ext>
                  </a:extLst>
                </a:gridCol>
                <a:gridCol w="2425700">
                  <a:extLst>
                    <a:ext uri="{9D8B030D-6E8A-4147-A177-3AD203B41FA5}">
                      <a16:colId xmlns:a16="http://schemas.microsoft.com/office/drawing/2014/main" val="79365766"/>
                    </a:ext>
                  </a:extLst>
                </a:gridCol>
                <a:gridCol w="2233234">
                  <a:extLst>
                    <a:ext uri="{9D8B030D-6E8A-4147-A177-3AD203B41FA5}">
                      <a16:colId xmlns:a16="http://schemas.microsoft.com/office/drawing/2014/main" val="4129911090"/>
                    </a:ext>
                  </a:extLst>
                </a:gridCol>
                <a:gridCol w="1731978">
                  <a:extLst>
                    <a:ext uri="{9D8B030D-6E8A-4147-A177-3AD203B41FA5}">
                      <a16:colId xmlns:a16="http://schemas.microsoft.com/office/drawing/2014/main" val="1567833803"/>
                    </a:ext>
                  </a:extLst>
                </a:gridCol>
                <a:gridCol w="2968990">
                  <a:extLst>
                    <a:ext uri="{9D8B030D-6E8A-4147-A177-3AD203B41FA5}">
                      <a16:colId xmlns:a16="http://schemas.microsoft.com/office/drawing/2014/main" val="291230167"/>
                    </a:ext>
                  </a:extLst>
                </a:gridCol>
              </a:tblGrid>
              <a:tr h="336236">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a:solidFill>
                            <a:schemeClr val="tx1"/>
                          </a:solidFill>
                          <a:latin typeface="Work Sans" pitchFamily="2" charset="0"/>
                        </a:rPr>
                        <a:t>Distribuzione degli studenti nei livelli di apprendimento</a:t>
                      </a:r>
                    </a:p>
                  </a:txBody>
                  <a:tcPr anchor="c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extLst>
                  <a:ext uri="{0D108BD9-81ED-4DB2-BD59-A6C34878D82A}">
                    <a16:rowId xmlns:a16="http://schemas.microsoft.com/office/drawing/2014/main" val="62790177"/>
                  </a:ext>
                </a:extLst>
              </a:tr>
              <a:tr h="336236">
                <a:tc>
                  <a:txBody>
                    <a:bodyPr/>
                    <a:lstStyle/>
                    <a:p>
                      <a:pPr algn="ctr"/>
                      <a:endParaRPr lang="it-IT" sz="1400" b="1">
                        <a:latin typeface="Work Sans"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Materia</a:t>
                      </a:r>
                    </a:p>
                  </a:txBody>
                  <a:tcPr anchor="ctr"/>
                </a:tc>
                <a:tc>
                  <a:txBody>
                    <a:bodyPr/>
                    <a:lstStyle/>
                    <a:p>
                      <a:pPr algn="ctr"/>
                      <a:r>
                        <a:rPr lang="it-IT" sz="1400" b="1">
                          <a:latin typeface="Work Sans" pitchFamily="2" charset="0"/>
                        </a:rPr>
                        <a:t>Studenti che non raggiungono livello B1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B1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B2</a:t>
                      </a:r>
                    </a:p>
                  </a:txBody>
                  <a:tcPr anchor="ctr"/>
                </a:tc>
                <a:extLst>
                  <a:ext uri="{0D108BD9-81ED-4DB2-BD59-A6C34878D82A}">
                    <a16:rowId xmlns:a16="http://schemas.microsoft.com/office/drawing/2014/main" val="3080794382"/>
                  </a:ext>
                </a:extLst>
              </a:tr>
              <a:tr h="336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listening</a:t>
                      </a:r>
                    </a:p>
                  </a:txBody>
                  <a:tcPr anchor="ctr"/>
                </a:tc>
                <a:tc>
                  <a:txBody>
                    <a:bodyPr/>
                    <a:lstStyle/>
                    <a:p>
                      <a:pPr algn="ctr" fontAlgn="ctr"/>
                      <a:r>
                        <a:rPr lang="it-IT" sz="1400">
                          <a:effectLst/>
                          <a:latin typeface="Work Sans" pitchFamily="2" charset="0"/>
                        </a:rPr>
                        <a:t>0 (0,0%)</a:t>
                      </a:r>
                    </a:p>
                  </a:txBody>
                  <a:tcPr anchor="ctr"/>
                </a:tc>
                <a:tc>
                  <a:txBody>
                    <a:bodyPr/>
                    <a:lstStyle/>
                    <a:p>
                      <a:pPr algn="ctr" fontAlgn="ctr"/>
                      <a:r>
                        <a:rPr lang="it-IT" sz="1400">
                          <a:effectLst/>
                          <a:latin typeface="Work Sans" pitchFamily="2" charset="0"/>
                        </a:rPr>
                        <a:t>0 (0,0%)</a:t>
                      </a:r>
                    </a:p>
                  </a:txBody>
                  <a:tcPr anchor="ctr"/>
                </a:tc>
                <a:tc>
                  <a:txBody>
                    <a:bodyPr/>
                    <a:lstStyle/>
                    <a:p>
                      <a:pPr algn="ctr" fontAlgn="ctr"/>
                      <a:r>
                        <a:rPr lang="it-IT" sz="1400">
                          <a:effectLst/>
                          <a:latin typeface="Work Sans" pitchFamily="2" charset="0"/>
                        </a:rPr>
                        <a:t>21 (100,0%)</a:t>
                      </a:r>
                    </a:p>
                  </a:txBody>
                  <a:tcPr anchor="ctr"/>
                </a:tc>
                <a:extLst>
                  <a:ext uri="{0D108BD9-81ED-4DB2-BD59-A6C34878D82A}">
                    <a16:rowId xmlns:a16="http://schemas.microsoft.com/office/drawing/2014/main" val="855945981"/>
                  </a:ext>
                </a:extLst>
              </a:tr>
              <a:tr h="336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reading</a:t>
                      </a:r>
                    </a:p>
                  </a:txBody>
                  <a:tcPr anchor="ctr"/>
                </a:tc>
                <a:tc>
                  <a:txBody>
                    <a:bodyPr/>
                    <a:lstStyle/>
                    <a:p>
                      <a:pPr algn="ctr" fontAlgn="ctr"/>
                      <a:r>
                        <a:rPr lang="it-IT" sz="1400">
                          <a:solidFill>
                            <a:srgbClr val="1A1A1A"/>
                          </a:solidFill>
                          <a:effectLst/>
                          <a:latin typeface="Work Sans" pitchFamily="2" charset="0"/>
                        </a:rPr>
                        <a:t>0 (0,0%)</a:t>
                      </a:r>
                    </a:p>
                  </a:txBody>
                  <a:tcPr anchor="ctr"/>
                </a:tc>
                <a:tc>
                  <a:txBody>
                    <a:bodyPr/>
                    <a:lstStyle/>
                    <a:p>
                      <a:pPr algn="ctr" fontAlgn="ctr"/>
                      <a:r>
                        <a:rPr lang="it-IT" sz="1400">
                          <a:solidFill>
                            <a:srgbClr val="1A1A1A"/>
                          </a:solidFill>
                          <a:effectLst/>
                          <a:latin typeface="Work Sans" pitchFamily="2" charset="0"/>
                        </a:rPr>
                        <a:t>1 (4,8%)</a:t>
                      </a:r>
                    </a:p>
                  </a:txBody>
                  <a:tcPr anchor="ctr"/>
                </a:tc>
                <a:tc>
                  <a:txBody>
                    <a:bodyPr/>
                    <a:lstStyle/>
                    <a:p>
                      <a:pPr algn="ctr" fontAlgn="ctr"/>
                      <a:r>
                        <a:rPr lang="it-IT" sz="1400">
                          <a:solidFill>
                            <a:srgbClr val="1A1A1A"/>
                          </a:solidFill>
                          <a:effectLst/>
                          <a:latin typeface="Work Sans" pitchFamily="2" charset="0"/>
                        </a:rPr>
                        <a:t>20 (95,2%)</a:t>
                      </a:r>
                    </a:p>
                  </a:txBody>
                  <a:tcPr anchor="ctr"/>
                </a:tc>
                <a:extLst>
                  <a:ext uri="{0D108BD9-81ED-4DB2-BD59-A6C34878D82A}">
                    <a16:rowId xmlns:a16="http://schemas.microsoft.com/office/drawing/2014/main" val="780567168"/>
                  </a:ext>
                </a:extLst>
              </a:tr>
            </a:tbl>
          </a:graphicData>
        </a:graphic>
      </p:graphicFrame>
      <p:pic>
        <p:nvPicPr>
          <p:cNvPr id="15" name="Elemento grafico 14" descr="Segna Pollice su con riempimento a tinta unita">
            <a:extLst>
              <a:ext uri="{FF2B5EF4-FFF2-40B4-BE49-F238E27FC236}">
                <a16:creationId xmlns:a16="http://schemas.microsoft.com/office/drawing/2014/main" id="{BFEE51DD-4874-43B2-B213-59A81F91F1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50810" y="1657738"/>
            <a:ext cx="432000" cy="432000"/>
          </a:xfrm>
          <a:prstGeom prst="rect">
            <a:avLst/>
          </a:prstGeom>
        </p:spPr>
      </p:pic>
      <p:pic>
        <p:nvPicPr>
          <p:cNvPr id="30" name="Elemento grafico 29" descr="Segna Pollice su con riempimento a tinta unita">
            <a:extLst>
              <a:ext uri="{FF2B5EF4-FFF2-40B4-BE49-F238E27FC236}">
                <a16:creationId xmlns:a16="http://schemas.microsoft.com/office/drawing/2014/main" id="{FF0C147C-262F-4614-97C9-81183A47DE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50810" y="2112887"/>
            <a:ext cx="432000" cy="432000"/>
          </a:xfrm>
          <a:prstGeom prst="rect">
            <a:avLst/>
          </a:prstGeom>
        </p:spPr>
      </p:pic>
      <p:pic>
        <p:nvPicPr>
          <p:cNvPr id="31" name="Elemento grafico 30" descr="Segna Pollice su con riempimento a tinta unita">
            <a:extLst>
              <a:ext uri="{FF2B5EF4-FFF2-40B4-BE49-F238E27FC236}">
                <a16:creationId xmlns:a16="http://schemas.microsoft.com/office/drawing/2014/main" id="{DC51B5F9-8C2E-4BA8-AE67-3C586AF53B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1932" y="2118284"/>
            <a:ext cx="432000" cy="432000"/>
          </a:xfrm>
          <a:prstGeom prst="rect">
            <a:avLst/>
          </a:prstGeom>
        </p:spPr>
      </p:pic>
      <p:pic>
        <p:nvPicPr>
          <p:cNvPr id="32" name="Elemento grafico 31" descr="Segna Pollice su con riempimento a tinta unita">
            <a:extLst>
              <a:ext uri="{FF2B5EF4-FFF2-40B4-BE49-F238E27FC236}">
                <a16:creationId xmlns:a16="http://schemas.microsoft.com/office/drawing/2014/main" id="{CE5EA02C-90B5-4BDA-A9F2-861C1568F2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29272" y="2113538"/>
            <a:ext cx="432000" cy="432000"/>
          </a:xfrm>
          <a:prstGeom prst="rect">
            <a:avLst/>
          </a:prstGeom>
        </p:spPr>
      </p:pic>
      <p:pic>
        <p:nvPicPr>
          <p:cNvPr id="33" name="Elemento grafico 32" descr="Segna Pollice su con riempimento a tinta unita">
            <a:extLst>
              <a:ext uri="{FF2B5EF4-FFF2-40B4-BE49-F238E27FC236}">
                <a16:creationId xmlns:a16="http://schemas.microsoft.com/office/drawing/2014/main" id="{B21A280B-771D-4678-B975-09EC5D1EE9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56330" y="3290099"/>
            <a:ext cx="432000" cy="432000"/>
          </a:xfrm>
          <a:prstGeom prst="rect">
            <a:avLst/>
          </a:prstGeom>
        </p:spPr>
      </p:pic>
      <p:pic>
        <p:nvPicPr>
          <p:cNvPr id="34" name="Elemento grafico 33" descr="Segna Pollice su con riempimento a tinta unita">
            <a:extLst>
              <a:ext uri="{FF2B5EF4-FFF2-40B4-BE49-F238E27FC236}">
                <a16:creationId xmlns:a16="http://schemas.microsoft.com/office/drawing/2014/main" id="{E8883059-59E2-4A53-A7D1-0FB43EB1C8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97452" y="3295496"/>
            <a:ext cx="432000" cy="432000"/>
          </a:xfrm>
          <a:prstGeom prst="rect">
            <a:avLst/>
          </a:prstGeom>
        </p:spPr>
      </p:pic>
      <p:pic>
        <p:nvPicPr>
          <p:cNvPr id="35" name="Elemento grafico 34" descr="Segna Pollice su con riempimento a tinta unita">
            <a:extLst>
              <a:ext uri="{FF2B5EF4-FFF2-40B4-BE49-F238E27FC236}">
                <a16:creationId xmlns:a16="http://schemas.microsoft.com/office/drawing/2014/main" id="{DD3DE339-D057-42F7-B9D8-926586EFC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4792" y="3290750"/>
            <a:ext cx="432000" cy="432000"/>
          </a:xfrm>
          <a:prstGeom prst="rect">
            <a:avLst/>
          </a:prstGeom>
        </p:spPr>
      </p:pic>
      <p:pic>
        <p:nvPicPr>
          <p:cNvPr id="36" name="Elemento grafico 35" descr="Segna Pollice su con riempimento a tinta unita">
            <a:extLst>
              <a:ext uri="{FF2B5EF4-FFF2-40B4-BE49-F238E27FC236}">
                <a16:creationId xmlns:a16="http://schemas.microsoft.com/office/drawing/2014/main" id="{02225AE8-C0F9-4884-873A-02031E03A2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56330" y="3770627"/>
            <a:ext cx="432000" cy="432000"/>
          </a:xfrm>
          <a:prstGeom prst="rect">
            <a:avLst/>
          </a:prstGeom>
        </p:spPr>
      </p:pic>
      <p:pic>
        <p:nvPicPr>
          <p:cNvPr id="37" name="Elemento grafico 36" descr="Segna Pollice su con riempimento a tinta unita">
            <a:extLst>
              <a:ext uri="{FF2B5EF4-FFF2-40B4-BE49-F238E27FC236}">
                <a16:creationId xmlns:a16="http://schemas.microsoft.com/office/drawing/2014/main" id="{ED5DC270-381C-445A-B49C-3A7ADA95BF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97452" y="3776024"/>
            <a:ext cx="432000" cy="432000"/>
          </a:xfrm>
          <a:prstGeom prst="rect">
            <a:avLst/>
          </a:prstGeom>
        </p:spPr>
      </p:pic>
      <p:pic>
        <p:nvPicPr>
          <p:cNvPr id="38" name="Elemento grafico 37" descr="Segna Pollice su con riempimento a tinta unita">
            <a:extLst>
              <a:ext uri="{FF2B5EF4-FFF2-40B4-BE49-F238E27FC236}">
                <a16:creationId xmlns:a16="http://schemas.microsoft.com/office/drawing/2014/main" id="{68852487-3E15-4D3C-8EF5-C75875637A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4792" y="3771278"/>
            <a:ext cx="432000" cy="432000"/>
          </a:xfrm>
          <a:prstGeom prst="rect">
            <a:avLst/>
          </a:prstGeom>
        </p:spPr>
      </p:pic>
      <p:pic>
        <p:nvPicPr>
          <p:cNvPr id="25" name="Elemento grafico 24" descr="Segna Pollice su con riempimento a tinta unita">
            <a:extLst>
              <a:ext uri="{FF2B5EF4-FFF2-40B4-BE49-F238E27FC236}">
                <a16:creationId xmlns:a16="http://schemas.microsoft.com/office/drawing/2014/main" id="{CE07C019-0C15-4612-A760-40412C085B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1932" y="1643126"/>
            <a:ext cx="432000" cy="432000"/>
          </a:xfrm>
          <a:prstGeom prst="rect">
            <a:avLst/>
          </a:prstGeom>
        </p:spPr>
      </p:pic>
      <p:pic>
        <p:nvPicPr>
          <p:cNvPr id="26" name="Elemento grafico 25" descr="Segna Pollice su con riempimento a tinta unita">
            <a:extLst>
              <a:ext uri="{FF2B5EF4-FFF2-40B4-BE49-F238E27FC236}">
                <a16:creationId xmlns:a16="http://schemas.microsoft.com/office/drawing/2014/main" id="{881BC630-BF37-4695-9421-F1590D7A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29272" y="1638380"/>
            <a:ext cx="432000" cy="432000"/>
          </a:xfrm>
          <a:prstGeom prst="rect">
            <a:avLst/>
          </a:prstGeom>
        </p:spPr>
      </p:pic>
      <p:sp>
        <p:nvSpPr>
          <p:cNvPr id="27" name="CasellaDiTesto 26">
            <a:extLst>
              <a:ext uri="{FF2B5EF4-FFF2-40B4-BE49-F238E27FC236}">
                <a16:creationId xmlns:a16="http://schemas.microsoft.com/office/drawing/2014/main" id="{86C8B474-C26D-49BA-B382-5BCE1D9CC053}"/>
              </a:ext>
            </a:extLst>
          </p:cNvPr>
          <p:cNvSpPr txBox="1"/>
          <p:nvPr/>
        </p:nvSpPr>
        <p:spPr>
          <a:xfrm>
            <a:off x="484061" y="182548"/>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8" name="Pulsante di azione: vuoto 27" descr="Indietro con riempimento a tinta unita">
            <a:hlinkClick r:id="rId8" action="ppaction://hlinksldjump" highlightClick="1"/>
            <a:extLst>
              <a:ext uri="{FF2B5EF4-FFF2-40B4-BE49-F238E27FC236}">
                <a16:creationId xmlns:a16="http://schemas.microsoft.com/office/drawing/2014/main" id="{AB8D2C96-A094-46FB-BCDD-2E94E99F9AE2}"/>
              </a:ext>
            </a:extLst>
          </p:cNvPr>
          <p:cNvSpPr/>
          <p:nvPr/>
        </p:nvSpPr>
        <p:spPr>
          <a:xfrm>
            <a:off x="2061422" y="173992"/>
            <a:ext cx="417501" cy="386443"/>
          </a:xfrm>
          <a:prstGeom prst="actionButtonBlank">
            <a:avLst/>
          </a:prstGeom>
          <a:blipFill dpi="0"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9" name="Gruppo 28">
            <a:extLst>
              <a:ext uri="{FF2B5EF4-FFF2-40B4-BE49-F238E27FC236}">
                <a16:creationId xmlns:a16="http://schemas.microsoft.com/office/drawing/2014/main" id="{D6732034-7220-4933-9E2D-D61F8CFD37B2}"/>
              </a:ext>
            </a:extLst>
          </p:cNvPr>
          <p:cNvGrpSpPr/>
          <p:nvPr/>
        </p:nvGrpSpPr>
        <p:grpSpPr>
          <a:xfrm rot="5400000">
            <a:off x="-3167651" y="3212999"/>
            <a:ext cx="6662061" cy="432000"/>
            <a:chOff x="0" y="0"/>
            <a:chExt cx="12260385" cy="581573"/>
          </a:xfrm>
        </p:grpSpPr>
        <p:pic>
          <p:nvPicPr>
            <p:cNvPr id="39" name="Immagine 38">
              <a:extLst>
                <a:ext uri="{FF2B5EF4-FFF2-40B4-BE49-F238E27FC236}">
                  <a16:creationId xmlns:a16="http://schemas.microsoft.com/office/drawing/2014/main" id="{2B46781E-E1BD-4EC2-86FA-279A1220F7C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40" name="Immagine 39">
              <a:extLst>
                <a:ext uri="{FF2B5EF4-FFF2-40B4-BE49-F238E27FC236}">
                  <a16:creationId xmlns:a16="http://schemas.microsoft.com/office/drawing/2014/main" id="{274D40A9-F080-4671-BE35-87B47807713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41" name="Immagine 40">
              <a:extLst>
                <a:ext uri="{FF2B5EF4-FFF2-40B4-BE49-F238E27FC236}">
                  <a16:creationId xmlns:a16="http://schemas.microsoft.com/office/drawing/2014/main" id="{C1008A6D-CDEC-4412-AA69-640C555B065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47" name="Gruppo 46">
            <a:extLst>
              <a:ext uri="{FF2B5EF4-FFF2-40B4-BE49-F238E27FC236}">
                <a16:creationId xmlns:a16="http://schemas.microsoft.com/office/drawing/2014/main" id="{E38FFF91-59E2-45E7-95EF-72510DF153C6}"/>
              </a:ext>
            </a:extLst>
          </p:cNvPr>
          <p:cNvGrpSpPr/>
          <p:nvPr/>
        </p:nvGrpSpPr>
        <p:grpSpPr>
          <a:xfrm>
            <a:off x="4572000" y="85316"/>
            <a:ext cx="7526173" cy="369714"/>
            <a:chOff x="596530" y="360775"/>
            <a:chExt cx="9604098" cy="341130"/>
          </a:xfrm>
        </p:grpSpPr>
        <p:sp>
          <p:nvSpPr>
            <p:cNvPr id="48" name="CasellaDiTesto 47">
              <a:extLst>
                <a:ext uri="{FF2B5EF4-FFF2-40B4-BE49-F238E27FC236}">
                  <a16:creationId xmlns:a16="http://schemas.microsoft.com/office/drawing/2014/main" id="{45DA4047-FD6B-4E56-B18C-84B66F587FA9}"/>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49" name="Immagine 48">
              <a:extLst>
                <a:ext uri="{FF2B5EF4-FFF2-40B4-BE49-F238E27FC236}">
                  <a16:creationId xmlns:a16="http://schemas.microsoft.com/office/drawing/2014/main" id="{CF96A487-B26E-423D-BA92-B026BA3DEF3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993964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12006502-8E6A-4458-8BC2-95D4C43AE3FC}"/>
              </a:ext>
            </a:extLst>
          </p:cNvPr>
          <p:cNvGraphicFramePr>
            <a:graphicFrameLocks noGrp="1"/>
          </p:cNvGraphicFramePr>
          <p:nvPr>
            <p:extLst>
              <p:ext uri="{D42A27DB-BD31-4B8C-83A1-F6EECF244321}">
                <p14:modId xmlns:p14="http://schemas.microsoft.com/office/powerpoint/2010/main" val="795259499"/>
              </p:ext>
            </p:extLst>
          </p:nvPr>
        </p:nvGraphicFramePr>
        <p:xfrm>
          <a:off x="277583" y="460085"/>
          <a:ext cx="11914417" cy="4406246"/>
        </p:xfrm>
        <a:graphic>
          <a:graphicData uri="http://schemas.openxmlformats.org/drawingml/2006/table">
            <a:tbl>
              <a:tblPr firstRow="1" bandRow="1">
                <a:tableStyleId>{7DF18680-E054-41AD-8BC1-D1AEF772440D}</a:tableStyleId>
              </a:tblPr>
              <a:tblGrid>
                <a:gridCol w="1394388">
                  <a:extLst>
                    <a:ext uri="{9D8B030D-6E8A-4147-A177-3AD203B41FA5}">
                      <a16:colId xmlns:a16="http://schemas.microsoft.com/office/drawing/2014/main" val="4057865429"/>
                    </a:ext>
                  </a:extLst>
                </a:gridCol>
                <a:gridCol w="1840775">
                  <a:extLst>
                    <a:ext uri="{9D8B030D-6E8A-4147-A177-3AD203B41FA5}">
                      <a16:colId xmlns:a16="http://schemas.microsoft.com/office/drawing/2014/main" val="2456361952"/>
                    </a:ext>
                  </a:extLst>
                </a:gridCol>
                <a:gridCol w="1840775">
                  <a:extLst>
                    <a:ext uri="{9D8B030D-6E8A-4147-A177-3AD203B41FA5}">
                      <a16:colId xmlns:a16="http://schemas.microsoft.com/office/drawing/2014/main" val="3086745434"/>
                    </a:ext>
                  </a:extLst>
                </a:gridCol>
                <a:gridCol w="2279493">
                  <a:extLst>
                    <a:ext uri="{9D8B030D-6E8A-4147-A177-3AD203B41FA5}">
                      <a16:colId xmlns:a16="http://schemas.microsoft.com/office/drawing/2014/main" val="1246928854"/>
                    </a:ext>
                  </a:extLst>
                </a:gridCol>
                <a:gridCol w="2279493">
                  <a:extLst>
                    <a:ext uri="{9D8B030D-6E8A-4147-A177-3AD203B41FA5}">
                      <a16:colId xmlns:a16="http://schemas.microsoft.com/office/drawing/2014/main" val="341335712"/>
                    </a:ext>
                  </a:extLst>
                </a:gridCol>
                <a:gridCol w="2279493">
                  <a:extLst>
                    <a:ext uri="{9D8B030D-6E8A-4147-A177-3AD203B41FA5}">
                      <a16:colId xmlns:a16="http://schemas.microsoft.com/office/drawing/2014/main" val="561693737"/>
                    </a:ext>
                  </a:extLst>
                </a:gridCol>
              </a:tblGrid>
              <a:tr h="367578">
                <a:tc gridSpan="6">
                  <a:txBody>
                    <a:bodyPr/>
                    <a:lstStyle/>
                    <a:p>
                      <a:pPr algn="ctr"/>
                      <a:r>
                        <a:rPr lang="it-IT" sz="2000">
                          <a:solidFill>
                            <a:schemeClr val="tx1"/>
                          </a:solidFill>
                          <a:latin typeface="Work Sans" pitchFamily="2" charset="0"/>
                        </a:rPr>
                        <a:t>Punteggi generali - Licei scientifici, classici e linguistici</a:t>
                      </a:r>
                    </a:p>
                  </a:txBody>
                  <a:tcPr anchor="ctr">
                    <a:noFill/>
                  </a:tcPr>
                </a:tc>
                <a:tc hMerge="1">
                  <a:txBody>
                    <a:bodyPr/>
                    <a:lstStyle/>
                    <a:p>
                      <a:pPr algn="ctr"/>
                      <a:endParaRPr lang="it-IT" sz="1400">
                        <a:latin typeface="+mn-lt"/>
                      </a:endParaRPr>
                    </a:p>
                  </a:txBody>
                  <a:tcPr anchor="ct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a:txBody>
                    <a:bodyPr/>
                    <a:lstStyle/>
                    <a:p>
                      <a:pPr algn="ctr"/>
                      <a:r>
                        <a:rPr lang="it-IT" sz="1400" b="1">
                          <a:solidFill>
                            <a:schemeClr val="tx1"/>
                          </a:solidFill>
                          <a:latin typeface="Work Sans" pitchFamily="2" charset="0"/>
                        </a:rPr>
                        <a:t>omissis</a:t>
                      </a:r>
                    </a:p>
                  </a:txBody>
                  <a:tcPr anchor="ctr"/>
                </a:tc>
                <a:tc>
                  <a:txBody>
                    <a:bodyPr/>
                    <a:lstStyle/>
                    <a:p>
                      <a:pPr algn="ctr"/>
                      <a:r>
                        <a:rPr lang="it-IT" sz="1400" b="1">
                          <a:solidFill>
                            <a:schemeClr val="tx1"/>
                          </a:solidFill>
                          <a:latin typeface="Work Sans" pitchFamily="2" charset="0"/>
                        </a:rPr>
                        <a:t>Punteggio (</a:t>
                      </a:r>
                      <a:r>
                        <a:rPr lang="it-IT" sz="1400" b="1">
                          <a:solidFill>
                            <a:schemeClr val="tx1"/>
                          </a:solidFill>
                          <a:latin typeface="Work Sans" pitchFamily="2" charset="0"/>
                          <a:hlinkClick r:id="rId2" action="ppaction://hlinksldjump" tooltip="Il punteggio riportato tiene conto non solo del numero di risposte corrette fornite ma anche del livello di difficoltà delle singole domande (ogni quesito ha uno specifico livello di difficoltà e, pertanto, ha un valore di punteggio differente)."/>
                        </a:rPr>
                        <a:t>?</a:t>
                      </a:r>
                      <a:r>
                        <a:rPr lang="it-IT" sz="1400" b="1">
                          <a:solidFill>
                            <a:schemeClr val="tx1"/>
                          </a:solidFill>
                          <a:latin typeface="Work Sans" pitchFamily="2"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 (</a:t>
                      </a:r>
                      <a:r>
                        <a:rPr lang="it-IT" sz="1400" b="1">
                          <a:latin typeface="Work Sans" pitchFamily="2" charset="0"/>
                          <a:hlinkClick r:id="rId2" action="ppaction://hlinksldjump" tooltip="Rappresenta la differenza tra il punteggio della classe/della scuola e il punteggio medio ottenuto dalle duecento classi/scuole con simili condizioni socio-economico-culturali."/>
                        </a:rPr>
                        <a:t>?</a:t>
                      </a:r>
                      <a:r>
                        <a:rPr lang="it-IT" sz="1400" b="1">
                          <a:latin typeface="Work Sans" pitchFamily="2" charset="0"/>
                        </a:rPr>
                        <a:t>)</a:t>
                      </a:r>
                    </a:p>
                  </a:txBody>
                  <a:tcPr anchor="ctr"/>
                </a:tc>
                <a:tc>
                  <a:txBody>
                    <a:bodyPr/>
                    <a:lstStyle/>
                    <a:p>
                      <a:pPr algn="ctr"/>
                      <a:r>
                        <a:rPr lang="it-IT" sz="1400" b="1">
                          <a:solidFill>
                            <a:schemeClr val="tx1"/>
                          </a:solidFill>
                          <a:latin typeface="Work Sans" pitchFamily="2" charset="0"/>
                        </a:rPr>
                        <a:t>Confronto con punteggio Lombardia (216,8)</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(214,5)</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(205,1)</a:t>
                      </a:r>
                    </a:p>
                  </a:txBody>
                  <a:tcPr anchor="ctr"/>
                </a:tc>
                <a:extLst>
                  <a:ext uri="{0D108BD9-81ED-4DB2-BD59-A6C34878D82A}">
                    <a16:rowId xmlns:a16="http://schemas.microsoft.com/office/drawing/2014/main" val="700804956"/>
                  </a:ext>
                </a:extLst>
              </a:tr>
              <a:tr h="432000">
                <a:tc>
                  <a:txBody>
                    <a:bodyPr/>
                    <a:lstStyle/>
                    <a:p>
                      <a:pPr algn="ctr"/>
                      <a:r>
                        <a:rPr lang="it-IT" sz="1400" b="1">
                          <a:solidFill>
                            <a:schemeClr val="tx1"/>
                          </a:solidFill>
                          <a:latin typeface="Work Sans" pitchFamily="2" charset="0"/>
                        </a:rPr>
                        <a:t>ITALIANO</a:t>
                      </a:r>
                    </a:p>
                  </a:txBody>
                  <a:tcPr anchor="ctr"/>
                </a:tc>
                <a:tc>
                  <a:txBody>
                    <a:bodyPr/>
                    <a:lstStyle/>
                    <a:p>
                      <a:pPr algn="ctr"/>
                      <a:r>
                        <a:rPr lang="it-IT" sz="1400">
                          <a:solidFill>
                            <a:schemeClr val="tx1"/>
                          </a:solidFill>
                          <a:latin typeface="Work Sans" pitchFamily="2" charset="0"/>
                        </a:rPr>
                        <a:t>227,4</a:t>
                      </a:r>
                    </a:p>
                  </a:txBody>
                  <a:tcPr anchor="ctr"/>
                </a:tc>
                <a:tc>
                  <a:txBody>
                    <a:bodyPr/>
                    <a:lstStyle/>
                    <a:p>
                      <a:pPr algn="ctr"/>
                      <a:r>
                        <a:rPr lang="it-IT" sz="1400">
                          <a:solidFill>
                            <a:schemeClr val="tx1"/>
                          </a:solidFill>
                          <a:latin typeface="Work Sans" pitchFamily="2" charset="0"/>
                        </a:rPr>
                        <a:t>+17,5</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686223323"/>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222,7</a:t>
                      </a:r>
                    </a:p>
                  </a:txBody>
                  <a:tcPr anchor="ctr"/>
                </a:tc>
                <a:tc>
                  <a:txBody>
                    <a:bodyPr/>
                    <a:lstStyle/>
                    <a:p>
                      <a:pPr algn="ctr"/>
                      <a:r>
                        <a:rPr lang="it-IT" sz="1400">
                          <a:solidFill>
                            <a:schemeClr val="tx1"/>
                          </a:solidFill>
                          <a:latin typeface="Work Sans" pitchFamily="2" charset="0"/>
                        </a:rPr>
                        <a:t>+22,6</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32114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a:solidFill>
                            <a:schemeClr val="tx1"/>
                          </a:solidFill>
                          <a:latin typeface="Work Sans" pitchFamily="2" charset="0"/>
                        </a:rPr>
                        <a:t>Punteggi generali - Licei scientifici</a:t>
                      </a:r>
                    </a:p>
                  </a:txBody>
                  <a:tcPr anchor="ctr">
                    <a:noFill/>
                  </a:tcPr>
                </a:tc>
                <a:tc hMerge="1">
                  <a:txBody>
                    <a:bodyPr/>
                    <a:lstStyle/>
                    <a:p>
                      <a:pPr algn="ctr"/>
                      <a:endParaRPr lang="it-IT" sz="1400" b="1">
                        <a:solidFill>
                          <a:schemeClr val="tx1"/>
                        </a:solidFill>
                        <a:latin typeface="+mn-lt"/>
                      </a:endParaRPr>
                    </a:p>
                  </a:txBody>
                  <a:tcPr anchor="ctr"/>
                </a:tc>
                <a:tc hMerge="1">
                  <a:txBody>
                    <a:bodyPr/>
                    <a:lstStyle/>
                    <a:p>
                      <a:endParaRPr lang="it-IT"/>
                    </a:p>
                  </a:txBody>
                  <a:tcP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extLst>
                  <a:ext uri="{0D108BD9-81ED-4DB2-BD59-A6C34878D82A}">
                    <a16:rowId xmlns:a16="http://schemas.microsoft.com/office/drawing/2014/main" val="3864041501"/>
                  </a:ext>
                </a:extLst>
              </a:tr>
              <a:tr h="520696">
                <a:tc>
                  <a:txBody>
                    <a:bodyPr/>
                    <a:lstStyle/>
                    <a:p>
                      <a:pPr algn="ct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(235,5)</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(232,2)</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(219,5)</a:t>
                      </a:r>
                    </a:p>
                  </a:txBody>
                  <a:tcPr anchor="ctr"/>
                </a:tc>
                <a:extLst>
                  <a:ext uri="{0D108BD9-81ED-4DB2-BD59-A6C34878D82A}">
                    <a16:rowId xmlns:a16="http://schemas.microsoft.com/office/drawing/2014/main" val="3023237660"/>
                  </a:ext>
                </a:extLst>
              </a:tr>
              <a:tr h="432000">
                <a:tc>
                  <a:txBody>
                    <a:bodyPr/>
                    <a:lstStyle/>
                    <a:p>
                      <a:pPr algn="ctr"/>
                      <a:r>
                        <a:rPr lang="it-IT" sz="1400" b="1">
                          <a:solidFill>
                            <a:schemeClr val="tx1"/>
                          </a:solidFill>
                          <a:latin typeface="Work Sans" pitchFamily="2" charset="0"/>
                        </a:rPr>
                        <a:t>MATEMATICA</a:t>
                      </a:r>
                    </a:p>
                  </a:txBody>
                  <a:tcPr anchor="ctr"/>
                </a:tc>
                <a:tc>
                  <a:txBody>
                    <a:bodyPr/>
                    <a:lstStyle/>
                    <a:p>
                      <a:pPr algn="ctr"/>
                      <a:r>
                        <a:rPr lang="it-IT" sz="1400">
                          <a:solidFill>
                            <a:schemeClr val="tx1"/>
                          </a:solidFill>
                          <a:latin typeface="Work Sans" pitchFamily="2" charset="0"/>
                        </a:rPr>
                        <a:t>240,7</a:t>
                      </a:r>
                    </a:p>
                  </a:txBody>
                  <a:tcPr anchor="ctr"/>
                </a:tc>
                <a:tc>
                  <a:txBody>
                    <a:bodyPr/>
                    <a:lstStyle/>
                    <a:p>
                      <a:pPr algn="ctr"/>
                      <a:r>
                        <a:rPr lang="it-IT" sz="1400">
                          <a:solidFill>
                            <a:schemeClr val="tx1"/>
                          </a:solidFill>
                          <a:latin typeface="Work Sans" pitchFamily="2" charset="0"/>
                        </a:rPr>
                        <a:t>+15,5</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755600526"/>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247,7</a:t>
                      </a:r>
                    </a:p>
                  </a:txBody>
                  <a:tcPr anchor="ctr"/>
                </a:tc>
                <a:tc>
                  <a:txBody>
                    <a:bodyPr/>
                    <a:lstStyle/>
                    <a:p>
                      <a:pPr algn="ctr"/>
                      <a:r>
                        <a:rPr lang="it-IT" sz="1400">
                          <a:solidFill>
                            <a:schemeClr val="tx1"/>
                          </a:solidFill>
                          <a:latin typeface="Work Sans" pitchFamily="2" charset="0"/>
                        </a:rPr>
                        <a:t>+31,7</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622659283"/>
                  </a:ext>
                </a:extLst>
              </a:tr>
              <a:tr h="42272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pPr algn="ctr"/>
                      <a:endParaRPr lang="it-IT" sz="1400">
                        <a:solidFill>
                          <a:schemeClr val="tx1"/>
                        </a:solidFill>
                        <a:latin typeface="+mn-lt"/>
                      </a:endParaRPr>
                    </a:p>
                  </a:txBody>
                  <a:tcPr anchor="ct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graphicFrame>
        <p:nvGraphicFramePr>
          <p:cNvPr id="34" name="Tabella 33">
            <a:extLst>
              <a:ext uri="{FF2B5EF4-FFF2-40B4-BE49-F238E27FC236}">
                <a16:creationId xmlns:a16="http://schemas.microsoft.com/office/drawing/2014/main" id="{8C9B3CF1-F070-4075-8166-E9F18D75AD54}"/>
              </a:ext>
            </a:extLst>
          </p:cNvPr>
          <p:cNvGraphicFramePr>
            <a:graphicFrameLocks noGrp="1"/>
          </p:cNvGraphicFramePr>
          <p:nvPr>
            <p:extLst>
              <p:ext uri="{D42A27DB-BD31-4B8C-83A1-F6EECF244321}">
                <p14:modId xmlns:p14="http://schemas.microsoft.com/office/powerpoint/2010/main" val="2238918972"/>
              </p:ext>
            </p:extLst>
          </p:nvPr>
        </p:nvGraphicFramePr>
        <p:xfrm>
          <a:off x="272142" y="4809813"/>
          <a:ext cx="11919858" cy="1731934"/>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944020019"/>
                    </a:ext>
                  </a:extLst>
                </a:gridCol>
                <a:gridCol w="1589314">
                  <a:extLst>
                    <a:ext uri="{9D8B030D-6E8A-4147-A177-3AD203B41FA5}">
                      <a16:colId xmlns:a16="http://schemas.microsoft.com/office/drawing/2014/main" val="79365766"/>
                    </a:ext>
                  </a:extLst>
                </a:gridCol>
                <a:gridCol w="1621972">
                  <a:extLst>
                    <a:ext uri="{9D8B030D-6E8A-4147-A177-3AD203B41FA5}">
                      <a16:colId xmlns:a16="http://schemas.microsoft.com/office/drawing/2014/main" val="4129911090"/>
                    </a:ext>
                  </a:extLst>
                </a:gridCol>
                <a:gridCol w="1623217">
                  <a:extLst>
                    <a:ext uri="{9D8B030D-6E8A-4147-A177-3AD203B41FA5}">
                      <a16:colId xmlns:a16="http://schemas.microsoft.com/office/drawing/2014/main" val="1567833803"/>
                    </a:ext>
                  </a:extLst>
                </a:gridCol>
                <a:gridCol w="1822035">
                  <a:extLst>
                    <a:ext uri="{9D8B030D-6E8A-4147-A177-3AD203B41FA5}">
                      <a16:colId xmlns:a16="http://schemas.microsoft.com/office/drawing/2014/main" val="291230167"/>
                    </a:ext>
                  </a:extLst>
                </a:gridCol>
                <a:gridCol w="1822035">
                  <a:extLst>
                    <a:ext uri="{9D8B030D-6E8A-4147-A177-3AD203B41FA5}">
                      <a16:colId xmlns:a16="http://schemas.microsoft.com/office/drawing/2014/main" val="1988389916"/>
                    </a:ext>
                  </a:extLst>
                </a:gridCol>
                <a:gridCol w="1822035">
                  <a:extLst>
                    <a:ext uri="{9D8B030D-6E8A-4147-A177-3AD203B41FA5}">
                      <a16:colId xmlns:a16="http://schemas.microsoft.com/office/drawing/2014/main" val="744706569"/>
                    </a:ext>
                  </a:extLst>
                </a:gridCol>
              </a:tblGrid>
              <a:tr h="397992">
                <a:tc gridSpan="7">
                  <a:txBody>
                    <a:bodyPr/>
                    <a:lstStyle/>
                    <a:p>
                      <a:pPr algn="ctr"/>
                      <a:r>
                        <a:rPr lang="it-IT" sz="2000">
                          <a:solidFill>
                            <a:schemeClr val="tx1"/>
                          </a:solidFill>
                          <a:latin typeface="Work Sans" pitchFamily="2" charset="0"/>
                        </a:rPr>
                        <a:t>Distribuzione degli studenti nei livelli di apprendimento</a:t>
                      </a: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extLst>
                  <a:ext uri="{0D108BD9-81ED-4DB2-BD59-A6C34878D82A}">
                    <a16:rowId xmlns:a16="http://schemas.microsoft.com/office/drawing/2014/main" val="1003653957"/>
                  </a:ext>
                </a:extLst>
              </a:tr>
              <a:tr h="524335">
                <a:tc>
                  <a:txBody>
                    <a:bodyPr/>
                    <a:lstStyle/>
                    <a:p>
                      <a:pPr algn="ctr"/>
                      <a:endParaRPr lang="it-IT" sz="1400">
                        <a:latin typeface="Work Sans" pitchFamily="2" charset="0"/>
                      </a:endParaRPr>
                    </a:p>
                  </a:txBody>
                  <a:tcPr anchor="ctr"/>
                </a:tc>
                <a:tc>
                  <a:txBody>
                    <a:bodyPr/>
                    <a:lstStyle/>
                    <a:p>
                      <a:pPr algn="ctr"/>
                      <a:r>
                        <a:rPr lang="it-IT" sz="1400" b="1">
                          <a:latin typeface="Work Sans" pitchFamily="2" charset="0"/>
                        </a:rPr>
                        <a:t>Materia</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2</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3</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4</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5</a:t>
                      </a:r>
                    </a:p>
                  </a:txBody>
                  <a:tcPr anchor="ctr"/>
                </a:tc>
                <a:extLst>
                  <a:ext uri="{0D108BD9-81ED-4DB2-BD59-A6C34878D82A}">
                    <a16:rowId xmlns:a16="http://schemas.microsoft.com/office/drawing/2014/main" val="184304850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ITALIANO</a:t>
                      </a:r>
                    </a:p>
                  </a:txBody>
                  <a:tcPr anchor="ctr"/>
                </a:tc>
                <a:tc>
                  <a:txBody>
                    <a:bodyPr/>
                    <a:lstStyle/>
                    <a:p>
                      <a:pPr algn="ctr" fontAlgn="ctr"/>
                      <a:r>
                        <a:rPr lang="it-IT" sz="1400">
                          <a:solidFill>
                            <a:srgbClr val="1A1A1A"/>
                          </a:solidFill>
                          <a:effectLst/>
                          <a:latin typeface="Work Sans" pitchFamily="2" charset="0"/>
                        </a:rPr>
                        <a:t>0 (0,0%)</a:t>
                      </a:r>
                    </a:p>
                  </a:txBody>
                  <a:tcPr anchor="ctr"/>
                </a:tc>
                <a:tc>
                  <a:txBody>
                    <a:bodyPr/>
                    <a:lstStyle/>
                    <a:p>
                      <a:pPr algn="ctr" fontAlgn="ctr"/>
                      <a:r>
                        <a:rPr lang="it-IT" sz="1400">
                          <a:solidFill>
                            <a:srgbClr val="1A1A1A"/>
                          </a:solidFill>
                          <a:effectLst/>
                          <a:latin typeface="Work Sans" pitchFamily="2" charset="0"/>
                        </a:rPr>
                        <a:t>0 (0,0%)</a:t>
                      </a:r>
                    </a:p>
                  </a:txBody>
                  <a:tcPr anchor="ctr"/>
                </a:tc>
                <a:tc>
                  <a:txBody>
                    <a:bodyPr/>
                    <a:lstStyle/>
                    <a:p>
                      <a:pPr algn="ctr" fontAlgn="ctr"/>
                      <a:r>
                        <a:rPr lang="it-IT" sz="1400">
                          <a:solidFill>
                            <a:srgbClr val="1A1A1A"/>
                          </a:solidFill>
                          <a:effectLst/>
                          <a:latin typeface="Work Sans" pitchFamily="2" charset="0"/>
                        </a:rPr>
                        <a:t>5 (33,3%)</a:t>
                      </a:r>
                    </a:p>
                  </a:txBody>
                  <a:tcPr anchor="ctr"/>
                </a:tc>
                <a:tc>
                  <a:txBody>
                    <a:bodyPr/>
                    <a:lstStyle/>
                    <a:p>
                      <a:pPr algn="ctr" fontAlgn="ctr"/>
                      <a:r>
                        <a:rPr lang="it-IT" sz="1400">
                          <a:solidFill>
                            <a:srgbClr val="1A1A1A"/>
                          </a:solidFill>
                          <a:effectLst/>
                          <a:latin typeface="Work Sans" pitchFamily="2" charset="0"/>
                        </a:rPr>
                        <a:t>8 (53,3%)</a:t>
                      </a:r>
                    </a:p>
                  </a:txBody>
                  <a:tcPr anchor="ctr"/>
                </a:tc>
                <a:tc>
                  <a:txBody>
                    <a:bodyPr/>
                    <a:lstStyle/>
                    <a:p>
                      <a:pPr algn="ctr" fontAlgn="ctr"/>
                      <a:r>
                        <a:rPr lang="it-IT" sz="1400">
                          <a:solidFill>
                            <a:srgbClr val="1A1A1A"/>
                          </a:solidFill>
                          <a:effectLst/>
                          <a:latin typeface="Work Sans" pitchFamily="2" charset="0"/>
                        </a:rPr>
                        <a:t>2 (13,3%)</a:t>
                      </a:r>
                    </a:p>
                  </a:txBody>
                  <a:tcPr anchor="ctr"/>
                </a:tc>
                <a:extLst>
                  <a:ext uri="{0D108BD9-81ED-4DB2-BD59-A6C34878D82A}">
                    <a16:rowId xmlns:a16="http://schemas.microsoft.com/office/drawing/2014/main" val="3468404980"/>
                  </a:ext>
                </a:extLst>
              </a:tr>
              <a:tr h="3776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MATEMATICA</a:t>
                      </a:r>
                    </a:p>
                  </a:txBody>
                  <a:tcPr anchor="ctr"/>
                </a:tc>
                <a:tc>
                  <a:txBody>
                    <a:bodyPr/>
                    <a:lstStyle/>
                    <a:p>
                      <a:pPr algn="ctr" fontAlgn="ctr"/>
                      <a:r>
                        <a:rPr lang="it-IT" sz="1400">
                          <a:solidFill>
                            <a:srgbClr val="1A1A1A"/>
                          </a:solidFill>
                          <a:effectLst/>
                          <a:latin typeface="Work Sans" pitchFamily="2" charset="0"/>
                        </a:rPr>
                        <a:t>0 (0,0%)</a:t>
                      </a:r>
                    </a:p>
                  </a:txBody>
                  <a:tcPr anchor="ctr"/>
                </a:tc>
                <a:tc>
                  <a:txBody>
                    <a:bodyPr/>
                    <a:lstStyle/>
                    <a:p>
                      <a:pPr algn="ctr" fontAlgn="ctr"/>
                      <a:r>
                        <a:rPr lang="it-IT" sz="1400">
                          <a:solidFill>
                            <a:srgbClr val="1A1A1A"/>
                          </a:solidFill>
                          <a:effectLst/>
                          <a:latin typeface="Work Sans" pitchFamily="2" charset="0"/>
                        </a:rPr>
                        <a:t>0 (0,0%)</a:t>
                      </a:r>
                    </a:p>
                  </a:txBody>
                  <a:tcPr anchor="ctr"/>
                </a:tc>
                <a:tc>
                  <a:txBody>
                    <a:bodyPr/>
                    <a:lstStyle/>
                    <a:p>
                      <a:pPr algn="ctr" fontAlgn="ctr"/>
                      <a:r>
                        <a:rPr lang="it-IT" sz="1400">
                          <a:solidFill>
                            <a:srgbClr val="1A1A1A"/>
                          </a:solidFill>
                          <a:effectLst/>
                          <a:latin typeface="Work Sans" pitchFamily="2" charset="0"/>
                        </a:rPr>
                        <a:t>0 (0,0%)</a:t>
                      </a:r>
                    </a:p>
                  </a:txBody>
                  <a:tcPr anchor="ctr"/>
                </a:tc>
                <a:tc>
                  <a:txBody>
                    <a:bodyPr/>
                    <a:lstStyle/>
                    <a:p>
                      <a:pPr algn="ctr" fontAlgn="ctr"/>
                      <a:r>
                        <a:rPr lang="it-IT" sz="1400">
                          <a:solidFill>
                            <a:srgbClr val="1A1A1A"/>
                          </a:solidFill>
                          <a:effectLst/>
                          <a:latin typeface="Work Sans" pitchFamily="2" charset="0"/>
                        </a:rPr>
                        <a:t>6 (40,0%)</a:t>
                      </a:r>
                    </a:p>
                  </a:txBody>
                  <a:tcPr anchor="ctr"/>
                </a:tc>
                <a:tc>
                  <a:txBody>
                    <a:bodyPr/>
                    <a:lstStyle/>
                    <a:p>
                      <a:pPr algn="ctr" fontAlgn="ctr"/>
                      <a:r>
                        <a:rPr lang="it-IT" sz="1400">
                          <a:solidFill>
                            <a:srgbClr val="1A1A1A"/>
                          </a:solidFill>
                          <a:effectLst/>
                          <a:latin typeface="Work Sans" pitchFamily="2" charset="0"/>
                        </a:rPr>
                        <a:t>9 (60,0%)</a:t>
                      </a:r>
                    </a:p>
                  </a:txBody>
                  <a:tcPr anchor="ctr"/>
                </a:tc>
                <a:extLst>
                  <a:ext uri="{0D108BD9-81ED-4DB2-BD59-A6C34878D82A}">
                    <a16:rowId xmlns:a16="http://schemas.microsoft.com/office/drawing/2014/main" val="1065392956"/>
                  </a:ext>
                </a:extLst>
              </a:tr>
            </a:tbl>
          </a:graphicData>
        </a:graphic>
      </p:graphicFrame>
      <p:pic>
        <p:nvPicPr>
          <p:cNvPr id="48" name="Elemento grafico 47" descr="Segna Pollice su con riempimento a tinta unita">
            <a:extLst>
              <a:ext uri="{FF2B5EF4-FFF2-40B4-BE49-F238E27FC236}">
                <a16:creationId xmlns:a16="http://schemas.microsoft.com/office/drawing/2014/main" id="{89DA9B4F-C653-41BA-B884-1CDFD3C7F5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2235" y="2015154"/>
            <a:ext cx="432000" cy="432000"/>
          </a:xfrm>
          <a:prstGeom prst="rect">
            <a:avLst/>
          </a:prstGeom>
        </p:spPr>
      </p:pic>
      <p:pic>
        <p:nvPicPr>
          <p:cNvPr id="62" name="Elemento grafico 61" descr="Segna Pollice su con riempimento a tinta unita">
            <a:extLst>
              <a:ext uri="{FF2B5EF4-FFF2-40B4-BE49-F238E27FC236}">
                <a16:creationId xmlns:a16="http://schemas.microsoft.com/office/drawing/2014/main" id="{89E6E830-06AA-4929-B58F-CFAD1F475B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478" y="4541323"/>
            <a:ext cx="216000" cy="216000"/>
          </a:xfrm>
          <a:prstGeom prst="rect">
            <a:avLst/>
          </a:prstGeom>
        </p:spPr>
      </p:pic>
      <p:grpSp>
        <p:nvGrpSpPr>
          <p:cNvPr id="69" name="Gruppo 68">
            <a:extLst>
              <a:ext uri="{FF2B5EF4-FFF2-40B4-BE49-F238E27FC236}">
                <a16:creationId xmlns:a16="http://schemas.microsoft.com/office/drawing/2014/main" id="{0D868195-4C34-41CD-9007-DB9415C5C861}"/>
              </a:ext>
            </a:extLst>
          </p:cNvPr>
          <p:cNvGrpSpPr>
            <a:grpSpLocks noChangeAspect="1"/>
          </p:cNvGrpSpPr>
          <p:nvPr/>
        </p:nvGrpSpPr>
        <p:grpSpPr>
          <a:xfrm>
            <a:off x="3673903" y="4571486"/>
            <a:ext cx="362100" cy="216000"/>
            <a:chOff x="8073887" y="1291301"/>
            <a:chExt cx="724200" cy="432000"/>
          </a:xfrm>
          <a:solidFill>
            <a:srgbClr val="FFC000"/>
          </a:solidFill>
        </p:grpSpPr>
        <p:pic>
          <p:nvPicPr>
            <p:cNvPr id="71" name="Elemento grafico 70" descr="Freccia: diritta con riempimento a tinta unita">
              <a:extLst>
                <a:ext uri="{FF2B5EF4-FFF2-40B4-BE49-F238E27FC236}">
                  <a16:creationId xmlns:a16="http://schemas.microsoft.com/office/drawing/2014/main" id="{B75C5A46-9140-4580-B7C1-E586FD2DF6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73887" y="1291301"/>
              <a:ext cx="432000" cy="432000"/>
            </a:xfrm>
            <a:prstGeom prst="rect">
              <a:avLst/>
            </a:prstGeom>
          </p:spPr>
        </p:pic>
        <p:pic>
          <p:nvPicPr>
            <p:cNvPr id="72" name="Elemento grafico 71" descr="Freccia: diritta con riempimento a tinta unita">
              <a:extLst>
                <a:ext uri="{FF2B5EF4-FFF2-40B4-BE49-F238E27FC236}">
                  <a16:creationId xmlns:a16="http://schemas.microsoft.com/office/drawing/2014/main" id="{99B1F881-4591-43D1-9859-33D4DCF243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8366087" y="1291301"/>
              <a:ext cx="432000" cy="432000"/>
            </a:xfrm>
            <a:prstGeom prst="rect">
              <a:avLst/>
            </a:prstGeom>
          </p:spPr>
        </p:pic>
      </p:grpSp>
      <p:pic>
        <p:nvPicPr>
          <p:cNvPr id="76" name="Elemento grafico 75" descr="Segna Pollice su con riempimento a tinta unita">
            <a:extLst>
              <a:ext uri="{FF2B5EF4-FFF2-40B4-BE49-F238E27FC236}">
                <a16:creationId xmlns:a16="http://schemas.microsoft.com/office/drawing/2014/main" id="{5A40E1E2-E664-4ABD-9199-07DCD533A4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V="1">
            <a:off x="7286223" y="4602155"/>
            <a:ext cx="216000" cy="216000"/>
          </a:xfrm>
          <a:prstGeom prst="rect">
            <a:avLst/>
          </a:prstGeom>
        </p:spPr>
      </p:pic>
      <p:pic>
        <p:nvPicPr>
          <p:cNvPr id="64" name="Elemento grafico 63" descr="Segna Pollice su con riempimento a tinta unita">
            <a:extLst>
              <a:ext uri="{FF2B5EF4-FFF2-40B4-BE49-F238E27FC236}">
                <a16:creationId xmlns:a16="http://schemas.microsoft.com/office/drawing/2014/main" id="{8E010019-D57E-4763-8329-208C700CB8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3357" y="2020551"/>
            <a:ext cx="432000" cy="432000"/>
          </a:xfrm>
          <a:prstGeom prst="rect">
            <a:avLst/>
          </a:prstGeom>
        </p:spPr>
      </p:pic>
      <p:pic>
        <p:nvPicPr>
          <p:cNvPr id="65" name="Elemento grafico 64" descr="Segna Pollice su con riempimento a tinta unita">
            <a:extLst>
              <a:ext uri="{FF2B5EF4-FFF2-40B4-BE49-F238E27FC236}">
                <a16:creationId xmlns:a16="http://schemas.microsoft.com/office/drawing/2014/main" id="{A6B2F93A-EE4C-4236-BD66-A022B4158B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0697" y="2015805"/>
            <a:ext cx="432000" cy="432000"/>
          </a:xfrm>
          <a:prstGeom prst="rect">
            <a:avLst/>
          </a:prstGeom>
        </p:spPr>
      </p:pic>
      <p:pic>
        <p:nvPicPr>
          <p:cNvPr id="31" name="Elemento grafico 30" descr="Segna Pollice su con riempimento a tinta unita">
            <a:extLst>
              <a:ext uri="{FF2B5EF4-FFF2-40B4-BE49-F238E27FC236}">
                <a16:creationId xmlns:a16="http://schemas.microsoft.com/office/drawing/2014/main" id="{5BF277B4-6574-4EDE-910E-D16C624AA5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0344" y="3582541"/>
            <a:ext cx="432000" cy="432000"/>
          </a:xfrm>
          <a:prstGeom prst="rect">
            <a:avLst/>
          </a:prstGeom>
        </p:spPr>
      </p:pic>
      <p:pic>
        <p:nvPicPr>
          <p:cNvPr id="32" name="Elemento grafico 31" descr="Segna Pollice su con riempimento a tinta unita">
            <a:extLst>
              <a:ext uri="{FF2B5EF4-FFF2-40B4-BE49-F238E27FC236}">
                <a16:creationId xmlns:a16="http://schemas.microsoft.com/office/drawing/2014/main" id="{30A65396-8579-44FF-B88C-39A8F81391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1466" y="3587938"/>
            <a:ext cx="432000" cy="432000"/>
          </a:xfrm>
          <a:prstGeom prst="rect">
            <a:avLst/>
          </a:prstGeom>
        </p:spPr>
      </p:pic>
      <p:pic>
        <p:nvPicPr>
          <p:cNvPr id="33" name="Elemento grafico 32" descr="Segna Pollice su con riempimento a tinta unita">
            <a:extLst>
              <a:ext uri="{FF2B5EF4-FFF2-40B4-BE49-F238E27FC236}">
                <a16:creationId xmlns:a16="http://schemas.microsoft.com/office/drawing/2014/main" id="{2F3AD785-31C5-4388-A2E1-F6260E6293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8806" y="3583192"/>
            <a:ext cx="432000" cy="432000"/>
          </a:xfrm>
          <a:prstGeom prst="rect">
            <a:avLst/>
          </a:prstGeom>
        </p:spPr>
      </p:pic>
      <p:pic>
        <p:nvPicPr>
          <p:cNvPr id="35" name="Elemento grafico 34" descr="Segna Pollice su con riempimento a tinta unita">
            <a:extLst>
              <a:ext uri="{FF2B5EF4-FFF2-40B4-BE49-F238E27FC236}">
                <a16:creationId xmlns:a16="http://schemas.microsoft.com/office/drawing/2014/main" id="{9A7203E6-013F-44B7-89B1-B107689672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0344" y="1595510"/>
            <a:ext cx="432000" cy="432000"/>
          </a:xfrm>
          <a:prstGeom prst="rect">
            <a:avLst/>
          </a:prstGeom>
        </p:spPr>
      </p:pic>
      <p:pic>
        <p:nvPicPr>
          <p:cNvPr id="27" name="Elemento grafico 26" descr="Segna Pollice su con riempimento a tinta unita">
            <a:extLst>
              <a:ext uri="{FF2B5EF4-FFF2-40B4-BE49-F238E27FC236}">
                <a16:creationId xmlns:a16="http://schemas.microsoft.com/office/drawing/2014/main" id="{7158339C-7433-4AE9-BA76-B191D09CC2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1466" y="1586841"/>
            <a:ext cx="432000" cy="432000"/>
          </a:xfrm>
          <a:prstGeom prst="rect">
            <a:avLst/>
          </a:prstGeom>
        </p:spPr>
      </p:pic>
      <p:pic>
        <p:nvPicPr>
          <p:cNvPr id="28" name="Elemento grafico 27" descr="Segna Pollice su con riempimento a tinta unita">
            <a:extLst>
              <a:ext uri="{FF2B5EF4-FFF2-40B4-BE49-F238E27FC236}">
                <a16:creationId xmlns:a16="http://schemas.microsoft.com/office/drawing/2014/main" id="{1F6FF581-AA66-4018-8FC5-2EDAA3E003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8806" y="1582095"/>
            <a:ext cx="432000" cy="432000"/>
          </a:xfrm>
          <a:prstGeom prst="rect">
            <a:avLst/>
          </a:prstGeom>
        </p:spPr>
      </p:pic>
      <p:pic>
        <p:nvPicPr>
          <p:cNvPr id="29" name="Elemento grafico 28" descr="Segna Pollice su con riempimento a tinta unita">
            <a:extLst>
              <a:ext uri="{FF2B5EF4-FFF2-40B4-BE49-F238E27FC236}">
                <a16:creationId xmlns:a16="http://schemas.microsoft.com/office/drawing/2014/main" id="{6F3F2CD1-C9B8-40BD-A91F-D7580546B7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0344" y="4001614"/>
            <a:ext cx="432000" cy="432000"/>
          </a:xfrm>
          <a:prstGeom prst="rect">
            <a:avLst/>
          </a:prstGeom>
        </p:spPr>
      </p:pic>
      <p:pic>
        <p:nvPicPr>
          <p:cNvPr id="30" name="Elemento grafico 29" descr="Segna Pollice su con riempimento a tinta unita">
            <a:extLst>
              <a:ext uri="{FF2B5EF4-FFF2-40B4-BE49-F238E27FC236}">
                <a16:creationId xmlns:a16="http://schemas.microsoft.com/office/drawing/2014/main" id="{81F2DC0B-F296-4463-A007-5E66E3F168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1466" y="4007011"/>
            <a:ext cx="432000" cy="432000"/>
          </a:xfrm>
          <a:prstGeom prst="rect">
            <a:avLst/>
          </a:prstGeom>
        </p:spPr>
      </p:pic>
      <p:pic>
        <p:nvPicPr>
          <p:cNvPr id="36" name="Elemento grafico 35" descr="Segna Pollice su con riempimento a tinta unita">
            <a:extLst>
              <a:ext uri="{FF2B5EF4-FFF2-40B4-BE49-F238E27FC236}">
                <a16:creationId xmlns:a16="http://schemas.microsoft.com/office/drawing/2014/main" id="{0A24D8D2-869C-40E1-B0A5-6F3FFFFB40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8806" y="4002265"/>
            <a:ext cx="432000" cy="432000"/>
          </a:xfrm>
          <a:prstGeom prst="rect">
            <a:avLst/>
          </a:prstGeom>
        </p:spPr>
      </p:pic>
      <p:sp>
        <p:nvSpPr>
          <p:cNvPr id="25" name="CasellaDiTesto 24">
            <a:extLst>
              <a:ext uri="{FF2B5EF4-FFF2-40B4-BE49-F238E27FC236}">
                <a16:creationId xmlns:a16="http://schemas.microsoft.com/office/drawing/2014/main" id="{6D4905FE-1D51-4DA1-804B-E23C49FB90D9}"/>
              </a:ext>
            </a:extLst>
          </p:cNvPr>
          <p:cNvSpPr txBox="1"/>
          <p:nvPr/>
        </p:nvSpPr>
        <p:spPr>
          <a:xfrm>
            <a:off x="432575" y="176628"/>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6" name="Pulsante di azione: vuoto 25" descr="Indietro con riempimento a tinta unita">
            <a:hlinkClick r:id="rId9" action="ppaction://hlinksldjump" highlightClick="1"/>
            <a:extLst>
              <a:ext uri="{FF2B5EF4-FFF2-40B4-BE49-F238E27FC236}">
                <a16:creationId xmlns:a16="http://schemas.microsoft.com/office/drawing/2014/main" id="{A54397E6-3E93-419F-BD4F-F9ECB53A9C06}"/>
              </a:ext>
            </a:extLst>
          </p:cNvPr>
          <p:cNvSpPr/>
          <p:nvPr/>
        </p:nvSpPr>
        <p:spPr>
          <a:xfrm>
            <a:off x="2009936" y="168072"/>
            <a:ext cx="417501" cy="386443"/>
          </a:xfrm>
          <a:prstGeom prst="actionButtonBlank">
            <a:avLst/>
          </a:prstGeom>
          <a:blipFill dpi="0"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7" name="Gruppo 36">
            <a:extLst>
              <a:ext uri="{FF2B5EF4-FFF2-40B4-BE49-F238E27FC236}">
                <a16:creationId xmlns:a16="http://schemas.microsoft.com/office/drawing/2014/main" id="{A7D84699-2BC9-46BE-A0D8-30C9E036CE14}"/>
              </a:ext>
            </a:extLst>
          </p:cNvPr>
          <p:cNvGrpSpPr/>
          <p:nvPr/>
        </p:nvGrpSpPr>
        <p:grpSpPr>
          <a:xfrm rot="5400000">
            <a:off x="-3167651" y="3212999"/>
            <a:ext cx="6662061" cy="432000"/>
            <a:chOff x="0" y="0"/>
            <a:chExt cx="12260385" cy="581573"/>
          </a:xfrm>
        </p:grpSpPr>
        <p:pic>
          <p:nvPicPr>
            <p:cNvPr id="38" name="Immagine 37">
              <a:extLst>
                <a:ext uri="{FF2B5EF4-FFF2-40B4-BE49-F238E27FC236}">
                  <a16:creationId xmlns:a16="http://schemas.microsoft.com/office/drawing/2014/main" id="{A4A260AB-21EE-4406-87A6-00361C3B8AA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39" name="Immagine 38">
              <a:extLst>
                <a:ext uri="{FF2B5EF4-FFF2-40B4-BE49-F238E27FC236}">
                  <a16:creationId xmlns:a16="http://schemas.microsoft.com/office/drawing/2014/main" id="{81E1B60F-B145-4675-8FBD-06E9FD83C56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40" name="Immagine 39">
              <a:extLst>
                <a:ext uri="{FF2B5EF4-FFF2-40B4-BE49-F238E27FC236}">
                  <a16:creationId xmlns:a16="http://schemas.microsoft.com/office/drawing/2014/main" id="{B0F7012D-4542-4FD0-B006-0D6A14239D5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46" name="Gruppo 45">
            <a:extLst>
              <a:ext uri="{FF2B5EF4-FFF2-40B4-BE49-F238E27FC236}">
                <a16:creationId xmlns:a16="http://schemas.microsoft.com/office/drawing/2014/main" id="{331629E5-0BBB-47DC-9113-8380186CF06C}"/>
              </a:ext>
            </a:extLst>
          </p:cNvPr>
          <p:cNvGrpSpPr/>
          <p:nvPr/>
        </p:nvGrpSpPr>
        <p:grpSpPr>
          <a:xfrm>
            <a:off x="4572000" y="85316"/>
            <a:ext cx="7526173" cy="369714"/>
            <a:chOff x="596530" y="360775"/>
            <a:chExt cx="9604098" cy="341130"/>
          </a:xfrm>
        </p:grpSpPr>
        <p:sp>
          <p:nvSpPr>
            <p:cNvPr id="47" name="CasellaDiTesto 46">
              <a:extLst>
                <a:ext uri="{FF2B5EF4-FFF2-40B4-BE49-F238E27FC236}">
                  <a16:creationId xmlns:a16="http://schemas.microsoft.com/office/drawing/2014/main" id="{765C399C-B6B1-45F7-A81B-7D156AD3B929}"/>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49" name="Immagine 48">
              <a:extLst>
                <a:ext uri="{FF2B5EF4-FFF2-40B4-BE49-F238E27FC236}">
                  <a16:creationId xmlns:a16="http://schemas.microsoft.com/office/drawing/2014/main" id="{6ECD77BA-D210-471D-80F9-1763978E1AA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840457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a 7">
            <a:extLst>
              <a:ext uri="{FF2B5EF4-FFF2-40B4-BE49-F238E27FC236}">
                <a16:creationId xmlns:a16="http://schemas.microsoft.com/office/drawing/2014/main" id="{D9171A17-F033-4160-89D5-01882EFA2E8A}"/>
              </a:ext>
            </a:extLst>
          </p:cNvPr>
          <p:cNvGraphicFramePr>
            <a:graphicFrameLocks noGrp="1"/>
          </p:cNvGraphicFramePr>
          <p:nvPr>
            <p:extLst>
              <p:ext uri="{D42A27DB-BD31-4B8C-83A1-F6EECF244321}">
                <p14:modId xmlns:p14="http://schemas.microsoft.com/office/powerpoint/2010/main" val="606440704"/>
              </p:ext>
            </p:extLst>
          </p:nvPr>
        </p:nvGraphicFramePr>
        <p:xfrm>
          <a:off x="247475" y="460085"/>
          <a:ext cx="11914417" cy="4182326"/>
        </p:xfrm>
        <a:graphic>
          <a:graphicData uri="http://schemas.openxmlformats.org/drawingml/2006/table">
            <a:tbl>
              <a:tblPr firstRow="1" bandRow="1">
                <a:tableStyleId>{7DF18680-E054-41AD-8BC1-D1AEF772440D}</a:tableStyleId>
              </a:tblPr>
              <a:tblGrid>
                <a:gridCol w="1394388">
                  <a:extLst>
                    <a:ext uri="{9D8B030D-6E8A-4147-A177-3AD203B41FA5}">
                      <a16:colId xmlns:a16="http://schemas.microsoft.com/office/drawing/2014/main" val="4057865429"/>
                    </a:ext>
                  </a:extLst>
                </a:gridCol>
                <a:gridCol w="1840775">
                  <a:extLst>
                    <a:ext uri="{9D8B030D-6E8A-4147-A177-3AD203B41FA5}">
                      <a16:colId xmlns:a16="http://schemas.microsoft.com/office/drawing/2014/main" val="2456361952"/>
                    </a:ext>
                  </a:extLst>
                </a:gridCol>
                <a:gridCol w="1840775">
                  <a:extLst>
                    <a:ext uri="{9D8B030D-6E8A-4147-A177-3AD203B41FA5}">
                      <a16:colId xmlns:a16="http://schemas.microsoft.com/office/drawing/2014/main" val="1564437129"/>
                    </a:ext>
                  </a:extLst>
                </a:gridCol>
                <a:gridCol w="2279493">
                  <a:extLst>
                    <a:ext uri="{9D8B030D-6E8A-4147-A177-3AD203B41FA5}">
                      <a16:colId xmlns:a16="http://schemas.microsoft.com/office/drawing/2014/main" val="1246928854"/>
                    </a:ext>
                  </a:extLst>
                </a:gridCol>
                <a:gridCol w="2279493">
                  <a:extLst>
                    <a:ext uri="{9D8B030D-6E8A-4147-A177-3AD203B41FA5}">
                      <a16:colId xmlns:a16="http://schemas.microsoft.com/office/drawing/2014/main" val="341335712"/>
                    </a:ext>
                  </a:extLst>
                </a:gridCol>
                <a:gridCol w="2279493">
                  <a:extLst>
                    <a:ext uri="{9D8B030D-6E8A-4147-A177-3AD203B41FA5}">
                      <a16:colId xmlns:a16="http://schemas.microsoft.com/office/drawing/2014/main" val="561693737"/>
                    </a:ext>
                  </a:extLst>
                </a:gridCol>
              </a:tblGrid>
              <a:tr h="367578">
                <a:tc gridSpan="6">
                  <a:txBody>
                    <a:bodyPr/>
                    <a:lstStyle/>
                    <a:p>
                      <a:pPr algn="ctr"/>
                      <a:r>
                        <a:rPr lang="it-IT" sz="2000">
                          <a:solidFill>
                            <a:schemeClr val="tx1"/>
                          </a:solidFill>
                          <a:latin typeface="Work Sans" pitchFamily="2" charset="0"/>
                        </a:rPr>
                        <a:t>Punteggi generali - Licei scientifici, classici e linguistici</a:t>
                      </a:r>
                    </a:p>
                  </a:txBody>
                  <a:tcPr anchor="ctr">
                    <a:noFill/>
                  </a:tcPr>
                </a:tc>
                <a:tc hMerge="1">
                  <a:txBody>
                    <a:bodyPr/>
                    <a:lstStyle/>
                    <a:p>
                      <a:pPr algn="ctr"/>
                      <a:endParaRPr lang="it-IT" sz="1400">
                        <a:latin typeface="+mn-lt"/>
                      </a:endParaRPr>
                    </a:p>
                  </a:txBody>
                  <a:tcPr anchor="ct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a:txBody>
                    <a:bodyPr/>
                    <a:lstStyle/>
                    <a:p>
                      <a:pPr algn="ctr"/>
                      <a:r>
                        <a:rPr lang="it-IT" sz="1400" b="1">
                          <a:solidFill>
                            <a:schemeClr val="tx1"/>
                          </a:solidFill>
                          <a:latin typeface="Work Sans" pitchFamily="2" charset="0"/>
                        </a:rPr>
                        <a:t>omissis</a:t>
                      </a: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(246,1)</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(243,1)</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(229,1)</a:t>
                      </a:r>
                    </a:p>
                  </a:txBody>
                  <a:tcPr anchor="ctr"/>
                </a:tc>
                <a:extLst>
                  <a:ext uri="{0D108BD9-81ED-4DB2-BD59-A6C34878D82A}">
                    <a16:rowId xmlns:a16="http://schemas.microsoft.com/office/drawing/2014/main" val="700804956"/>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listening</a:t>
                      </a:r>
                    </a:p>
                  </a:txBody>
                  <a:tcPr anchor="ctr"/>
                </a:tc>
                <a:tc>
                  <a:txBody>
                    <a:bodyPr/>
                    <a:lstStyle/>
                    <a:p>
                      <a:pPr algn="ctr"/>
                      <a:r>
                        <a:rPr lang="it-IT" sz="1400">
                          <a:solidFill>
                            <a:schemeClr val="tx1"/>
                          </a:solidFill>
                          <a:latin typeface="Work Sans" pitchFamily="2" charset="0"/>
                        </a:rPr>
                        <a:t>252,8</a:t>
                      </a:r>
                    </a:p>
                  </a:txBody>
                  <a:tcPr anchor="ctr"/>
                </a:tc>
                <a:tc>
                  <a:txBody>
                    <a:bodyPr/>
                    <a:lstStyle/>
                    <a:p>
                      <a:pPr algn="ctr"/>
                      <a:r>
                        <a:rPr lang="it-IT" sz="1400">
                          <a:solidFill>
                            <a:schemeClr val="tx1"/>
                          </a:solidFill>
                          <a:latin typeface="Work Sans" pitchFamily="2" charset="0"/>
                        </a:rPr>
                        <a:t>+18,3</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686223323"/>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a:solidFill>
                            <a:schemeClr val="tx1"/>
                          </a:solidFill>
                          <a:latin typeface="Work Sans" pitchFamily="2" charset="0"/>
                        </a:rPr>
                        <a:t>250,6</a:t>
                      </a:r>
                    </a:p>
                  </a:txBody>
                  <a:tcPr anchor="ctr"/>
                </a:tc>
                <a:tc>
                  <a:txBody>
                    <a:bodyPr/>
                    <a:lstStyle/>
                    <a:p>
                      <a:pPr algn="ctr"/>
                      <a:r>
                        <a:rPr lang="it-IT" sz="1400">
                          <a:solidFill>
                            <a:schemeClr val="tx1"/>
                          </a:solidFill>
                          <a:latin typeface="Work Sans" pitchFamily="2" charset="0"/>
                        </a:rPr>
                        <a:t>+27,5</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432000">
                <a:tc>
                  <a:txBody>
                    <a:bodyPr/>
                    <a:lstStyle/>
                    <a:p>
                      <a:pPr algn="ct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a:solidFill>
                            <a:schemeClr val="tx1"/>
                          </a:solidFill>
                          <a:latin typeface="Work Sans" pitchFamily="2" charset="0"/>
                          <a:ea typeface="+mn-ea"/>
                          <a:cs typeface="+mn-cs"/>
                        </a:rPr>
                        <a:t>Differenza rispetto a gruppi simili</a:t>
                      </a:r>
                    </a:p>
                  </a:txBody>
                  <a:tcPr anchor="ct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Lombardia (232,1)</a:t>
                      </a:r>
                    </a:p>
                  </a:txBody>
                  <a:tcPr anchor="ctr">
                    <a:solidFill>
                      <a:srgbClr val="EAEFF7"/>
                    </a:solidFill>
                  </a:tcP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a:t>
                      </a:r>
                    </a:p>
                    <a:p>
                      <a:pPr marL="0" algn="ctr" defTabSz="914400" rtl="0" eaLnBrk="1" latinLnBrk="0" hangingPunct="1"/>
                      <a:r>
                        <a:rPr lang="it-IT" sz="1400" b="1" kern="1200">
                          <a:solidFill>
                            <a:schemeClr val="tx1"/>
                          </a:solidFill>
                          <a:latin typeface="Work Sans" pitchFamily="2" charset="0"/>
                          <a:ea typeface="+mn-ea"/>
                          <a:cs typeface="+mn-cs"/>
                        </a:rPr>
                        <a:t>Nord ovest (229,1)</a:t>
                      </a:r>
                    </a:p>
                  </a:txBody>
                  <a:tcPr anchor="ctr">
                    <a:solidFill>
                      <a:srgbClr val="EAEFF7"/>
                    </a:solidFill>
                  </a:tcP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a:t>
                      </a:r>
                    </a:p>
                    <a:p>
                      <a:pPr marL="0" algn="ctr" defTabSz="914400" rtl="0" eaLnBrk="1" latinLnBrk="0" hangingPunct="1"/>
                      <a:r>
                        <a:rPr lang="it-IT" sz="1400" b="1" kern="1200">
                          <a:solidFill>
                            <a:schemeClr val="tx1"/>
                          </a:solidFill>
                          <a:latin typeface="Work Sans" pitchFamily="2" charset="0"/>
                          <a:ea typeface="+mn-ea"/>
                          <a:cs typeface="+mn-cs"/>
                        </a:rPr>
                        <a:t>Italia (220,3)</a:t>
                      </a:r>
                    </a:p>
                  </a:txBody>
                  <a:tcPr anchor="ctr">
                    <a:solidFill>
                      <a:srgbClr val="EAEFF7"/>
                    </a:solidFill>
                  </a:tcPr>
                </a:tc>
                <a:extLst>
                  <a:ext uri="{0D108BD9-81ED-4DB2-BD59-A6C34878D82A}">
                    <a16:rowId xmlns:a16="http://schemas.microsoft.com/office/drawing/2014/main" val="2553339382"/>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reading</a:t>
                      </a:r>
                    </a:p>
                  </a:txBody>
                  <a:tcPr anchor="ctr"/>
                </a:tc>
                <a:tc>
                  <a:txBody>
                    <a:bodyPr/>
                    <a:lstStyle/>
                    <a:p>
                      <a:pPr algn="ctr"/>
                      <a:r>
                        <a:rPr lang="it-IT" sz="1400">
                          <a:solidFill>
                            <a:schemeClr val="tx1"/>
                          </a:solidFill>
                          <a:latin typeface="Work Sans" pitchFamily="2" charset="0"/>
                        </a:rPr>
                        <a:t>248,1</a:t>
                      </a:r>
                    </a:p>
                  </a:txBody>
                  <a:tcPr anchor="ctr"/>
                </a:tc>
                <a:tc>
                  <a:txBody>
                    <a:bodyPr/>
                    <a:lstStyle/>
                    <a:p>
                      <a:pPr algn="ctr"/>
                      <a:r>
                        <a:rPr lang="it-IT" sz="1400">
                          <a:solidFill>
                            <a:schemeClr val="tx1"/>
                          </a:solidFill>
                          <a:latin typeface="Work Sans" pitchFamily="2" charset="0"/>
                        </a:rPr>
                        <a:t>+23,9</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701544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235,0</a:t>
                      </a:r>
                    </a:p>
                  </a:txBody>
                  <a:tcPr anchor="ctr"/>
                </a:tc>
                <a:tc>
                  <a:txBody>
                    <a:bodyPr/>
                    <a:lstStyle/>
                    <a:p>
                      <a:pPr algn="ctr"/>
                      <a:r>
                        <a:rPr lang="it-IT" sz="1400">
                          <a:solidFill>
                            <a:schemeClr val="tx1"/>
                          </a:solidFill>
                          <a:latin typeface="Work Sans" pitchFamily="2" charset="0"/>
                        </a:rPr>
                        <a:t>+19,1</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834079359"/>
                  </a:ext>
                </a:extLst>
              </a:tr>
              <a:tr h="42272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pPr algn="ctr"/>
                      <a:endParaRPr lang="it-IT" sz="1400">
                        <a:solidFill>
                          <a:schemeClr val="tx1"/>
                        </a:solidFill>
                        <a:latin typeface="+mn-lt"/>
                      </a:endParaRPr>
                    </a:p>
                  </a:txBody>
                  <a:tcPr anchor="ct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pic>
        <p:nvPicPr>
          <p:cNvPr id="9" name="Elemento grafico 8" descr="Segna Pollice su con riempimento a tinta unita">
            <a:extLst>
              <a:ext uri="{FF2B5EF4-FFF2-40B4-BE49-F238E27FC236}">
                <a16:creationId xmlns:a16="http://schemas.microsoft.com/office/drawing/2014/main" id="{65E5734D-ABCA-4C1E-8E65-E76C3B6BF9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2745" y="4327546"/>
            <a:ext cx="216000" cy="216000"/>
          </a:xfrm>
          <a:prstGeom prst="rect">
            <a:avLst/>
          </a:prstGeom>
        </p:spPr>
      </p:pic>
      <p:grpSp>
        <p:nvGrpSpPr>
          <p:cNvPr id="10" name="Gruppo 9">
            <a:extLst>
              <a:ext uri="{FF2B5EF4-FFF2-40B4-BE49-F238E27FC236}">
                <a16:creationId xmlns:a16="http://schemas.microsoft.com/office/drawing/2014/main" id="{074B9D6C-B6D6-4354-9AEE-51166B4CD128}"/>
              </a:ext>
            </a:extLst>
          </p:cNvPr>
          <p:cNvGrpSpPr>
            <a:grpSpLocks noChangeAspect="1"/>
          </p:cNvGrpSpPr>
          <p:nvPr/>
        </p:nvGrpSpPr>
        <p:grpSpPr>
          <a:xfrm>
            <a:off x="3596170" y="4357709"/>
            <a:ext cx="362100" cy="216000"/>
            <a:chOff x="8073887" y="1291301"/>
            <a:chExt cx="724200" cy="432000"/>
          </a:xfrm>
          <a:solidFill>
            <a:srgbClr val="FFC000"/>
          </a:solidFill>
        </p:grpSpPr>
        <p:pic>
          <p:nvPicPr>
            <p:cNvPr id="11" name="Elemento grafico 10" descr="Freccia: diritta con riempimento a tinta unita">
              <a:extLst>
                <a:ext uri="{FF2B5EF4-FFF2-40B4-BE49-F238E27FC236}">
                  <a16:creationId xmlns:a16="http://schemas.microsoft.com/office/drawing/2014/main" id="{B67F578C-D8A8-4F95-92BA-BFE9F57E52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12" name="Elemento grafico 11" descr="Freccia: diritta con riempimento a tinta unita">
              <a:extLst>
                <a:ext uri="{FF2B5EF4-FFF2-40B4-BE49-F238E27FC236}">
                  <a16:creationId xmlns:a16="http://schemas.microsoft.com/office/drawing/2014/main" id="{D4B4486D-7BDC-4C1A-B610-0E0FEBE7BB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13" name="Elemento grafico 12" descr="Segna Pollice su con riempimento a tinta unita">
            <a:extLst>
              <a:ext uri="{FF2B5EF4-FFF2-40B4-BE49-F238E27FC236}">
                <a16:creationId xmlns:a16="http://schemas.microsoft.com/office/drawing/2014/main" id="{5768A3DC-1196-4905-B710-AD19E8FE24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7208490" y="4388378"/>
            <a:ext cx="216000" cy="216000"/>
          </a:xfrm>
          <a:prstGeom prst="rect">
            <a:avLst/>
          </a:prstGeom>
        </p:spPr>
      </p:pic>
      <p:graphicFrame>
        <p:nvGraphicFramePr>
          <p:cNvPr id="14" name="Tabella 13">
            <a:extLst>
              <a:ext uri="{FF2B5EF4-FFF2-40B4-BE49-F238E27FC236}">
                <a16:creationId xmlns:a16="http://schemas.microsoft.com/office/drawing/2014/main" id="{E7C4D666-FFB2-435D-ACB7-45D5F809671E}"/>
              </a:ext>
            </a:extLst>
          </p:cNvPr>
          <p:cNvGraphicFramePr>
            <a:graphicFrameLocks noGrp="1"/>
          </p:cNvGraphicFramePr>
          <p:nvPr>
            <p:extLst>
              <p:ext uri="{D42A27DB-BD31-4B8C-83A1-F6EECF244321}">
                <p14:modId xmlns:p14="http://schemas.microsoft.com/office/powerpoint/2010/main" val="1426886717"/>
              </p:ext>
            </p:extLst>
          </p:nvPr>
        </p:nvGraphicFramePr>
        <p:xfrm>
          <a:off x="295100" y="4811043"/>
          <a:ext cx="11877850" cy="1586872"/>
        </p:xfrm>
        <a:graphic>
          <a:graphicData uri="http://schemas.openxmlformats.org/drawingml/2006/table">
            <a:tbl>
              <a:tblPr firstRow="1" bandRow="1">
                <a:tableStyleId>{5C22544A-7EE6-4342-B048-85BDC9FD1C3A}</a:tableStyleId>
              </a:tblPr>
              <a:tblGrid>
                <a:gridCol w="2517948">
                  <a:extLst>
                    <a:ext uri="{9D8B030D-6E8A-4147-A177-3AD203B41FA5}">
                      <a16:colId xmlns:a16="http://schemas.microsoft.com/office/drawing/2014/main" val="2944020019"/>
                    </a:ext>
                  </a:extLst>
                </a:gridCol>
                <a:gridCol w="2425700">
                  <a:extLst>
                    <a:ext uri="{9D8B030D-6E8A-4147-A177-3AD203B41FA5}">
                      <a16:colId xmlns:a16="http://schemas.microsoft.com/office/drawing/2014/main" val="79365766"/>
                    </a:ext>
                  </a:extLst>
                </a:gridCol>
                <a:gridCol w="2233234">
                  <a:extLst>
                    <a:ext uri="{9D8B030D-6E8A-4147-A177-3AD203B41FA5}">
                      <a16:colId xmlns:a16="http://schemas.microsoft.com/office/drawing/2014/main" val="4129911090"/>
                    </a:ext>
                  </a:extLst>
                </a:gridCol>
                <a:gridCol w="1731978">
                  <a:extLst>
                    <a:ext uri="{9D8B030D-6E8A-4147-A177-3AD203B41FA5}">
                      <a16:colId xmlns:a16="http://schemas.microsoft.com/office/drawing/2014/main" val="1567833803"/>
                    </a:ext>
                  </a:extLst>
                </a:gridCol>
                <a:gridCol w="2968990">
                  <a:extLst>
                    <a:ext uri="{9D8B030D-6E8A-4147-A177-3AD203B41FA5}">
                      <a16:colId xmlns:a16="http://schemas.microsoft.com/office/drawing/2014/main" val="291230167"/>
                    </a:ext>
                  </a:extLst>
                </a:gridCol>
              </a:tblGrid>
              <a:tr h="336236">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a:solidFill>
                            <a:schemeClr val="tx1"/>
                          </a:solidFill>
                          <a:latin typeface="Work Sans" pitchFamily="2" charset="0"/>
                        </a:rPr>
                        <a:t>Distribuzione degli studenti nei livelli di apprendimento</a:t>
                      </a:r>
                    </a:p>
                  </a:txBody>
                  <a:tcPr anchor="c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extLst>
                  <a:ext uri="{0D108BD9-81ED-4DB2-BD59-A6C34878D82A}">
                    <a16:rowId xmlns:a16="http://schemas.microsoft.com/office/drawing/2014/main" val="62790177"/>
                  </a:ext>
                </a:extLst>
              </a:tr>
              <a:tr h="336236">
                <a:tc>
                  <a:txBody>
                    <a:bodyPr/>
                    <a:lstStyle/>
                    <a:p>
                      <a:pPr algn="ctr"/>
                      <a:endParaRPr lang="it-IT" sz="1400" b="1">
                        <a:latin typeface="Work Sans"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Materia</a:t>
                      </a:r>
                    </a:p>
                  </a:txBody>
                  <a:tcPr anchor="ctr"/>
                </a:tc>
                <a:tc>
                  <a:txBody>
                    <a:bodyPr/>
                    <a:lstStyle/>
                    <a:p>
                      <a:pPr algn="ctr"/>
                      <a:r>
                        <a:rPr lang="it-IT" sz="1400" b="1">
                          <a:latin typeface="Work Sans" pitchFamily="2" charset="0"/>
                        </a:rPr>
                        <a:t>Studenti che non raggiungono livello B1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B1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B2</a:t>
                      </a:r>
                    </a:p>
                  </a:txBody>
                  <a:tcPr anchor="ctr"/>
                </a:tc>
                <a:extLst>
                  <a:ext uri="{0D108BD9-81ED-4DB2-BD59-A6C34878D82A}">
                    <a16:rowId xmlns:a16="http://schemas.microsoft.com/office/drawing/2014/main" val="3080794382"/>
                  </a:ext>
                </a:extLst>
              </a:tr>
              <a:tr h="336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listening</a:t>
                      </a:r>
                    </a:p>
                  </a:txBody>
                  <a:tcPr anchor="ctr"/>
                </a:tc>
                <a:tc>
                  <a:txBody>
                    <a:bodyPr/>
                    <a:lstStyle/>
                    <a:p>
                      <a:pPr algn="ctr" fontAlgn="ctr"/>
                      <a:r>
                        <a:rPr lang="it-IT" sz="1400">
                          <a:effectLst/>
                          <a:latin typeface="Work Sans" pitchFamily="2" charset="0"/>
                        </a:rPr>
                        <a:t>0 (0,0%)</a:t>
                      </a:r>
                    </a:p>
                  </a:txBody>
                  <a:tcPr anchor="ctr"/>
                </a:tc>
                <a:tc>
                  <a:txBody>
                    <a:bodyPr/>
                    <a:lstStyle/>
                    <a:p>
                      <a:pPr algn="ctr" fontAlgn="ctr"/>
                      <a:r>
                        <a:rPr lang="it-IT" sz="1400">
                          <a:effectLst/>
                          <a:latin typeface="Work Sans" pitchFamily="2" charset="0"/>
                        </a:rPr>
                        <a:t>0 (0,0%)</a:t>
                      </a:r>
                    </a:p>
                  </a:txBody>
                  <a:tcPr anchor="ctr"/>
                </a:tc>
                <a:tc>
                  <a:txBody>
                    <a:bodyPr/>
                    <a:lstStyle/>
                    <a:p>
                      <a:pPr algn="ctr" fontAlgn="ctr"/>
                      <a:r>
                        <a:rPr lang="it-IT" sz="1400">
                          <a:effectLst/>
                          <a:latin typeface="Work Sans" pitchFamily="2" charset="0"/>
                        </a:rPr>
                        <a:t>15 (100,0%)</a:t>
                      </a:r>
                    </a:p>
                  </a:txBody>
                  <a:tcPr anchor="ctr"/>
                </a:tc>
                <a:extLst>
                  <a:ext uri="{0D108BD9-81ED-4DB2-BD59-A6C34878D82A}">
                    <a16:rowId xmlns:a16="http://schemas.microsoft.com/office/drawing/2014/main" val="855945981"/>
                  </a:ext>
                </a:extLst>
              </a:tr>
              <a:tr h="336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reading</a:t>
                      </a:r>
                    </a:p>
                  </a:txBody>
                  <a:tcPr anchor="ctr"/>
                </a:tc>
                <a:tc>
                  <a:txBody>
                    <a:bodyPr/>
                    <a:lstStyle/>
                    <a:p>
                      <a:pPr algn="ctr" fontAlgn="ctr"/>
                      <a:r>
                        <a:rPr lang="it-IT" sz="1400">
                          <a:solidFill>
                            <a:srgbClr val="1A1A1A"/>
                          </a:solidFill>
                          <a:effectLst/>
                          <a:latin typeface="Work Sans" pitchFamily="2" charset="0"/>
                        </a:rPr>
                        <a:t>0 (0,0%)</a:t>
                      </a:r>
                    </a:p>
                  </a:txBody>
                  <a:tcPr anchor="ctr"/>
                </a:tc>
                <a:tc>
                  <a:txBody>
                    <a:bodyPr/>
                    <a:lstStyle/>
                    <a:p>
                      <a:pPr algn="ctr" fontAlgn="ctr"/>
                      <a:r>
                        <a:rPr lang="it-IT" sz="1400">
                          <a:solidFill>
                            <a:srgbClr val="1A1A1A"/>
                          </a:solidFill>
                          <a:effectLst/>
                          <a:latin typeface="Work Sans" pitchFamily="2" charset="0"/>
                        </a:rPr>
                        <a:t>0 (0,0%)</a:t>
                      </a:r>
                    </a:p>
                  </a:txBody>
                  <a:tcPr anchor="ctr"/>
                </a:tc>
                <a:tc>
                  <a:txBody>
                    <a:bodyPr/>
                    <a:lstStyle/>
                    <a:p>
                      <a:pPr algn="ctr" fontAlgn="ctr"/>
                      <a:r>
                        <a:rPr lang="it-IT" sz="1400">
                          <a:solidFill>
                            <a:srgbClr val="1A1A1A"/>
                          </a:solidFill>
                          <a:effectLst/>
                          <a:latin typeface="Work Sans" pitchFamily="2" charset="0"/>
                        </a:rPr>
                        <a:t>15 (100,0%)</a:t>
                      </a:r>
                    </a:p>
                  </a:txBody>
                  <a:tcPr anchor="ctr"/>
                </a:tc>
                <a:extLst>
                  <a:ext uri="{0D108BD9-81ED-4DB2-BD59-A6C34878D82A}">
                    <a16:rowId xmlns:a16="http://schemas.microsoft.com/office/drawing/2014/main" val="780567168"/>
                  </a:ext>
                </a:extLst>
              </a:tr>
            </a:tbl>
          </a:graphicData>
        </a:graphic>
      </p:graphicFrame>
      <p:pic>
        <p:nvPicPr>
          <p:cNvPr id="15" name="Elemento grafico 14" descr="Segna Pollice su con riempimento a tinta unita">
            <a:extLst>
              <a:ext uri="{FF2B5EF4-FFF2-40B4-BE49-F238E27FC236}">
                <a16:creationId xmlns:a16="http://schemas.microsoft.com/office/drawing/2014/main" id="{BFEE51DD-4874-43B2-B213-59A81F91F1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0702" y="1657738"/>
            <a:ext cx="432000" cy="432000"/>
          </a:xfrm>
          <a:prstGeom prst="rect">
            <a:avLst/>
          </a:prstGeom>
        </p:spPr>
      </p:pic>
      <p:pic>
        <p:nvPicPr>
          <p:cNvPr id="30" name="Elemento grafico 29" descr="Segna Pollice su con riempimento a tinta unita">
            <a:extLst>
              <a:ext uri="{FF2B5EF4-FFF2-40B4-BE49-F238E27FC236}">
                <a16:creationId xmlns:a16="http://schemas.microsoft.com/office/drawing/2014/main" id="{FF0C147C-262F-4614-97C9-81183A47DE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0702" y="2112887"/>
            <a:ext cx="432000" cy="432000"/>
          </a:xfrm>
          <a:prstGeom prst="rect">
            <a:avLst/>
          </a:prstGeom>
        </p:spPr>
      </p:pic>
      <p:pic>
        <p:nvPicPr>
          <p:cNvPr id="31" name="Elemento grafico 30" descr="Segna Pollice su con riempimento a tinta unita">
            <a:extLst>
              <a:ext uri="{FF2B5EF4-FFF2-40B4-BE49-F238E27FC236}">
                <a16:creationId xmlns:a16="http://schemas.microsoft.com/office/drawing/2014/main" id="{DC51B5F9-8C2E-4BA8-AE67-3C586AF53B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61824" y="2118284"/>
            <a:ext cx="432000" cy="432000"/>
          </a:xfrm>
          <a:prstGeom prst="rect">
            <a:avLst/>
          </a:prstGeom>
        </p:spPr>
      </p:pic>
      <p:pic>
        <p:nvPicPr>
          <p:cNvPr id="32" name="Elemento grafico 31" descr="Segna Pollice su con riempimento a tinta unita">
            <a:extLst>
              <a:ext uri="{FF2B5EF4-FFF2-40B4-BE49-F238E27FC236}">
                <a16:creationId xmlns:a16="http://schemas.microsoft.com/office/drawing/2014/main" id="{CE5EA02C-90B5-4BDA-A9F2-861C1568F2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99164" y="2113538"/>
            <a:ext cx="432000" cy="432000"/>
          </a:xfrm>
          <a:prstGeom prst="rect">
            <a:avLst/>
          </a:prstGeom>
        </p:spPr>
      </p:pic>
      <p:pic>
        <p:nvPicPr>
          <p:cNvPr id="33" name="Elemento grafico 32" descr="Segna Pollice su con riempimento a tinta unita">
            <a:extLst>
              <a:ext uri="{FF2B5EF4-FFF2-40B4-BE49-F238E27FC236}">
                <a16:creationId xmlns:a16="http://schemas.microsoft.com/office/drawing/2014/main" id="{B21A280B-771D-4678-B975-09EC5D1EE9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26222" y="3290099"/>
            <a:ext cx="432000" cy="432000"/>
          </a:xfrm>
          <a:prstGeom prst="rect">
            <a:avLst/>
          </a:prstGeom>
        </p:spPr>
      </p:pic>
      <p:pic>
        <p:nvPicPr>
          <p:cNvPr id="34" name="Elemento grafico 33" descr="Segna Pollice su con riempimento a tinta unita">
            <a:extLst>
              <a:ext uri="{FF2B5EF4-FFF2-40B4-BE49-F238E27FC236}">
                <a16:creationId xmlns:a16="http://schemas.microsoft.com/office/drawing/2014/main" id="{E8883059-59E2-4A53-A7D1-0FB43EB1C8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67344" y="3295496"/>
            <a:ext cx="432000" cy="432000"/>
          </a:xfrm>
          <a:prstGeom prst="rect">
            <a:avLst/>
          </a:prstGeom>
        </p:spPr>
      </p:pic>
      <p:pic>
        <p:nvPicPr>
          <p:cNvPr id="35" name="Elemento grafico 34" descr="Segna Pollice su con riempimento a tinta unita">
            <a:extLst>
              <a:ext uri="{FF2B5EF4-FFF2-40B4-BE49-F238E27FC236}">
                <a16:creationId xmlns:a16="http://schemas.microsoft.com/office/drawing/2014/main" id="{DD3DE339-D057-42F7-B9D8-926586EFC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4684" y="3290750"/>
            <a:ext cx="432000" cy="432000"/>
          </a:xfrm>
          <a:prstGeom prst="rect">
            <a:avLst/>
          </a:prstGeom>
        </p:spPr>
      </p:pic>
      <p:pic>
        <p:nvPicPr>
          <p:cNvPr id="36" name="Elemento grafico 35" descr="Segna Pollice su con riempimento a tinta unita">
            <a:extLst>
              <a:ext uri="{FF2B5EF4-FFF2-40B4-BE49-F238E27FC236}">
                <a16:creationId xmlns:a16="http://schemas.microsoft.com/office/drawing/2014/main" id="{02225AE8-C0F9-4884-873A-02031E03A2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26222" y="3770627"/>
            <a:ext cx="432000" cy="432000"/>
          </a:xfrm>
          <a:prstGeom prst="rect">
            <a:avLst/>
          </a:prstGeom>
        </p:spPr>
      </p:pic>
      <p:pic>
        <p:nvPicPr>
          <p:cNvPr id="37" name="Elemento grafico 36" descr="Segna Pollice su con riempimento a tinta unita">
            <a:extLst>
              <a:ext uri="{FF2B5EF4-FFF2-40B4-BE49-F238E27FC236}">
                <a16:creationId xmlns:a16="http://schemas.microsoft.com/office/drawing/2014/main" id="{ED5DC270-381C-445A-B49C-3A7ADA95BF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67344" y="3776024"/>
            <a:ext cx="432000" cy="432000"/>
          </a:xfrm>
          <a:prstGeom prst="rect">
            <a:avLst/>
          </a:prstGeom>
        </p:spPr>
      </p:pic>
      <p:pic>
        <p:nvPicPr>
          <p:cNvPr id="38" name="Elemento grafico 37" descr="Segna Pollice su con riempimento a tinta unita">
            <a:extLst>
              <a:ext uri="{FF2B5EF4-FFF2-40B4-BE49-F238E27FC236}">
                <a16:creationId xmlns:a16="http://schemas.microsoft.com/office/drawing/2014/main" id="{68852487-3E15-4D3C-8EF5-C75875637A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4684" y="3771278"/>
            <a:ext cx="432000" cy="432000"/>
          </a:xfrm>
          <a:prstGeom prst="rect">
            <a:avLst/>
          </a:prstGeom>
        </p:spPr>
      </p:pic>
      <p:pic>
        <p:nvPicPr>
          <p:cNvPr id="25" name="Elemento grafico 24" descr="Segna Pollice su con riempimento a tinta unita">
            <a:extLst>
              <a:ext uri="{FF2B5EF4-FFF2-40B4-BE49-F238E27FC236}">
                <a16:creationId xmlns:a16="http://schemas.microsoft.com/office/drawing/2014/main" id="{CE07C019-0C15-4612-A760-40412C085B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61824" y="1643126"/>
            <a:ext cx="432000" cy="432000"/>
          </a:xfrm>
          <a:prstGeom prst="rect">
            <a:avLst/>
          </a:prstGeom>
        </p:spPr>
      </p:pic>
      <p:pic>
        <p:nvPicPr>
          <p:cNvPr id="26" name="Elemento grafico 25" descr="Segna Pollice su con riempimento a tinta unita">
            <a:extLst>
              <a:ext uri="{FF2B5EF4-FFF2-40B4-BE49-F238E27FC236}">
                <a16:creationId xmlns:a16="http://schemas.microsoft.com/office/drawing/2014/main" id="{881BC630-BF37-4695-9421-F1590D7A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99164" y="1638380"/>
            <a:ext cx="432000" cy="432000"/>
          </a:xfrm>
          <a:prstGeom prst="rect">
            <a:avLst/>
          </a:prstGeom>
        </p:spPr>
      </p:pic>
      <p:sp>
        <p:nvSpPr>
          <p:cNvPr id="27" name="CasellaDiTesto 26">
            <a:extLst>
              <a:ext uri="{FF2B5EF4-FFF2-40B4-BE49-F238E27FC236}">
                <a16:creationId xmlns:a16="http://schemas.microsoft.com/office/drawing/2014/main" id="{4C57EFD1-1A79-49C3-B28D-1F4EF9A949BE}"/>
              </a:ext>
            </a:extLst>
          </p:cNvPr>
          <p:cNvSpPr txBox="1"/>
          <p:nvPr/>
        </p:nvSpPr>
        <p:spPr>
          <a:xfrm>
            <a:off x="484061" y="182548"/>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8" name="Pulsante di azione: vuoto 27" descr="Indietro con riempimento a tinta unita">
            <a:hlinkClick r:id="rId8" action="ppaction://hlinksldjump" highlightClick="1"/>
            <a:extLst>
              <a:ext uri="{FF2B5EF4-FFF2-40B4-BE49-F238E27FC236}">
                <a16:creationId xmlns:a16="http://schemas.microsoft.com/office/drawing/2014/main" id="{AB3699AF-FC28-47ED-95D6-2452652260FE}"/>
              </a:ext>
            </a:extLst>
          </p:cNvPr>
          <p:cNvSpPr/>
          <p:nvPr/>
        </p:nvSpPr>
        <p:spPr>
          <a:xfrm>
            <a:off x="2061422" y="173992"/>
            <a:ext cx="417501" cy="386443"/>
          </a:xfrm>
          <a:prstGeom prst="actionButtonBlank">
            <a:avLst/>
          </a:prstGeom>
          <a:blipFill dpi="0"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9" name="Gruppo 28">
            <a:extLst>
              <a:ext uri="{FF2B5EF4-FFF2-40B4-BE49-F238E27FC236}">
                <a16:creationId xmlns:a16="http://schemas.microsoft.com/office/drawing/2014/main" id="{CE046BB9-9F23-4AC5-B4F0-F594F49537F8}"/>
              </a:ext>
            </a:extLst>
          </p:cNvPr>
          <p:cNvGrpSpPr/>
          <p:nvPr/>
        </p:nvGrpSpPr>
        <p:grpSpPr>
          <a:xfrm rot="5400000">
            <a:off x="-3167651" y="3212999"/>
            <a:ext cx="6662061" cy="432000"/>
            <a:chOff x="0" y="0"/>
            <a:chExt cx="12260385" cy="581573"/>
          </a:xfrm>
        </p:grpSpPr>
        <p:pic>
          <p:nvPicPr>
            <p:cNvPr id="39" name="Immagine 38">
              <a:extLst>
                <a:ext uri="{FF2B5EF4-FFF2-40B4-BE49-F238E27FC236}">
                  <a16:creationId xmlns:a16="http://schemas.microsoft.com/office/drawing/2014/main" id="{2B65CC76-E512-4251-8CC8-BAF3A84F496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40" name="Immagine 39">
              <a:extLst>
                <a:ext uri="{FF2B5EF4-FFF2-40B4-BE49-F238E27FC236}">
                  <a16:creationId xmlns:a16="http://schemas.microsoft.com/office/drawing/2014/main" id="{A83180C1-2CEA-4C1C-8C75-1DA078C7CC1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41" name="Immagine 40">
              <a:extLst>
                <a:ext uri="{FF2B5EF4-FFF2-40B4-BE49-F238E27FC236}">
                  <a16:creationId xmlns:a16="http://schemas.microsoft.com/office/drawing/2014/main" id="{12BD3E0C-0A7F-42B2-9757-B7B4A6EFA30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47" name="Gruppo 46">
            <a:extLst>
              <a:ext uri="{FF2B5EF4-FFF2-40B4-BE49-F238E27FC236}">
                <a16:creationId xmlns:a16="http://schemas.microsoft.com/office/drawing/2014/main" id="{89CF82E8-D5A0-4833-A642-990B389CDEAF}"/>
              </a:ext>
            </a:extLst>
          </p:cNvPr>
          <p:cNvGrpSpPr/>
          <p:nvPr/>
        </p:nvGrpSpPr>
        <p:grpSpPr>
          <a:xfrm>
            <a:off x="4572000" y="85316"/>
            <a:ext cx="7526173" cy="369714"/>
            <a:chOff x="596530" y="360775"/>
            <a:chExt cx="9604098" cy="341130"/>
          </a:xfrm>
        </p:grpSpPr>
        <p:sp>
          <p:nvSpPr>
            <p:cNvPr id="48" name="CasellaDiTesto 47">
              <a:extLst>
                <a:ext uri="{FF2B5EF4-FFF2-40B4-BE49-F238E27FC236}">
                  <a16:creationId xmlns:a16="http://schemas.microsoft.com/office/drawing/2014/main" id="{4C3BCF07-D267-4DA6-A4A1-DA2A314E0C40}"/>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49" name="Immagine 48">
              <a:extLst>
                <a:ext uri="{FF2B5EF4-FFF2-40B4-BE49-F238E27FC236}">
                  <a16:creationId xmlns:a16="http://schemas.microsoft.com/office/drawing/2014/main" id="{B2B6E845-C158-4C8F-81A5-60964E689E1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417098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12006502-8E6A-4458-8BC2-95D4C43AE3FC}"/>
              </a:ext>
            </a:extLst>
          </p:cNvPr>
          <p:cNvGraphicFramePr>
            <a:graphicFrameLocks noGrp="1"/>
          </p:cNvGraphicFramePr>
          <p:nvPr>
            <p:extLst>
              <p:ext uri="{D42A27DB-BD31-4B8C-83A1-F6EECF244321}">
                <p14:modId xmlns:p14="http://schemas.microsoft.com/office/powerpoint/2010/main" val="3372425015"/>
              </p:ext>
            </p:extLst>
          </p:nvPr>
        </p:nvGraphicFramePr>
        <p:xfrm>
          <a:off x="277583" y="460085"/>
          <a:ext cx="11914417" cy="4406246"/>
        </p:xfrm>
        <a:graphic>
          <a:graphicData uri="http://schemas.openxmlformats.org/drawingml/2006/table">
            <a:tbl>
              <a:tblPr firstRow="1" bandRow="1">
                <a:tableStyleId>{7DF18680-E054-41AD-8BC1-D1AEF772440D}</a:tableStyleId>
              </a:tblPr>
              <a:tblGrid>
                <a:gridCol w="1394388">
                  <a:extLst>
                    <a:ext uri="{9D8B030D-6E8A-4147-A177-3AD203B41FA5}">
                      <a16:colId xmlns:a16="http://schemas.microsoft.com/office/drawing/2014/main" val="4057865429"/>
                    </a:ext>
                  </a:extLst>
                </a:gridCol>
                <a:gridCol w="1840775">
                  <a:extLst>
                    <a:ext uri="{9D8B030D-6E8A-4147-A177-3AD203B41FA5}">
                      <a16:colId xmlns:a16="http://schemas.microsoft.com/office/drawing/2014/main" val="2456361952"/>
                    </a:ext>
                  </a:extLst>
                </a:gridCol>
                <a:gridCol w="1840775">
                  <a:extLst>
                    <a:ext uri="{9D8B030D-6E8A-4147-A177-3AD203B41FA5}">
                      <a16:colId xmlns:a16="http://schemas.microsoft.com/office/drawing/2014/main" val="3086745434"/>
                    </a:ext>
                  </a:extLst>
                </a:gridCol>
                <a:gridCol w="2279493">
                  <a:extLst>
                    <a:ext uri="{9D8B030D-6E8A-4147-A177-3AD203B41FA5}">
                      <a16:colId xmlns:a16="http://schemas.microsoft.com/office/drawing/2014/main" val="1246928854"/>
                    </a:ext>
                  </a:extLst>
                </a:gridCol>
                <a:gridCol w="2279493">
                  <a:extLst>
                    <a:ext uri="{9D8B030D-6E8A-4147-A177-3AD203B41FA5}">
                      <a16:colId xmlns:a16="http://schemas.microsoft.com/office/drawing/2014/main" val="341335712"/>
                    </a:ext>
                  </a:extLst>
                </a:gridCol>
                <a:gridCol w="2279493">
                  <a:extLst>
                    <a:ext uri="{9D8B030D-6E8A-4147-A177-3AD203B41FA5}">
                      <a16:colId xmlns:a16="http://schemas.microsoft.com/office/drawing/2014/main" val="561693737"/>
                    </a:ext>
                  </a:extLst>
                </a:gridCol>
              </a:tblGrid>
              <a:tr h="367578">
                <a:tc gridSpan="6">
                  <a:txBody>
                    <a:bodyPr/>
                    <a:lstStyle/>
                    <a:p>
                      <a:pPr algn="ctr"/>
                      <a:r>
                        <a:rPr lang="it-IT" sz="2000">
                          <a:solidFill>
                            <a:schemeClr val="tx1"/>
                          </a:solidFill>
                          <a:latin typeface="Work Sans" pitchFamily="2" charset="0"/>
                        </a:rPr>
                        <a:t>Punteggi generali - Licei scientifici, classici e linguistici</a:t>
                      </a:r>
                    </a:p>
                  </a:txBody>
                  <a:tcPr anchor="ctr">
                    <a:noFill/>
                  </a:tcPr>
                </a:tc>
                <a:tc hMerge="1">
                  <a:txBody>
                    <a:bodyPr/>
                    <a:lstStyle/>
                    <a:p>
                      <a:pPr algn="ctr"/>
                      <a:endParaRPr lang="it-IT" sz="1400">
                        <a:latin typeface="+mn-lt"/>
                      </a:endParaRPr>
                    </a:p>
                  </a:txBody>
                  <a:tcPr anchor="ct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a:txBody>
                    <a:bodyPr/>
                    <a:lstStyle/>
                    <a:p>
                      <a:pPr algn="ctr"/>
                      <a:r>
                        <a:rPr lang="it-IT" sz="1400" b="1">
                          <a:solidFill>
                            <a:schemeClr val="tx1"/>
                          </a:solidFill>
                          <a:latin typeface="Work Sans" pitchFamily="2" charset="0"/>
                        </a:rPr>
                        <a:t>omissis</a:t>
                      </a:r>
                    </a:p>
                  </a:txBody>
                  <a:tcPr anchor="ctr"/>
                </a:tc>
                <a:tc>
                  <a:txBody>
                    <a:bodyPr/>
                    <a:lstStyle/>
                    <a:p>
                      <a:pPr algn="ctr"/>
                      <a:r>
                        <a:rPr lang="it-IT" sz="1400" b="1">
                          <a:solidFill>
                            <a:schemeClr val="tx1"/>
                          </a:solidFill>
                          <a:latin typeface="Work Sans" pitchFamily="2" charset="0"/>
                        </a:rPr>
                        <a:t>Punteggio (</a:t>
                      </a:r>
                      <a:r>
                        <a:rPr lang="it-IT" sz="1400" b="1">
                          <a:solidFill>
                            <a:schemeClr val="tx1"/>
                          </a:solidFill>
                          <a:latin typeface="Work Sans" pitchFamily="2" charset="0"/>
                          <a:hlinkClick r:id="rId2" action="ppaction://hlinksldjump" tooltip="Il punteggio riportato tiene conto non solo del numero di risposte corrette fornite ma anche del livello di difficoltà delle singole domande (ogni quesito ha uno specifico livello di difficoltà e, pertanto, ha un valore di punteggio differente)."/>
                        </a:rPr>
                        <a:t>?</a:t>
                      </a:r>
                      <a:r>
                        <a:rPr lang="it-IT" sz="1400" b="1">
                          <a:solidFill>
                            <a:schemeClr val="tx1"/>
                          </a:solidFill>
                          <a:latin typeface="Work Sans" pitchFamily="2"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 (</a:t>
                      </a:r>
                      <a:r>
                        <a:rPr lang="it-IT" sz="1400" b="1">
                          <a:latin typeface="Work Sans" pitchFamily="2" charset="0"/>
                          <a:hlinkClick r:id="rId2" action="ppaction://hlinksldjump" tooltip="Rappresenta la differenza tra il punteggio della classe/della scuola e il punteggio medio ottenuto dalle duecento classi/scuole con simili condizioni socio-economico-culturali."/>
                        </a:rPr>
                        <a:t>?</a:t>
                      </a:r>
                      <a:r>
                        <a:rPr lang="it-IT" sz="1400" b="1">
                          <a:latin typeface="Work Sans" pitchFamily="2" charset="0"/>
                        </a:rPr>
                        <a:t>)</a:t>
                      </a:r>
                    </a:p>
                  </a:txBody>
                  <a:tcPr anchor="ctr"/>
                </a:tc>
                <a:tc>
                  <a:txBody>
                    <a:bodyPr/>
                    <a:lstStyle/>
                    <a:p>
                      <a:pPr algn="ctr"/>
                      <a:r>
                        <a:rPr lang="it-IT" sz="1400" b="1">
                          <a:solidFill>
                            <a:schemeClr val="tx1"/>
                          </a:solidFill>
                          <a:latin typeface="Work Sans" pitchFamily="2" charset="0"/>
                        </a:rPr>
                        <a:t>Confronto con punteggio Lombardia (216,8)</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(214,5)</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(205,1)</a:t>
                      </a:r>
                    </a:p>
                  </a:txBody>
                  <a:tcPr anchor="ctr"/>
                </a:tc>
                <a:extLst>
                  <a:ext uri="{0D108BD9-81ED-4DB2-BD59-A6C34878D82A}">
                    <a16:rowId xmlns:a16="http://schemas.microsoft.com/office/drawing/2014/main" val="700804956"/>
                  </a:ext>
                </a:extLst>
              </a:tr>
              <a:tr h="432000">
                <a:tc>
                  <a:txBody>
                    <a:bodyPr/>
                    <a:lstStyle/>
                    <a:p>
                      <a:pPr algn="ctr"/>
                      <a:r>
                        <a:rPr lang="it-IT" sz="1400" b="1">
                          <a:solidFill>
                            <a:schemeClr val="tx1"/>
                          </a:solidFill>
                          <a:latin typeface="Work Sans" pitchFamily="2" charset="0"/>
                        </a:rPr>
                        <a:t>ITALIANO</a:t>
                      </a:r>
                    </a:p>
                  </a:txBody>
                  <a:tcPr anchor="ctr"/>
                </a:tc>
                <a:tc>
                  <a:txBody>
                    <a:bodyPr/>
                    <a:lstStyle/>
                    <a:p>
                      <a:pPr algn="ctr"/>
                      <a:r>
                        <a:rPr lang="it-IT" sz="1400">
                          <a:solidFill>
                            <a:schemeClr val="tx1"/>
                          </a:solidFill>
                          <a:latin typeface="Work Sans" pitchFamily="2" charset="0"/>
                        </a:rPr>
                        <a:t>229,0</a:t>
                      </a:r>
                    </a:p>
                  </a:txBody>
                  <a:tcPr anchor="ctr"/>
                </a:tc>
                <a:tc>
                  <a:txBody>
                    <a:bodyPr/>
                    <a:lstStyle/>
                    <a:p>
                      <a:pPr algn="ctr"/>
                      <a:r>
                        <a:rPr lang="it-IT" sz="1400">
                          <a:solidFill>
                            <a:schemeClr val="tx1"/>
                          </a:solidFill>
                          <a:latin typeface="Work Sans" pitchFamily="2" charset="0"/>
                        </a:rPr>
                        <a:t>+25,3</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686223323"/>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222,7</a:t>
                      </a:r>
                    </a:p>
                  </a:txBody>
                  <a:tcPr anchor="ctr"/>
                </a:tc>
                <a:tc>
                  <a:txBody>
                    <a:bodyPr/>
                    <a:lstStyle/>
                    <a:p>
                      <a:pPr algn="ctr"/>
                      <a:r>
                        <a:rPr lang="it-IT" sz="1400">
                          <a:solidFill>
                            <a:schemeClr val="tx1"/>
                          </a:solidFill>
                          <a:latin typeface="Work Sans" pitchFamily="2" charset="0"/>
                        </a:rPr>
                        <a:t>+22,6</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32114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a:solidFill>
                            <a:schemeClr val="tx1"/>
                          </a:solidFill>
                          <a:latin typeface="Work Sans" pitchFamily="2" charset="0"/>
                        </a:rPr>
                        <a:t>Punteggi generali - Licei scientifici</a:t>
                      </a:r>
                    </a:p>
                  </a:txBody>
                  <a:tcPr anchor="ctr">
                    <a:noFill/>
                  </a:tcPr>
                </a:tc>
                <a:tc hMerge="1">
                  <a:txBody>
                    <a:bodyPr/>
                    <a:lstStyle/>
                    <a:p>
                      <a:pPr algn="ctr"/>
                      <a:endParaRPr lang="it-IT" sz="1400" b="1">
                        <a:solidFill>
                          <a:schemeClr val="tx1"/>
                        </a:solidFill>
                        <a:latin typeface="+mn-lt"/>
                      </a:endParaRPr>
                    </a:p>
                  </a:txBody>
                  <a:tcPr anchor="ctr"/>
                </a:tc>
                <a:tc hMerge="1">
                  <a:txBody>
                    <a:bodyPr/>
                    <a:lstStyle/>
                    <a:p>
                      <a:endParaRPr lang="it-IT"/>
                    </a:p>
                  </a:txBody>
                  <a:tcP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extLst>
                  <a:ext uri="{0D108BD9-81ED-4DB2-BD59-A6C34878D82A}">
                    <a16:rowId xmlns:a16="http://schemas.microsoft.com/office/drawing/2014/main" val="3864041501"/>
                  </a:ext>
                </a:extLst>
              </a:tr>
              <a:tr h="520696">
                <a:tc>
                  <a:txBody>
                    <a:bodyPr/>
                    <a:lstStyle/>
                    <a:p>
                      <a:pPr algn="ct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(235,5)</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(232,2)</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(219,5)</a:t>
                      </a:r>
                    </a:p>
                  </a:txBody>
                  <a:tcPr anchor="ctr"/>
                </a:tc>
                <a:extLst>
                  <a:ext uri="{0D108BD9-81ED-4DB2-BD59-A6C34878D82A}">
                    <a16:rowId xmlns:a16="http://schemas.microsoft.com/office/drawing/2014/main" val="3023237660"/>
                  </a:ext>
                </a:extLst>
              </a:tr>
              <a:tr h="432000">
                <a:tc>
                  <a:txBody>
                    <a:bodyPr/>
                    <a:lstStyle/>
                    <a:p>
                      <a:pPr algn="ctr"/>
                      <a:r>
                        <a:rPr lang="it-IT" sz="1400" b="1">
                          <a:solidFill>
                            <a:schemeClr val="tx1"/>
                          </a:solidFill>
                          <a:latin typeface="Work Sans" pitchFamily="2" charset="0"/>
                        </a:rPr>
                        <a:t>MATEMATICA</a:t>
                      </a:r>
                    </a:p>
                  </a:txBody>
                  <a:tcPr anchor="ctr"/>
                </a:tc>
                <a:tc>
                  <a:txBody>
                    <a:bodyPr/>
                    <a:lstStyle/>
                    <a:p>
                      <a:pPr algn="ctr"/>
                      <a:r>
                        <a:rPr lang="it-IT" sz="1400">
                          <a:solidFill>
                            <a:schemeClr val="tx1"/>
                          </a:solidFill>
                          <a:latin typeface="Work Sans" pitchFamily="2" charset="0"/>
                        </a:rPr>
                        <a:t>242,6</a:t>
                      </a:r>
                    </a:p>
                  </a:txBody>
                  <a:tcPr anchor="ctr"/>
                </a:tc>
                <a:tc>
                  <a:txBody>
                    <a:bodyPr/>
                    <a:lstStyle/>
                    <a:p>
                      <a:pPr algn="ctr"/>
                      <a:r>
                        <a:rPr lang="it-IT" sz="1400">
                          <a:solidFill>
                            <a:schemeClr val="tx1"/>
                          </a:solidFill>
                          <a:latin typeface="Work Sans" pitchFamily="2" charset="0"/>
                        </a:rPr>
                        <a:t>+25,5</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755600526"/>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247,7</a:t>
                      </a:r>
                    </a:p>
                  </a:txBody>
                  <a:tcPr anchor="ctr"/>
                </a:tc>
                <a:tc>
                  <a:txBody>
                    <a:bodyPr/>
                    <a:lstStyle/>
                    <a:p>
                      <a:pPr algn="ctr"/>
                      <a:r>
                        <a:rPr lang="it-IT" sz="1400">
                          <a:solidFill>
                            <a:schemeClr val="tx1"/>
                          </a:solidFill>
                          <a:latin typeface="Work Sans" pitchFamily="2" charset="0"/>
                        </a:rPr>
                        <a:t>+31,7</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622659283"/>
                  </a:ext>
                </a:extLst>
              </a:tr>
              <a:tr h="42272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pPr algn="ctr"/>
                      <a:endParaRPr lang="it-IT" sz="1400">
                        <a:solidFill>
                          <a:schemeClr val="tx1"/>
                        </a:solidFill>
                        <a:latin typeface="+mn-lt"/>
                      </a:endParaRPr>
                    </a:p>
                  </a:txBody>
                  <a:tcPr anchor="ct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graphicFrame>
        <p:nvGraphicFramePr>
          <p:cNvPr id="34" name="Tabella 33">
            <a:extLst>
              <a:ext uri="{FF2B5EF4-FFF2-40B4-BE49-F238E27FC236}">
                <a16:creationId xmlns:a16="http://schemas.microsoft.com/office/drawing/2014/main" id="{8C9B3CF1-F070-4075-8166-E9F18D75AD54}"/>
              </a:ext>
            </a:extLst>
          </p:cNvPr>
          <p:cNvGraphicFramePr>
            <a:graphicFrameLocks noGrp="1"/>
          </p:cNvGraphicFramePr>
          <p:nvPr>
            <p:extLst>
              <p:ext uri="{D42A27DB-BD31-4B8C-83A1-F6EECF244321}">
                <p14:modId xmlns:p14="http://schemas.microsoft.com/office/powerpoint/2010/main" val="743105972"/>
              </p:ext>
            </p:extLst>
          </p:nvPr>
        </p:nvGraphicFramePr>
        <p:xfrm>
          <a:off x="272142" y="4809813"/>
          <a:ext cx="11919858" cy="1731934"/>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944020019"/>
                    </a:ext>
                  </a:extLst>
                </a:gridCol>
                <a:gridCol w="1589314">
                  <a:extLst>
                    <a:ext uri="{9D8B030D-6E8A-4147-A177-3AD203B41FA5}">
                      <a16:colId xmlns:a16="http://schemas.microsoft.com/office/drawing/2014/main" val="79365766"/>
                    </a:ext>
                  </a:extLst>
                </a:gridCol>
                <a:gridCol w="1621972">
                  <a:extLst>
                    <a:ext uri="{9D8B030D-6E8A-4147-A177-3AD203B41FA5}">
                      <a16:colId xmlns:a16="http://schemas.microsoft.com/office/drawing/2014/main" val="4129911090"/>
                    </a:ext>
                  </a:extLst>
                </a:gridCol>
                <a:gridCol w="1623217">
                  <a:extLst>
                    <a:ext uri="{9D8B030D-6E8A-4147-A177-3AD203B41FA5}">
                      <a16:colId xmlns:a16="http://schemas.microsoft.com/office/drawing/2014/main" val="1567833803"/>
                    </a:ext>
                  </a:extLst>
                </a:gridCol>
                <a:gridCol w="1822035">
                  <a:extLst>
                    <a:ext uri="{9D8B030D-6E8A-4147-A177-3AD203B41FA5}">
                      <a16:colId xmlns:a16="http://schemas.microsoft.com/office/drawing/2014/main" val="291230167"/>
                    </a:ext>
                  </a:extLst>
                </a:gridCol>
                <a:gridCol w="1822035">
                  <a:extLst>
                    <a:ext uri="{9D8B030D-6E8A-4147-A177-3AD203B41FA5}">
                      <a16:colId xmlns:a16="http://schemas.microsoft.com/office/drawing/2014/main" val="1988389916"/>
                    </a:ext>
                  </a:extLst>
                </a:gridCol>
                <a:gridCol w="1822035">
                  <a:extLst>
                    <a:ext uri="{9D8B030D-6E8A-4147-A177-3AD203B41FA5}">
                      <a16:colId xmlns:a16="http://schemas.microsoft.com/office/drawing/2014/main" val="744706569"/>
                    </a:ext>
                  </a:extLst>
                </a:gridCol>
              </a:tblGrid>
              <a:tr h="397992">
                <a:tc gridSpan="7">
                  <a:txBody>
                    <a:bodyPr/>
                    <a:lstStyle/>
                    <a:p>
                      <a:pPr algn="ctr"/>
                      <a:r>
                        <a:rPr lang="it-IT" sz="2000">
                          <a:solidFill>
                            <a:schemeClr val="tx1"/>
                          </a:solidFill>
                          <a:latin typeface="Work Sans" pitchFamily="2" charset="0"/>
                        </a:rPr>
                        <a:t>Distribuzione degli studenti nei livelli di apprendimento</a:t>
                      </a: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extLst>
                  <a:ext uri="{0D108BD9-81ED-4DB2-BD59-A6C34878D82A}">
                    <a16:rowId xmlns:a16="http://schemas.microsoft.com/office/drawing/2014/main" val="1003653957"/>
                  </a:ext>
                </a:extLst>
              </a:tr>
              <a:tr h="524335">
                <a:tc>
                  <a:txBody>
                    <a:bodyPr/>
                    <a:lstStyle/>
                    <a:p>
                      <a:pPr algn="ctr"/>
                      <a:endParaRPr lang="it-IT" sz="1400">
                        <a:latin typeface="Work Sans" pitchFamily="2" charset="0"/>
                      </a:endParaRPr>
                    </a:p>
                  </a:txBody>
                  <a:tcPr anchor="ctr"/>
                </a:tc>
                <a:tc>
                  <a:txBody>
                    <a:bodyPr/>
                    <a:lstStyle/>
                    <a:p>
                      <a:pPr algn="ctr"/>
                      <a:r>
                        <a:rPr lang="it-IT" sz="1400" b="1">
                          <a:latin typeface="Work Sans" pitchFamily="2" charset="0"/>
                        </a:rPr>
                        <a:t>Materia</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2</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3</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4</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5</a:t>
                      </a:r>
                    </a:p>
                  </a:txBody>
                  <a:tcPr anchor="ctr"/>
                </a:tc>
                <a:extLst>
                  <a:ext uri="{0D108BD9-81ED-4DB2-BD59-A6C34878D82A}">
                    <a16:rowId xmlns:a16="http://schemas.microsoft.com/office/drawing/2014/main" val="184304850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ITALIANO</a:t>
                      </a:r>
                    </a:p>
                  </a:txBody>
                  <a:tcPr anchor="ctr"/>
                </a:tc>
                <a:tc>
                  <a:txBody>
                    <a:bodyPr/>
                    <a:lstStyle/>
                    <a:p>
                      <a:pPr algn="ctr" fontAlgn="ctr"/>
                      <a:r>
                        <a:rPr lang="it-IT" sz="1400">
                          <a:effectLst/>
                          <a:latin typeface="Work Sans" pitchFamily="2" charset="0"/>
                        </a:rPr>
                        <a:t>0 (0,0%)</a:t>
                      </a:r>
                    </a:p>
                  </a:txBody>
                  <a:tcPr anchor="ctr"/>
                </a:tc>
                <a:tc>
                  <a:txBody>
                    <a:bodyPr/>
                    <a:lstStyle/>
                    <a:p>
                      <a:pPr algn="ctr" fontAlgn="ctr"/>
                      <a:r>
                        <a:rPr lang="it-IT" sz="1400">
                          <a:effectLst/>
                          <a:latin typeface="Work Sans" pitchFamily="2" charset="0"/>
                        </a:rPr>
                        <a:t>0 (0,0%)</a:t>
                      </a:r>
                    </a:p>
                  </a:txBody>
                  <a:tcPr anchor="ctr"/>
                </a:tc>
                <a:tc>
                  <a:txBody>
                    <a:bodyPr/>
                    <a:lstStyle/>
                    <a:p>
                      <a:pPr algn="ctr" fontAlgn="ctr"/>
                      <a:r>
                        <a:rPr lang="it-IT" sz="1400">
                          <a:effectLst/>
                          <a:latin typeface="Work Sans" pitchFamily="2" charset="0"/>
                        </a:rPr>
                        <a:t>6 (35,3%)</a:t>
                      </a:r>
                    </a:p>
                  </a:txBody>
                  <a:tcPr anchor="ctr"/>
                </a:tc>
                <a:tc>
                  <a:txBody>
                    <a:bodyPr/>
                    <a:lstStyle/>
                    <a:p>
                      <a:pPr algn="ctr" fontAlgn="ctr"/>
                      <a:r>
                        <a:rPr lang="it-IT" sz="1400">
                          <a:effectLst/>
                          <a:latin typeface="Work Sans" pitchFamily="2" charset="0"/>
                        </a:rPr>
                        <a:t>6 (35,3%)</a:t>
                      </a:r>
                    </a:p>
                  </a:txBody>
                  <a:tcPr anchor="ctr"/>
                </a:tc>
                <a:tc>
                  <a:txBody>
                    <a:bodyPr/>
                    <a:lstStyle/>
                    <a:p>
                      <a:pPr algn="ctr" fontAlgn="ctr"/>
                      <a:r>
                        <a:rPr lang="it-IT" sz="1400">
                          <a:effectLst/>
                          <a:latin typeface="Work Sans" pitchFamily="2" charset="0"/>
                        </a:rPr>
                        <a:t>5 (29,4%)</a:t>
                      </a:r>
                    </a:p>
                  </a:txBody>
                  <a:tcPr anchor="ctr"/>
                </a:tc>
                <a:extLst>
                  <a:ext uri="{0D108BD9-81ED-4DB2-BD59-A6C34878D82A}">
                    <a16:rowId xmlns:a16="http://schemas.microsoft.com/office/drawing/2014/main" val="3468404980"/>
                  </a:ext>
                </a:extLst>
              </a:tr>
              <a:tr h="3776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MATEMATICA</a:t>
                      </a:r>
                    </a:p>
                  </a:txBody>
                  <a:tcPr anchor="ctr"/>
                </a:tc>
                <a:tc>
                  <a:txBody>
                    <a:bodyPr/>
                    <a:lstStyle/>
                    <a:p>
                      <a:pPr algn="ctr" fontAlgn="ctr"/>
                      <a:r>
                        <a:rPr lang="it-IT" sz="1400">
                          <a:effectLst/>
                          <a:latin typeface="Work Sans" pitchFamily="2" charset="0"/>
                        </a:rPr>
                        <a:t>0 (0,0%)</a:t>
                      </a:r>
                    </a:p>
                  </a:txBody>
                  <a:tcPr anchor="ctr"/>
                </a:tc>
                <a:tc>
                  <a:txBody>
                    <a:bodyPr/>
                    <a:lstStyle/>
                    <a:p>
                      <a:pPr algn="ctr" fontAlgn="ctr"/>
                      <a:r>
                        <a:rPr lang="it-IT" sz="1400">
                          <a:effectLst/>
                          <a:latin typeface="Work Sans" pitchFamily="2" charset="0"/>
                        </a:rPr>
                        <a:t>0 (0,0%)</a:t>
                      </a:r>
                    </a:p>
                  </a:txBody>
                  <a:tcPr anchor="ctr"/>
                </a:tc>
                <a:tc>
                  <a:txBody>
                    <a:bodyPr/>
                    <a:lstStyle/>
                    <a:p>
                      <a:pPr algn="ctr" fontAlgn="ctr"/>
                      <a:r>
                        <a:rPr lang="it-IT" sz="1400">
                          <a:effectLst/>
                          <a:latin typeface="Work Sans" pitchFamily="2" charset="0"/>
                        </a:rPr>
                        <a:t>2 (11,8%)</a:t>
                      </a:r>
                    </a:p>
                  </a:txBody>
                  <a:tcPr anchor="ctr"/>
                </a:tc>
                <a:tc>
                  <a:txBody>
                    <a:bodyPr/>
                    <a:lstStyle/>
                    <a:p>
                      <a:pPr algn="ctr" fontAlgn="ctr"/>
                      <a:r>
                        <a:rPr lang="it-IT" sz="1400">
                          <a:effectLst/>
                          <a:latin typeface="Work Sans" pitchFamily="2" charset="0"/>
                        </a:rPr>
                        <a:t>4 (23,5%)</a:t>
                      </a:r>
                    </a:p>
                  </a:txBody>
                  <a:tcPr anchor="ctr"/>
                </a:tc>
                <a:tc>
                  <a:txBody>
                    <a:bodyPr/>
                    <a:lstStyle/>
                    <a:p>
                      <a:pPr algn="ctr" fontAlgn="ctr"/>
                      <a:r>
                        <a:rPr lang="it-IT" sz="1400">
                          <a:effectLst/>
                          <a:latin typeface="Work Sans" pitchFamily="2" charset="0"/>
                        </a:rPr>
                        <a:t>11 (64,7%)</a:t>
                      </a:r>
                    </a:p>
                  </a:txBody>
                  <a:tcPr anchor="ctr"/>
                </a:tc>
                <a:extLst>
                  <a:ext uri="{0D108BD9-81ED-4DB2-BD59-A6C34878D82A}">
                    <a16:rowId xmlns:a16="http://schemas.microsoft.com/office/drawing/2014/main" val="1065392956"/>
                  </a:ext>
                </a:extLst>
              </a:tr>
            </a:tbl>
          </a:graphicData>
        </a:graphic>
      </p:graphicFrame>
      <p:pic>
        <p:nvPicPr>
          <p:cNvPr id="48" name="Elemento grafico 47" descr="Segna Pollice su con riempimento a tinta unita">
            <a:extLst>
              <a:ext uri="{FF2B5EF4-FFF2-40B4-BE49-F238E27FC236}">
                <a16:creationId xmlns:a16="http://schemas.microsoft.com/office/drawing/2014/main" id="{89DA9B4F-C653-41BA-B884-1CDFD3C7F5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2235" y="2015154"/>
            <a:ext cx="432000" cy="432000"/>
          </a:xfrm>
          <a:prstGeom prst="rect">
            <a:avLst/>
          </a:prstGeom>
        </p:spPr>
      </p:pic>
      <p:pic>
        <p:nvPicPr>
          <p:cNvPr id="62" name="Elemento grafico 61" descr="Segna Pollice su con riempimento a tinta unita">
            <a:extLst>
              <a:ext uri="{FF2B5EF4-FFF2-40B4-BE49-F238E27FC236}">
                <a16:creationId xmlns:a16="http://schemas.microsoft.com/office/drawing/2014/main" id="{89E6E830-06AA-4929-B58F-CFAD1F475B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478" y="4541323"/>
            <a:ext cx="216000" cy="216000"/>
          </a:xfrm>
          <a:prstGeom prst="rect">
            <a:avLst/>
          </a:prstGeom>
        </p:spPr>
      </p:pic>
      <p:grpSp>
        <p:nvGrpSpPr>
          <p:cNvPr id="69" name="Gruppo 68">
            <a:extLst>
              <a:ext uri="{FF2B5EF4-FFF2-40B4-BE49-F238E27FC236}">
                <a16:creationId xmlns:a16="http://schemas.microsoft.com/office/drawing/2014/main" id="{0D868195-4C34-41CD-9007-DB9415C5C861}"/>
              </a:ext>
            </a:extLst>
          </p:cNvPr>
          <p:cNvGrpSpPr>
            <a:grpSpLocks noChangeAspect="1"/>
          </p:cNvGrpSpPr>
          <p:nvPr/>
        </p:nvGrpSpPr>
        <p:grpSpPr>
          <a:xfrm>
            <a:off x="3673903" y="4571486"/>
            <a:ext cx="362100" cy="216000"/>
            <a:chOff x="8073887" y="1291301"/>
            <a:chExt cx="724200" cy="432000"/>
          </a:xfrm>
          <a:solidFill>
            <a:srgbClr val="FFC000"/>
          </a:solidFill>
        </p:grpSpPr>
        <p:pic>
          <p:nvPicPr>
            <p:cNvPr id="71" name="Elemento grafico 70" descr="Freccia: diritta con riempimento a tinta unita">
              <a:extLst>
                <a:ext uri="{FF2B5EF4-FFF2-40B4-BE49-F238E27FC236}">
                  <a16:creationId xmlns:a16="http://schemas.microsoft.com/office/drawing/2014/main" id="{B75C5A46-9140-4580-B7C1-E586FD2DF6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73887" y="1291301"/>
              <a:ext cx="432000" cy="432000"/>
            </a:xfrm>
            <a:prstGeom prst="rect">
              <a:avLst/>
            </a:prstGeom>
          </p:spPr>
        </p:pic>
        <p:pic>
          <p:nvPicPr>
            <p:cNvPr id="72" name="Elemento grafico 71" descr="Freccia: diritta con riempimento a tinta unita">
              <a:extLst>
                <a:ext uri="{FF2B5EF4-FFF2-40B4-BE49-F238E27FC236}">
                  <a16:creationId xmlns:a16="http://schemas.microsoft.com/office/drawing/2014/main" id="{99B1F881-4591-43D1-9859-33D4DCF243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8366087" y="1291301"/>
              <a:ext cx="432000" cy="432000"/>
            </a:xfrm>
            <a:prstGeom prst="rect">
              <a:avLst/>
            </a:prstGeom>
          </p:spPr>
        </p:pic>
      </p:grpSp>
      <p:pic>
        <p:nvPicPr>
          <p:cNvPr id="76" name="Elemento grafico 75" descr="Segna Pollice su con riempimento a tinta unita">
            <a:extLst>
              <a:ext uri="{FF2B5EF4-FFF2-40B4-BE49-F238E27FC236}">
                <a16:creationId xmlns:a16="http://schemas.microsoft.com/office/drawing/2014/main" id="{5A40E1E2-E664-4ABD-9199-07DCD533A4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V="1">
            <a:off x="7286223" y="4602155"/>
            <a:ext cx="216000" cy="216000"/>
          </a:xfrm>
          <a:prstGeom prst="rect">
            <a:avLst/>
          </a:prstGeom>
        </p:spPr>
      </p:pic>
      <p:pic>
        <p:nvPicPr>
          <p:cNvPr id="64" name="Elemento grafico 63" descr="Segna Pollice su con riempimento a tinta unita">
            <a:extLst>
              <a:ext uri="{FF2B5EF4-FFF2-40B4-BE49-F238E27FC236}">
                <a16:creationId xmlns:a16="http://schemas.microsoft.com/office/drawing/2014/main" id="{8E010019-D57E-4763-8329-208C700CB8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3357" y="2020551"/>
            <a:ext cx="432000" cy="432000"/>
          </a:xfrm>
          <a:prstGeom prst="rect">
            <a:avLst/>
          </a:prstGeom>
        </p:spPr>
      </p:pic>
      <p:pic>
        <p:nvPicPr>
          <p:cNvPr id="65" name="Elemento grafico 64" descr="Segna Pollice su con riempimento a tinta unita">
            <a:extLst>
              <a:ext uri="{FF2B5EF4-FFF2-40B4-BE49-F238E27FC236}">
                <a16:creationId xmlns:a16="http://schemas.microsoft.com/office/drawing/2014/main" id="{A6B2F93A-EE4C-4236-BD66-A022B4158B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0697" y="2015805"/>
            <a:ext cx="432000" cy="432000"/>
          </a:xfrm>
          <a:prstGeom prst="rect">
            <a:avLst/>
          </a:prstGeom>
        </p:spPr>
      </p:pic>
      <p:pic>
        <p:nvPicPr>
          <p:cNvPr id="31" name="Elemento grafico 30" descr="Segna Pollice su con riempimento a tinta unita">
            <a:extLst>
              <a:ext uri="{FF2B5EF4-FFF2-40B4-BE49-F238E27FC236}">
                <a16:creationId xmlns:a16="http://schemas.microsoft.com/office/drawing/2014/main" id="{5BF277B4-6574-4EDE-910E-D16C624AA5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0344" y="3582541"/>
            <a:ext cx="432000" cy="432000"/>
          </a:xfrm>
          <a:prstGeom prst="rect">
            <a:avLst/>
          </a:prstGeom>
        </p:spPr>
      </p:pic>
      <p:pic>
        <p:nvPicPr>
          <p:cNvPr id="32" name="Elemento grafico 31" descr="Segna Pollice su con riempimento a tinta unita">
            <a:extLst>
              <a:ext uri="{FF2B5EF4-FFF2-40B4-BE49-F238E27FC236}">
                <a16:creationId xmlns:a16="http://schemas.microsoft.com/office/drawing/2014/main" id="{30A65396-8579-44FF-B88C-39A8F81391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1466" y="3587938"/>
            <a:ext cx="432000" cy="432000"/>
          </a:xfrm>
          <a:prstGeom prst="rect">
            <a:avLst/>
          </a:prstGeom>
        </p:spPr>
      </p:pic>
      <p:pic>
        <p:nvPicPr>
          <p:cNvPr id="33" name="Elemento grafico 32" descr="Segna Pollice su con riempimento a tinta unita">
            <a:extLst>
              <a:ext uri="{FF2B5EF4-FFF2-40B4-BE49-F238E27FC236}">
                <a16:creationId xmlns:a16="http://schemas.microsoft.com/office/drawing/2014/main" id="{2F3AD785-31C5-4388-A2E1-F6260E6293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8806" y="3583192"/>
            <a:ext cx="432000" cy="432000"/>
          </a:xfrm>
          <a:prstGeom prst="rect">
            <a:avLst/>
          </a:prstGeom>
        </p:spPr>
      </p:pic>
      <p:pic>
        <p:nvPicPr>
          <p:cNvPr id="35" name="Elemento grafico 34" descr="Segna Pollice su con riempimento a tinta unita">
            <a:extLst>
              <a:ext uri="{FF2B5EF4-FFF2-40B4-BE49-F238E27FC236}">
                <a16:creationId xmlns:a16="http://schemas.microsoft.com/office/drawing/2014/main" id="{9A7203E6-013F-44B7-89B1-B107689672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0344" y="1595510"/>
            <a:ext cx="432000" cy="432000"/>
          </a:xfrm>
          <a:prstGeom prst="rect">
            <a:avLst/>
          </a:prstGeom>
        </p:spPr>
      </p:pic>
      <p:pic>
        <p:nvPicPr>
          <p:cNvPr id="27" name="Elemento grafico 26" descr="Segna Pollice su con riempimento a tinta unita">
            <a:extLst>
              <a:ext uri="{FF2B5EF4-FFF2-40B4-BE49-F238E27FC236}">
                <a16:creationId xmlns:a16="http://schemas.microsoft.com/office/drawing/2014/main" id="{7158339C-7433-4AE9-BA76-B191D09CC2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1466" y="1586841"/>
            <a:ext cx="432000" cy="432000"/>
          </a:xfrm>
          <a:prstGeom prst="rect">
            <a:avLst/>
          </a:prstGeom>
        </p:spPr>
      </p:pic>
      <p:pic>
        <p:nvPicPr>
          <p:cNvPr id="28" name="Elemento grafico 27" descr="Segna Pollice su con riempimento a tinta unita">
            <a:extLst>
              <a:ext uri="{FF2B5EF4-FFF2-40B4-BE49-F238E27FC236}">
                <a16:creationId xmlns:a16="http://schemas.microsoft.com/office/drawing/2014/main" id="{1F6FF581-AA66-4018-8FC5-2EDAA3E003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8806" y="1582095"/>
            <a:ext cx="432000" cy="432000"/>
          </a:xfrm>
          <a:prstGeom prst="rect">
            <a:avLst/>
          </a:prstGeom>
        </p:spPr>
      </p:pic>
      <p:pic>
        <p:nvPicPr>
          <p:cNvPr id="29" name="Elemento grafico 28" descr="Segna Pollice su con riempimento a tinta unita">
            <a:extLst>
              <a:ext uri="{FF2B5EF4-FFF2-40B4-BE49-F238E27FC236}">
                <a16:creationId xmlns:a16="http://schemas.microsoft.com/office/drawing/2014/main" id="{6F3F2CD1-C9B8-40BD-A91F-D7580546B7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0344" y="4001614"/>
            <a:ext cx="432000" cy="432000"/>
          </a:xfrm>
          <a:prstGeom prst="rect">
            <a:avLst/>
          </a:prstGeom>
        </p:spPr>
      </p:pic>
      <p:pic>
        <p:nvPicPr>
          <p:cNvPr id="30" name="Elemento grafico 29" descr="Segna Pollice su con riempimento a tinta unita">
            <a:extLst>
              <a:ext uri="{FF2B5EF4-FFF2-40B4-BE49-F238E27FC236}">
                <a16:creationId xmlns:a16="http://schemas.microsoft.com/office/drawing/2014/main" id="{81F2DC0B-F296-4463-A007-5E66E3F168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1466" y="4007011"/>
            <a:ext cx="432000" cy="432000"/>
          </a:xfrm>
          <a:prstGeom prst="rect">
            <a:avLst/>
          </a:prstGeom>
        </p:spPr>
      </p:pic>
      <p:pic>
        <p:nvPicPr>
          <p:cNvPr id="36" name="Elemento grafico 35" descr="Segna Pollice su con riempimento a tinta unita">
            <a:extLst>
              <a:ext uri="{FF2B5EF4-FFF2-40B4-BE49-F238E27FC236}">
                <a16:creationId xmlns:a16="http://schemas.microsoft.com/office/drawing/2014/main" id="{0A24D8D2-869C-40E1-B0A5-6F3FFFFB40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8806" y="4002265"/>
            <a:ext cx="432000" cy="432000"/>
          </a:xfrm>
          <a:prstGeom prst="rect">
            <a:avLst/>
          </a:prstGeom>
        </p:spPr>
      </p:pic>
      <p:sp>
        <p:nvSpPr>
          <p:cNvPr id="25" name="CasellaDiTesto 24">
            <a:extLst>
              <a:ext uri="{FF2B5EF4-FFF2-40B4-BE49-F238E27FC236}">
                <a16:creationId xmlns:a16="http://schemas.microsoft.com/office/drawing/2014/main" id="{58E1BC5D-06D1-46AD-9A40-760A4E2E99DD}"/>
              </a:ext>
            </a:extLst>
          </p:cNvPr>
          <p:cNvSpPr txBox="1"/>
          <p:nvPr/>
        </p:nvSpPr>
        <p:spPr>
          <a:xfrm>
            <a:off x="531686" y="187513"/>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6" name="Pulsante di azione: vuoto 25" descr="Indietro con riempimento a tinta unita">
            <a:hlinkClick r:id="rId9" action="ppaction://hlinksldjump" highlightClick="1"/>
            <a:extLst>
              <a:ext uri="{FF2B5EF4-FFF2-40B4-BE49-F238E27FC236}">
                <a16:creationId xmlns:a16="http://schemas.microsoft.com/office/drawing/2014/main" id="{461B8BC7-BC88-4D01-9B0D-33E60B649B2C}"/>
              </a:ext>
            </a:extLst>
          </p:cNvPr>
          <p:cNvSpPr/>
          <p:nvPr/>
        </p:nvSpPr>
        <p:spPr>
          <a:xfrm>
            <a:off x="2109047" y="178957"/>
            <a:ext cx="417501" cy="386443"/>
          </a:xfrm>
          <a:prstGeom prst="actionButtonBlank">
            <a:avLst/>
          </a:prstGeom>
          <a:blipFill dpi="0"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7" name="Gruppo 36">
            <a:extLst>
              <a:ext uri="{FF2B5EF4-FFF2-40B4-BE49-F238E27FC236}">
                <a16:creationId xmlns:a16="http://schemas.microsoft.com/office/drawing/2014/main" id="{3FD95B3A-E430-4D7C-B0A0-466147AF16C8}"/>
              </a:ext>
            </a:extLst>
          </p:cNvPr>
          <p:cNvGrpSpPr/>
          <p:nvPr/>
        </p:nvGrpSpPr>
        <p:grpSpPr>
          <a:xfrm rot="5400000">
            <a:off x="-3167651" y="3212999"/>
            <a:ext cx="6662061" cy="432000"/>
            <a:chOff x="0" y="0"/>
            <a:chExt cx="12260385" cy="581573"/>
          </a:xfrm>
        </p:grpSpPr>
        <p:pic>
          <p:nvPicPr>
            <p:cNvPr id="38" name="Immagine 37">
              <a:extLst>
                <a:ext uri="{FF2B5EF4-FFF2-40B4-BE49-F238E27FC236}">
                  <a16:creationId xmlns:a16="http://schemas.microsoft.com/office/drawing/2014/main" id="{1A130155-59E1-417D-9D6C-51449082DCB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39" name="Immagine 38">
              <a:extLst>
                <a:ext uri="{FF2B5EF4-FFF2-40B4-BE49-F238E27FC236}">
                  <a16:creationId xmlns:a16="http://schemas.microsoft.com/office/drawing/2014/main" id="{ED3F14A9-AADD-4197-9932-5E3C4658A6C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40" name="Immagine 39">
              <a:extLst>
                <a:ext uri="{FF2B5EF4-FFF2-40B4-BE49-F238E27FC236}">
                  <a16:creationId xmlns:a16="http://schemas.microsoft.com/office/drawing/2014/main" id="{B7169756-6FA6-4479-AEDB-2114AED15F6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46" name="Gruppo 45">
            <a:extLst>
              <a:ext uri="{FF2B5EF4-FFF2-40B4-BE49-F238E27FC236}">
                <a16:creationId xmlns:a16="http://schemas.microsoft.com/office/drawing/2014/main" id="{6E1EB7E5-46B0-4A7A-B6A3-13B1C9347CB8}"/>
              </a:ext>
            </a:extLst>
          </p:cNvPr>
          <p:cNvGrpSpPr/>
          <p:nvPr/>
        </p:nvGrpSpPr>
        <p:grpSpPr>
          <a:xfrm>
            <a:off x="4572000" y="85316"/>
            <a:ext cx="7526173" cy="369714"/>
            <a:chOff x="596530" y="360775"/>
            <a:chExt cx="9604098" cy="341130"/>
          </a:xfrm>
        </p:grpSpPr>
        <p:sp>
          <p:nvSpPr>
            <p:cNvPr id="47" name="CasellaDiTesto 46">
              <a:extLst>
                <a:ext uri="{FF2B5EF4-FFF2-40B4-BE49-F238E27FC236}">
                  <a16:creationId xmlns:a16="http://schemas.microsoft.com/office/drawing/2014/main" id="{CE0E1347-753D-4CD4-96FF-52500FB2AC52}"/>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49" name="Immagine 48">
              <a:extLst>
                <a:ext uri="{FF2B5EF4-FFF2-40B4-BE49-F238E27FC236}">
                  <a16:creationId xmlns:a16="http://schemas.microsoft.com/office/drawing/2014/main" id="{BB7DFE83-CDEE-41E7-AA57-A6BBA58E3D1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2250010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494079" y="5598533"/>
            <a:ext cx="11587842" cy="461665"/>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di studenti e studentesse (valori assoluti e percentuali) che non raggiungono i traguardi (livelli 1+2) e raggiungono i traguardi (livelli 3+4+5) secondo il genere.</a:t>
            </a:r>
          </a:p>
        </p:txBody>
      </p:sp>
      <p:grpSp>
        <p:nvGrpSpPr>
          <p:cNvPr id="12" name="Gruppo 11">
            <a:extLst>
              <a:ext uri="{FF2B5EF4-FFF2-40B4-BE49-F238E27FC236}">
                <a16:creationId xmlns:a16="http://schemas.microsoft.com/office/drawing/2014/main" id="{91EFD8C9-9FDF-484C-99C8-56257D6CAF35}"/>
              </a:ext>
            </a:extLst>
          </p:cNvPr>
          <p:cNvGrpSpPr/>
          <p:nvPr/>
        </p:nvGrpSpPr>
        <p:grpSpPr>
          <a:xfrm rot="5400000">
            <a:off x="-3167651" y="3212999"/>
            <a:ext cx="6662061" cy="432000"/>
            <a:chOff x="0" y="0"/>
            <a:chExt cx="12260385" cy="581573"/>
          </a:xfrm>
        </p:grpSpPr>
        <p:pic>
          <p:nvPicPr>
            <p:cNvPr id="13" name="Immagine 12">
              <a:extLst>
                <a:ext uri="{FF2B5EF4-FFF2-40B4-BE49-F238E27FC236}">
                  <a16:creationId xmlns:a16="http://schemas.microsoft.com/office/drawing/2014/main" id="{15006FB2-5A0A-4A35-929B-56E97EB77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4" name="Immagine 13">
              <a:extLst>
                <a:ext uri="{FF2B5EF4-FFF2-40B4-BE49-F238E27FC236}">
                  <a16:creationId xmlns:a16="http://schemas.microsoft.com/office/drawing/2014/main" id="{14CEF032-A4D4-4238-B308-B33F1CE2B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5" name="Immagine 14">
              <a:extLst>
                <a:ext uri="{FF2B5EF4-FFF2-40B4-BE49-F238E27FC236}">
                  <a16:creationId xmlns:a16="http://schemas.microsoft.com/office/drawing/2014/main" id="{8D375F36-9625-4DF3-9A20-125E265AF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pic>
        <p:nvPicPr>
          <p:cNvPr id="17" name="Immagine 16">
            <a:extLst>
              <a:ext uri="{FF2B5EF4-FFF2-40B4-BE49-F238E27FC236}">
                <a16:creationId xmlns:a16="http://schemas.microsoft.com/office/drawing/2014/main" id="{D08D7F6C-DA0C-4911-AF9C-E9A871A08660}"/>
              </a:ext>
            </a:extLst>
          </p:cNvPr>
          <p:cNvPicPr>
            <a:picLocks noChangeAspect="1"/>
          </p:cNvPicPr>
          <p:nvPr/>
        </p:nvPicPr>
        <p:blipFill rotWithShape="1">
          <a:blip r:embed="rId3">
            <a:extLst>
              <a:ext uri="{28A0092B-C50C-407E-A947-70E740481C1C}">
                <a14:useLocalDpi xmlns:a14="http://schemas.microsoft.com/office/drawing/2010/main" val="0"/>
              </a:ext>
            </a:extLst>
          </a:blip>
          <a:srcRect l="17143" t="30476" r="2321" b="14921"/>
          <a:stretch/>
        </p:blipFill>
        <p:spPr>
          <a:xfrm>
            <a:off x="364880" y="1009816"/>
            <a:ext cx="11808000" cy="4503274"/>
          </a:xfrm>
          <a:prstGeom prst="rect">
            <a:avLst/>
          </a:prstGeom>
        </p:spPr>
      </p:pic>
      <p:sp>
        <p:nvSpPr>
          <p:cNvPr id="19" name="CasellaDiTesto 18">
            <a:extLst>
              <a:ext uri="{FF2B5EF4-FFF2-40B4-BE49-F238E27FC236}">
                <a16:creationId xmlns:a16="http://schemas.microsoft.com/office/drawing/2014/main" id="{76F187CD-DBD5-4AF0-B57B-DA38DB96031A}"/>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0" name="Pulsante di azione: vuoto 19" descr="Indietro con riempimento a tinta unita">
            <a:hlinkClick r:id="rId4" action="ppaction://hlinksldjump" highlightClick="1"/>
            <a:extLst>
              <a:ext uri="{FF2B5EF4-FFF2-40B4-BE49-F238E27FC236}">
                <a16:creationId xmlns:a16="http://schemas.microsoft.com/office/drawing/2014/main" id="{2ABE4563-A14C-414E-BD85-9488016E59CB}"/>
              </a:ext>
            </a:extLst>
          </p:cNvPr>
          <p:cNvSpPr/>
          <p:nvPr/>
        </p:nvSpPr>
        <p:spPr>
          <a:xfrm>
            <a:off x="2075250" y="505529"/>
            <a:ext cx="417501" cy="386443"/>
          </a:xfrm>
          <a:prstGeom prst="actionButtonBlank">
            <a:avLst/>
          </a:prstGeo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7" name="Gruppo 26">
            <a:extLst>
              <a:ext uri="{FF2B5EF4-FFF2-40B4-BE49-F238E27FC236}">
                <a16:creationId xmlns:a16="http://schemas.microsoft.com/office/drawing/2014/main" id="{B9746D7E-77EB-4E01-894A-30D46FF46A2E}"/>
              </a:ext>
            </a:extLst>
          </p:cNvPr>
          <p:cNvGrpSpPr/>
          <p:nvPr/>
        </p:nvGrpSpPr>
        <p:grpSpPr>
          <a:xfrm>
            <a:off x="4572000" y="85316"/>
            <a:ext cx="7526173" cy="369714"/>
            <a:chOff x="596530" y="360775"/>
            <a:chExt cx="9604098" cy="341130"/>
          </a:xfrm>
        </p:grpSpPr>
        <p:sp>
          <p:nvSpPr>
            <p:cNvPr id="28" name="CasellaDiTesto 27">
              <a:extLst>
                <a:ext uri="{FF2B5EF4-FFF2-40B4-BE49-F238E27FC236}">
                  <a16:creationId xmlns:a16="http://schemas.microsoft.com/office/drawing/2014/main" id="{C215B878-F14F-4705-9E2A-C8F22576021B}"/>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9" name="Immagine 28">
              <a:extLst>
                <a:ext uri="{FF2B5EF4-FFF2-40B4-BE49-F238E27FC236}">
                  <a16:creationId xmlns:a16="http://schemas.microsoft.com/office/drawing/2014/main" id="{1E087FD8-0BA0-48CE-9136-23E580061E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2795388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a 7">
            <a:extLst>
              <a:ext uri="{FF2B5EF4-FFF2-40B4-BE49-F238E27FC236}">
                <a16:creationId xmlns:a16="http://schemas.microsoft.com/office/drawing/2014/main" id="{D9171A17-F033-4160-89D5-01882EFA2E8A}"/>
              </a:ext>
            </a:extLst>
          </p:cNvPr>
          <p:cNvGraphicFramePr>
            <a:graphicFrameLocks noGrp="1"/>
          </p:cNvGraphicFramePr>
          <p:nvPr>
            <p:extLst>
              <p:ext uri="{D42A27DB-BD31-4B8C-83A1-F6EECF244321}">
                <p14:modId xmlns:p14="http://schemas.microsoft.com/office/powerpoint/2010/main" val="1219022393"/>
              </p:ext>
            </p:extLst>
          </p:nvPr>
        </p:nvGraphicFramePr>
        <p:xfrm>
          <a:off x="277583" y="479135"/>
          <a:ext cx="11914417" cy="4182326"/>
        </p:xfrm>
        <a:graphic>
          <a:graphicData uri="http://schemas.openxmlformats.org/drawingml/2006/table">
            <a:tbl>
              <a:tblPr firstRow="1" bandRow="1">
                <a:tableStyleId>{7DF18680-E054-41AD-8BC1-D1AEF772440D}</a:tableStyleId>
              </a:tblPr>
              <a:tblGrid>
                <a:gridCol w="1394388">
                  <a:extLst>
                    <a:ext uri="{9D8B030D-6E8A-4147-A177-3AD203B41FA5}">
                      <a16:colId xmlns:a16="http://schemas.microsoft.com/office/drawing/2014/main" val="4057865429"/>
                    </a:ext>
                  </a:extLst>
                </a:gridCol>
                <a:gridCol w="1840775">
                  <a:extLst>
                    <a:ext uri="{9D8B030D-6E8A-4147-A177-3AD203B41FA5}">
                      <a16:colId xmlns:a16="http://schemas.microsoft.com/office/drawing/2014/main" val="2456361952"/>
                    </a:ext>
                  </a:extLst>
                </a:gridCol>
                <a:gridCol w="1840775">
                  <a:extLst>
                    <a:ext uri="{9D8B030D-6E8A-4147-A177-3AD203B41FA5}">
                      <a16:colId xmlns:a16="http://schemas.microsoft.com/office/drawing/2014/main" val="1564437129"/>
                    </a:ext>
                  </a:extLst>
                </a:gridCol>
                <a:gridCol w="2279493">
                  <a:extLst>
                    <a:ext uri="{9D8B030D-6E8A-4147-A177-3AD203B41FA5}">
                      <a16:colId xmlns:a16="http://schemas.microsoft.com/office/drawing/2014/main" val="1246928854"/>
                    </a:ext>
                  </a:extLst>
                </a:gridCol>
                <a:gridCol w="2279493">
                  <a:extLst>
                    <a:ext uri="{9D8B030D-6E8A-4147-A177-3AD203B41FA5}">
                      <a16:colId xmlns:a16="http://schemas.microsoft.com/office/drawing/2014/main" val="341335712"/>
                    </a:ext>
                  </a:extLst>
                </a:gridCol>
                <a:gridCol w="2279493">
                  <a:extLst>
                    <a:ext uri="{9D8B030D-6E8A-4147-A177-3AD203B41FA5}">
                      <a16:colId xmlns:a16="http://schemas.microsoft.com/office/drawing/2014/main" val="561693737"/>
                    </a:ext>
                  </a:extLst>
                </a:gridCol>
              </a:tblGrid>
              <a:tr h="367578">
                <a:tc gridSpan="6">
                  <a:txBody>
                    <a:bodyPr/>
                    <a:lstStyle/>
                    <a:p>
                      <a:pPr algn="ctr"/>
                      <a:r>
                        <a:rPr lang="it-IT" sz="2000">
                          <a:solidFill>
                            <a:schemeClr val="tx1"/>
                          </a:solidFill>
                          <a:latin typeface="Work Sans" pitchFamily="2" charset="0"/>
                        </a:rPr>
                        <a:t>Punteggi generali - Licei scientifici, classici e linguistici</a:t>
                      </a:r>
                    </a:p>
                  </a:txBody>
                  <a:tcPr anchor="ctr">
                    <a:noFill/>
                  </a:tcPr>
                </a:tc>
                <a:tc hMerge="1">
                  <a:txBody>
                    <a:bodyPr/>
                    <a:lstStyle/>
                    <a:p>
                      <a:pPr algn="ctr"/>
                      <a:endParaRPr lang="it-IT" sz="1400">
                        <a:latin typeface="+mn-lt"/>
                      </a:endParaRPr>
                    </a:p>
                  </a:txBody>
                  <a:tcPr anchor="ct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a:txBody>
                    <a:bodyPr/>
                    <a:lstStyle/>
                    <a:p>
                      <a:pPr algn="ctr"/>
                      <a:r>
                        <a:rPr lang="it-IT" sz="1400" b="1">
                          <a:solidFill>
                            <a:schemeClr val="tx1"/>
                          </a:solidFill>
                          <a:latin typeface="Work Sans" pitchFamily="2" charset="0"/>
                        </a:rPr>
                        <a:t>omissis</a:t>
                      </a: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(246,1)</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(243,1)</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(229,1)</a:t>
                      </a:r>
                    </a:p>
                  </a:txBody>
                  <a:tcPr anchor="ctr"/>
                </a:tc>
                <a:extLst>
                  <a:ext uri="{0D108BD9-81ED-4DB2-BD59-A6C34878D82A}">
                    <a16:rowId xmlns:a16="http://schemas.microsoft.com/office/drawing/2014/main" val="700804956"/>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listening</a:t>
                      </a:r>
                    </a:p>
                  </a:txBody>
                  <a:tcPr anchor="ctr"/>
                </a:tc>
                <a:tc>
                  <a:txBody>
                    <a:bodyPr/>
                    <a:lstStyle/>
                    <a:p>
                      <a:pPr algn="ctr"/>
                      <a:r>
                        <a:rPr lang="it-IT" sz="1400">
                          <a:solidFill>
                            <a:schemeClr val="tx1"/>
                          </a:solidFill>
                          <a:latin typeface="Work Sans" pitchFamily="2" charset="0"/>
                        </a:rPr>
                        <a:t>252,4</a:t>
                      </a:r>
                    </a:p>
                  </a:txBody>
                  <a:tcPr anchor="ctr"/>
                </a:tc>
                <a:tc>
                  <a:txBody>
                    <a:bodyPr/>
                    <a:lstStyle/>
                    <a:p>
                      <a:pPr algn="ctr"/>
                      <a:r>
                        <a:rPr lang="it-IT" sz="1400">
                          <a:solidFill>
                            <a:schemeClr val="tx1"/>
                          </a:solidFill>
                          <a:latin typeface="Work Sans" pitchFamily="2" charset="0"/>
                        </a:rPr>
                        <a:t>+25,8</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686223323"/>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a:solidFill>
                            <a:schemeClr val="tx1"/>
                          </a:solidFill>
                          <a:latin typeface="Work Sans" pitchFamily="2" charset="0"/>
                        </a:rPr>
                        <a:t>250,6</a:t>
                      </a:r>
                    </a:p>
                  </a:txBody>
                  <a:tcPr anchor="ctr"/>
                </a:tc>
                <a:tc>
                  <a:txBody>
                    <a:bodyPr/>
                    <a:lstStyle/>
                    <a:p>
                      <a:pPr algn="ctr"/>
                      <a:r>
                        <a:rPr lang="it-IT" sz="1400">
                          <a:solidFill>
                            <a:schemeClr val="tx1"/>
                          </a:solidFill>
                          <a:latin typeface="Work Sans" pitchFamily="2" charset="0"/>
                        </a:rPr>
                        <a:t>+27,5</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432000">
                <a:tc>
                  <a:txBody>
                    <a:bodyPr/>
                    <a:lstStyle/>
                    <a:p>
                      <a:pPr algn="ct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kern="1200">
                          <a:solidFill>
                            <a:schemeClr val="tx1"/>
                          </a:solidFill>
                          <a:latin typeface="Work Sans" pitchFamily="2" charset="0"/>
                          <a:ea typeface="+mn-ea"/>
                          <a:cs typeface="+mn-cs"/>
                        </a:rPr>
                        <a:t>Differenza rispetto a gruppi simili</a:t>
                      </a:r>
                    </a:p>
                  </a:txBody>
                  <a:tcPr anchor="ct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Lombardia (232,1)</a:t>
                      </a:r>
                    </a:p>
                  </a:txBody>
                  <a:tcPr anchor="ctr">
                    <a:solidFill>
                      <a:srgbClr val="EAEFF7"/>
                    </a:solidFill>
                  </a:tcP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a:t>
                      </a:r>
                    </a:p>
                    <a:p>
                      <a:pPr marL="0" algn="ctr" defTabSz="914400" rtl="0" eaLnBrk="1" latinLnBrk="0" hangingPunct="1"/>
                      <a:r>
                        <a:rPr lang="it-IT" sz="1400" b="1" kern="1200">
                          <a:solidFill>
                            <a:schemeClr val="tx1"/>
                          </a:solidFill>
                          <a:latin typeface="Work Sans" pitchFamily="2" charset="0"/>
                          <a:ea typeface="+mn-ea"/>
                          <a:cs typeface="+mn-cs"/>
                        </a:rPr>
                        <a:t>Nord ovest (229,1)</a:t>
                      </a:r>
                    </a:p>
                  </a:txBody>
                  <a:tcPr anchor="ctr">
                    <a:solidFill>
                      <a:srgbClr val="EAEFF7"/>
                    </a:solidFill>
                  </a:tcPr>
                </a:tc>
                <a:tc>
                  <a:txBody>
                    <a:bodyPr/>
                    <a:lstStyle/>
                    <a:p>
                      <a:pPr marL="0" algn="ctr" defTabSz="914400" rtl="0" eaLnBrk="1" latinLnBrk="0" hangingPunct="1"/>
                      <a:r>
                        <a:rPr lang="it-IT" sz="1400" b="1" kern="1200">
                          <a:solidFill>
                            <a:schemeClr val="tx1"/>
                          </a:solidFill>
                          <a:latin typeface="Work Sans" pitchFamily="2" charset="0"/>
                          <a:ea typeface="+mn-ea"/>
                          <a:cs typeface="+mn-cs"/>
                        </a:rPr>
                        <a:t>Confronto con punteggio </a:t>
                      </a:r>
                    </a:p>
                    <a:p>
                      <a:pPr marL="0" algn="ctr" defTabSz="914400" rtl="0" eaLnBrk="1" latinLnBrk="0" hangingPunct="1"/>
                      <a:r>
                        <a:rPr lang="it-IT" sz="1400" b="1" kern="1200">
                          <a:solidFill>
                            <a:schemeClr val="tx1"/>
                          </a:solidFill>
                          <a:latin typeface="Work Sans" pitchFamily="2" charset="0"/>
                          <a:ea typeface="+mn-ea"/>
                          <a:cs typeface="+mn-cs"/>
                        </a:rPr>
                        <a:t>Italia (220,3)</a:t>
                      </a:r>
                    </a:p>
                  </a:txBody>
                  <a:tcPr anchor="ctr">
                    <a:solidFill>
                      <a:srgbClr val="EAEFF7"/>
                    </a:solidFill>
                  </a:tcPr>
                </a:tc>
                <a:extLst>
                  <a:ext uri="{0D108BD9-81ED-4DB2-BD59-A6C34878D82A}">
                    <a16:rowId xmlns:a16="http://schemas.microsoft.com/office/drawing/2014/main" val="2553339382"/>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reading</a:t>
                      </a:r>
                    </a:p>
                  </a:txBody>
                  <a:tcPr anchor="ctr"/>
                </a:tc>
                <a:tc>
                  <a:txBody>
                    <a:bodyPr/>
                    <a:lstStyle/>
                    <a:p>
                      <a:pPr algn="ctr"/>
                      <a:r>
                        <a:rPr lang="it-IT" sz="1400">
                          <a:solidFill>
                            <a:schemeClr val="tx1"/>
                          </a:solidFill>
                          <a:latin typeface="Work Sans" pitchFamily="2" charset="0"/>
                        </a:rPr>
                        <a:t>228,7</a:t>
                      </a:r>
                    </a:p>
                  </a:txBody>
                  <a:tcPr anchor="ctr"/>
                </a:tc>
                <a:tc>
                  <a:txBody>
                    <a:bodyPr/>
                    <a:lstStyle/>
                    <a:p>
                      <a:pPr algn="ctr"/>
                      <a:r>
                        <a:rPr lang="it-IT" sz="1400">
                          <a:solidFill>
                            <a:schemeClr val="tx1"/>
                          </a:solidFill>
                          <a:latin typeface="Work Sans" pitchFamily="2" charset="0"/>
                        </a:rPr>
                        <a:t>+9,4</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701544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235,0</a:t>
                      </a:r>
                    </a:p>
                  </a:txBody>
                  <a:tcPr anchor="ctr"/>
                </a:tc>
                <a:tc>
                  <a:txBody>
                    <a:bodyPr/>
                    <a:lstStyle/>
                    <a:p>
                      <a:pPr algn="ctr"/>
                      <a:r>
                        <a:rPr lang="it-IT" sz="1400">
                          <a:solidFill>
                            <a:schemeClr val="tx1"/>
                          </a:solidFill>
                          <a:latin typeface="Work Sans" pitchFamily="2" charset="0"/>
                        </a:rPr>
                        <a:t>+19,1</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834079359"/>
                  </a:ext>
                </a:extLst>
              </a:tr>
              <a:tr h="42272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pPr algn="ctr"/>
                      <a:endParaRPr lang="it-IT" sz="1400">
                        <a:solidFill>
                          <a:schemeClr val="tx1"/>
                        </a:solidFill>
                        <a:latin typeface="+mn-lt"/>
                      </a:endParaRPr>
                    </a:p>
                  </a:txBody>
                  <a:tcPr anchor="ct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pic>
        <p:nvPicPr>
          <p:cNvPr id="9" name="Elemento grafico 8" descr="Segna Pollice su con riempimento a tinta unita">
            <a:extLst>
              <a:ext uri="{FF2B5EF4-FFF2-40B4-BE49-F238E27FC236}">
                <a16:creationId xmlns:a16="http://schemas.microsoft.com/office/drawing/2014/main" id="{65E5734D-ABCA-4C1E-8E65-E76C3B6BF9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853" y="4346596"/>
            <a:ext cx="216000" cy="216000"/>
          </a:xfrm>
          <a:prstGeom prst="rect">
            <a:avLst/>
          </a:prstGeom>
        </p:spPr>
      </p:pic>
      <p:grpSp>
        <p:nvGrpSpPr>
          <p:cNvPr id="10" name="Gruppo 9">
            <a:extLst>
              <a:ext uri="{FF2B5EF4-FFF2-40B4-BE49-F238E27FC236}">
                <a16:creationId xmlns:a16="http://schemas.microsoft.com/office/drawing/2014/main" id="{074B9D6C-B6D6-4354-9AEE-51166B4CD128}"/>
              </a:ext>
            </a:extLst>
          </p:cNvPr>
          <p:cNvGrpSpPr>
            <a:grpSpLocks noChangeAspect="1"/>
          </p:cNvGrpSpPr>
          <p:nvPr/>
        </p:nvGrpSpPr>
        <p:grpSpPr>
          <a:xfrm>
            <a:off x="3626278" y="4376759"/>
            <a:ext cx="362100" cy="216000"/>
            <a:chOff x="8073887" y="1291301"/>
            <a:chExt cx="724200" cy="432000"/>
          </a:xfrm>
          <a:solidFill>
            <a:srgbClr val="FFC000"/>
          </a:solidFill>
        </p:grpSpPr>
        <p:pic>
          <p:nvPicPr>
            <p:cNvPr id="11" name="Elemento grafico 10" descr="Freccia: diritta con riempimento a tinta unita">
              <a:extLst>
                <a:ext uri="{FF2B5EF4-FFF2-40B4-BE49-F238E27FC236}">
                  <a16:creationId xmlns:a16="http://schemas.microsoft.com/office/drawing/2014/main" id="{B67F578C-D8A8-4F95-92BA-BFE9F57E52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12" name="Elemento grafico 11" descr="Freccia: diritta con riempimento a tinta unita">
              <a:extLst>
                <a:ext uri="{FF2B5EF4-FFF2-40B4-BE49-F238E27FC236}">
                  <a16:creationId xmlns:a16="http://schemas.microsoft.com/office/drawing/2014/main" id="{D4B4486D-7BDC-4C1A-B610-0E0FEBE7BB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13" name="Elemento grafico 12" descr="Segna Pollice su con riempimento a tinta unita">
            <a:extLst>
              <a:ext uri="{FF2B5EF4-FFF2-40B4-BE49-F238E27FC236}">
                <a16:creationId xmlns:a16="http://schemas.microsoft.com/office/drawing/2014/main" id="{5768A3DC-1196-4905-B710-AD19E8FE24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7238598" y="4407428"/>
            <a:ext cx="216000" cy="216000"/>
          </a:xfrm>
          <a:prstGeom prst="rect">
            <a:avLst/>
          </a:prstGeom>
        </p:spPr>
      </p:pic>
      <p:graphicFrame>
        <p:nvGraphicFramePr>
          <p:cNvPr id="14" name="Tabella 13">
            <a:extLst>
              <a:ext uri="{FF2B5EF4-FFF2-40B4-BE49-F238E27FC236}">
                <a16:creationId xmlns:a16="http://schemas.microsoft.com/office/drawing/2014/main" id="{E7C4D666-FFB2-435D-ACB7-45D5F809671E}"/>
              </a:ext>
            </a:extLst>
          </p:cNvPr>
          <p:cNvGraphicFramePr>
            <a:graphicFrameLocks noGrp="1"/>
          </p:cNvGraphicFramePr>
          <p:nvPr>
            <p:extLst>
              <p:ext uri="{D42A27DB-BD31-4B8C-83A1-F6EECF244321}">
                <p14:modId xmlns:p14="http://schemas.microsoft.com/office/powerpoint/2010/main" val="3212605621"/>
              </p:ext>
            </p:extLst>
          </p:nvPr>
        </p:nvGraphicFramePr>
        <p:xfrm>
          <a:off x="277583" y="4830093"/>
          <a:ext cx="11877850" cy="1586872"/>
        </p:xfrm>
        <a:graphic>
          <a:graphicData uri="http://schemas.openxmlformats.org/drawingml/2006/table">
            <a:tbl>
              <a:tblPr firstRow="1" bandRow="1">
                <a:tableStyleId>{5C22544A-7EE6-4342-B048-85BDC9FD1C3A}</a:tableStyleId>
              </a:tblPr>
              <a:tblGrid>
                <a:gridCol w="2517948">
                  <a:extLst>
                    <a:ext uri="{9D8B030D-6E8A-4147-A177-3AD203B41FA5}">
                      <a16:colId xmlns:a16="http://schemas.microsoft.com/office/drawing/2014/main" val="2944020019"/>
                    </a:ext>
                  </a:extLst>
                </a:gridCol>
                <a:gridCol w="2425700">
                  <a:extLst>
                    <a:ext uri="{9D8B030D-6E8A-4147-A177-3AD203B41FA5}">
                      <a16:colId xmlns:a16="http://schemas.microsoft.com/office/drawing/2014/main" val="79365766"/>
                    </a:ext>
                  </a:extLst>
                </a:gridCol>
                <a:gridCol w="2233234">
                  <a:extLst>
                    <a:ext uri="{9D8B030D-6E8A-4147-A177-3AD203B41FA5}">
                      <a16:colId xmlns:a16="http://schemas.microsoft.com/office/drawing/2014/main" val="4129911090"/>
                    </a:ext>
                  </a:extLst>
                </a:gridCol>
                <a:gridCol w="1731978">
                  <a:extLst>
                    <a:ext uri="{9D8B030D-6E8A-4147-A177-3AD203B41FA5}">
                      <a16:colId xmlns:a16="http://schemas.microsoft.com/office/drawing/2014/main" val="1567833803"/>
                    </a:ext>
                  </a:extLst>
                </a:gridCol>
                <a:gridCol w="2968990">
                  <a:extLst>
                    <a:ext uri="{9D8B030D-6E8A-4147-A177-3AD203B41FA5}">
                      <a16:colId xmlns:a16="http://schemas.microsoft.com/office/drawing/2014/main" val="291230167"/>
                    </a:ext>
                  </a:extLst>
                </a:gridCol>
              </a:tblGrid>
              <a:tr h="336236">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a:solidFill>
                            <a:schemeClr val="tx1"/>
                          </a:solidFill>
                          <a:latin typeface="Work Sans" pitchFamily="2" charset="0"/>
                        </a:rPr>
                        <a:t>Distribuzione degli studenti nei livelli di apprendimento</a:t>
                      </a:r>
                    </a:p>
                  </a:txBody>
                  <a:tcPr anchor="c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tc hMerge="1">
                  <a:txBody>
                    <a:bodyPr/>
                    <a:lstStyle/>
                    <a:p>
                      <a:pPr algn="ctr"/>
                      <a:endParaRPr lang="it-IT" sz="1400" b="1">
                        <a:latin typeface="Work Sans" pitchFamily="2" charset="0"/>
                      </a:endParaRPr>
                    </a:p>
                  </a:txBody>
                  <a:tcPr anchor="ctr"/>
                </a:tc>
                <a:extLst>
                  <a:ext uri="{0D108BD9-81ED-4DB2-BD59-A6C34878D82A}">
                    <a16:rowId xmlns:a16="http://schemas.microsoft.com/office/drawing/2014/main" val="62790177"/>
                  </a:ext>
                </a:extLst>
              </a:tr>
              <a:tr h="336236">
                <a:tc>
                  <a:txBody>
                    <a:bodyPr/>
                    <a:lstStyle/>
                    <a:p>
                      <a:pPr algn="ctr"/>
                      <a:endParaRPr lang="it-IT" sz="1400" b="1">
                        <a:latin typeface="Work Sans"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Materia</a:t>
                      </a:r>
                    </a:p>
                  </a:txBody>
                  <a:tcPr anchor="ctr"/>
                </a:tc>
                <a:tc>
                  <a:txBody>
                    <a:bodyPr/>
                    <a:lstStyle/>
                    <a:p>
                      <a:pPr algn="ctr"/>
                      <a:r>
                        <a:rPr lang="it-IT" sz="1400" b="1">
                          <a:latin typeface="Work Sans" pitchFamily="2" charset="0"/>
                        </a:rPr>
                        <a:t>Studenti che non raggiungono livello B1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B1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B2</a:t>
                      </a:r>
                    </a:p>
                  </a:txBody>
                  <a:tcPr anchor="ctr"/>
                </a:tc>
                <a:extLst>
                  <a:ext uri="{0D108BD9-81ED-4DB2-BD59-A6C34878D82A}">
                    <a16:rowId xmlns:a16="http://schemas.microsoft.com/office/drawing/2014/main" val="3080794382"/>
                  </a:ext>
                </a:extLst>
              </a:tr>
              <a:tr h="336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listening</a:t>
                      </a:r>
                    </a:p>
                  </a:txBody>
                  <a:tcPr anchor="ctr"/>
                </a:tc>
                <a:tc>
                  <a:txBody>
                    <a:bodyPr/>
                    <a:lstStyle/>
                    <a:p>
                      <a:pPr algn="ctr" fontAlgn="ctr"/>
                      <a:r>
                        <a:rPr lang="it-IT" sz="1400">
                          <a:solidFill>
                            <a:srgbClr val="1A1A1A"/>
                          </a:solidFill>
                          <a:effectLst/>
                          <a:latin typeface="Work Sans" pitchFamily="2" charset="0"/>
                        </a:rPr>
                        <a:t>0 (0,0%)</a:t>
                      </a:r>
                    </a:p>
                  </a:txBody>
                  <a:tcPr anchor="ctr"/>
                </a:tc>
                <a:tc>
                  <a:txBody>
                    <a:bodyPr/>
                    <a:lstStyle/>
                    <a:p>
                      <a:pPr algn="ctr" fontAlgn="ctr"/>
                      <a:r>
                        <a:rPr lang="it-IT" sz="1400">
                          <a:solidFill>
                            <a:srgbClr val="1A1A1A"/>
                          </a:solidFill>
                          <a:effectLst/>
                          <a:latin typeface="Work Sans" pitchFamily="2" charset="0"/>
                        </a:rPr>
                        <a:t>2 (11,8%)</a:t>
                      </a:r>
                    </a:p>
                  </a:txBody>
                  <a:tcPr anchor="ctr"/>
                </a:tc>
                <a:tc>
                  <a:txBody>
                    <a:bodyPr/>
                    <a:lstStyle/>
                    <a:p>
                      <a:pPr algn="ctr" fontAlgn="ctr"/>
                      <a:r>
                        <a:rPr lang="it-IT" sz="1400">
                          <a:solidFill>
                            <a:srgbClr val="1A1A1A"/>
                          </a:solidFill>
                          <a:effectLst/>
                          <a:latin typeface="Work Sans" pitchFamily="2" charset="0"/>
                        </a:rPr>
                        <a:t>15 (88,2%)</a:t>
                      </a:r>
                    </a:p>
                  </a:txBody>
                  <a:tcPr anchor="ctr"/>
                </a:tc>
                <a:extLst>
                  <a:ext uri="{0D108BD9-81ED-4DB2-BD59-A6C34878D82A}">
                    <a16:rowId xmlns:a16="http://schemas.microsoft.com/office/drawing/2014/main" val="855945981"/>
                  </a:ext>
                </a:extLst>
              </a:tr>
              <a:tr h="336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INGLESE reading</a:t>
                      </a:r>
                    </a:p>
                  </a:txBody>
                  <a:tcPr anchor="ctr"/>
                </a:tc>
                <a:tc>
                  <a:txBody>
                    <a:bodyPr/>
                    <a:lstStyle/>
                    <a:p>
                      <a:pPr algn="ctr" fontAlgn="ctr"/>
                      <a:r>
                        <a:rPr lang="it-IT" sz="1400">
                          <a:solidFill>
                            <a:srgbClr val="1A1A1A"/>
                          </a:solidFill>
                          <a:effectLst/>
                          <a:latin typeface="Work Sans" pitchFamily="2" charset="0"/>
                        </a:rPr>
                        <a:t>1 (5,9%)</a:t>
                      </a:r>
                    </a:p>
                  </a:txBody>
                  <a:tcPr anchor="ctr"/>
                </a:tc>
                <a:tc>
                  <a:txBody>
                    <a:bodyPr/>
                    <a:lstStyle/>
                    <a:p>
                      <a:pPr algn="ctr" fontAlgn="ctr"/>
                      <a:r>
                        <a:rPr lang="it-IT" sz="1400">
                          <a:solidFill>
                            <a:srgbClr val="1A1A1A"/>
                          </a:solidFill>
                          <a:effectLst/>
                          <a:latin typeface="Work Sans" pitchFamily="2" charset="0"/>
                        </a:rPr>
                        <a:t>2 (11,8%)</a:t>
                      </a:r>
                    </a:p>
                  </a:txBody>
                  <a:tcPr anchor="ctr"/>
                </a:tc>
                <a:tc>
                  <a:txBody>
                    <a:bodyPr/>
                    <a:lstStyle/>
                    <a:p>
                      <a:pPr algn="ctr" fontAlgn="ctr"/>
                      <a:r>
                        <a:rPr lang="it-IT" sz="1400">
                          <a:solidFill>
                            <a:srgbClr val="1A1A1A"/>
                          </a:solidFill>
                          <a:effectLst/>
                          <a:latin typeface="Work Sans" pitchFamily="2" charset="0"/>
                        </a:rPr>
                        <a:t>14 (82,4%)</a:t>
                      </a:r>
                    </a:p>
                  </a:txBody>
                  <a:tcPr anchor="ctr"/>
                </a:tc>
                <a:extLst>
                  <a:ext uri="{0D108BD9-81ED-4DB2-BD59-A6C34878D82A}">
                    <a16:rowId xmlns:a16="http://schemas.microsoft.com/office/drawing/2014/main" val="780567168"/>
                  </a:ext>
                </a:extLst>
              </a:tr>
            </a:tbl>
          </a:graphicData>
        </a:graphic>
      </p:graphicFrame>
      <p:pic>
        <p:nvPicPr>
          <p:cNvPr id="15" name="Elemento grafico 14" descr="Segna Pollice su con riempimento a tinta unita">
            <a:extLst>
              <a:ext uri="{FF2B5EF4-FFF2-40B4-BE49-F238E27FC236}">
                <a16:creationId xmlns:a16="http://schemas.microsoft.com/office/drawing/2014/main" id="{BFEE51DD-4874-43B2-B213-59A81F91F1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50810" y="1676788"/>
            <a:ext cx="432000" cy="432000"/>
          </a:xfrm>
          <a:prstGeom prst="rect">
            <a:avLst/>
          </a:prstGeom>
        </p:spPr>
      </p:pic>
      <p:pic>
        <p:nvPicPr>
          <p:cNvPr id="30" name="Elemento grafico 29" descr="Segna Pollice su con riempimento a tinta unita">
            <a:extLst>
              <a:ext uri="{FF2B5EF4-FFF2-40B4-BE49-F238E27FC236}">
                <a16:creationId xmlns:a16="http://schemas.microsoft.com/office/drawing/2014/main" id="{FF0C147C-262F-4614-97C9-81183A47DE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50810" y="2131937"/>
            <a:ext cx="432000" cy="432000"/>
          </a:xfrm>
          <a:prstGeom prst="rect">
            <a:avLst/>
          </a:prstGeom>
        </p:spPr>
      </p:pic>
      <p:pic>
        <p:nvPicPr>
          <p:cNvPr id="31" name="Elemento grafico 30" descr="Segna Pollice su con riempimento a tinta unita">
            <a:extLst>
              <a:ext uri="{FF2B5EF4-FFF2-40B4-BE49-F238E27FC236}">
                <a16:creationId xmlns:a16="http://schemas.microsoft.com/office/drawing/2014/main" id="{DC51B5F9-8C2E-4BA8-AE67-3C586AF53B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1932" y="2137334"/>
            <a:ext cx="432000" cy="432000"/>
          </a:xfrm>
          <a:prstGeom prst="rect">
            <a:avLst/>
          </a:prstGeom>
        </p:spPr>
      </p:pic>
      <p:pic>
        <p:nvPicPr>
          <p:cNvPr id="32" name="Elemento grafico 31" descr="Segna Pollice su con riempimento a tinta unita">
            <a:extLst>
              <a:ext uri="{FF2B5EF4-FFF2-40B4-BE49-F238E27FC236}">
                <a16:creationId xmlns:a16="http://schemas.microsoft.com/office/drawing/2014/main" id="{CE5EA02C-90B5-4BDA-A9F2-861C1568F2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29272" y="2132588"/>
            <a:ext cx="432000" cy="432000"/>
          </a:xfrm>
          <a:prstGeom prst="rect">
            <a:avLst/>
          </a:prstGeom>
        </p:spPr>
      </p:pic>
      <p:pic>
        <p:nvPicPr>
          <p:cNvPr id="33" name="Elemento grafico 32" descr="Segna Pollice su con riempimento a tinta unita">
            <a:extLst>
              <a:ext uri="{FF2B5EF4-FFF2-40B4-BE49-F238E27FC236}">
                <a16:creationId xmlns:a16="http://schemas.microsoft.com/office/drawing/2014/main" id="{B21A280B-771D-4678-B975-09EC5D1EE9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56330" y="3309149"/>
            <a:ext cx="432000" cy="432000"/>
          </a:xfrm>
          <a:prstGeom prst="rect">
            <a:avLst/>
          </a:prstGeom>
        </p:spPr>
      </p:pic>
      <p:pic>
        <p:nvPicPr>
          <p:cNvPr id="34" name="Elemento grafico 33" descr="Segna Pollice su con riempimento a tinta unita">
            <a:extLst>
              <a:ext uri="{FF2B5EF4-FFF2-40B4-BE49-F238E27FC236}">
                <a16:creationId xmlns:a16="http://schemas.microsoft.com/office/drawing/2014/main" id="{E8883059-59E2-4A53-A7D1-0FB43EB1C8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97452" y="3314546"/>
            <a:ext cx="432000" cy="432000"/>
          </a:xfrm>
          <a:prstGeom prst="rect">
            <a:avLst/>
          </a:prstGeom>
        </p:spPr>
      </p:pic>
      <p:pic>
        <p:nvPicPr>
          <p:cNvPr id="35" name="Elemento grafico 34" descr="Segna Pollice su con riempimento a tinta unita">
            <a:extLst>
              <a:ext uri="{FF2B5EF4-FFF2-40B4-BE49-F238E27FC236}">
                <a16:creationId xmlns:a16="http://schemas.microsoft.com/office/drawing/2014/main" id="{DD3DE339-D057-42F7-B9D8-926586EFC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4792" y="3309800"/>
            <a:ext cx="432000" cy="432000"/>
          </a:xfrm>
          <a:prstGeom prst="rect">
            <a:avLst/>
          </a:prstGeom>
        </p:spPr>
      </p:pic>
      <p:pic>
        <p:nvPicPr>
          <p:cNvPr id="36" name="Elemento grafico 35" descr="Segna Pollice su con riempimento a tinta unita">
            <a:extLst>
              <a:ext uri="{FF2B5EF4-FFF2-40B4-BE49-F238E27FC236}">
                <a16:creationId xmlns:a16="http://schemas.microsoft.com/office/drawing/2014/main" id="{02225AE8-C0F9-4884-873A-02031E03A2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56330" y="3789677"/>
            <a:ext cx="432000" cy="432000"/>
          </a:xfrm>
          <a:prstGeom prst="rect">
            <a:avLst/>
          </a:prstGeom>
        </p:spPr>
      </p:pic>
      <p:pic>
        <p:nvPicPr>
          <p:cNvPr id="37" name="Elemento grafico 36" descr="Segna Pollice su con riempimento a tinta unita">
            <a:extLst>
              <a:ext uri="{FF2B5EF4-FFF2-40B4-BE49-F238E27FC236}">
                <a16:creationId xmlns:a16="http://schemas.microsoft.com/office/drawing/2014/main" id="{ED5DC270-381C-445A-B49C-3A7ADA95BF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97452" y="3795074"/>
            <a:ext cx="432000" cy="432000"/>
          </a:xfrm>
          <a:prstGeom prst="rect">
            <a:avLst/>
          </a:prstGeom>
        </p:spPr>
      </p:pic>
      <p:pic>
        <p:nvPicPr>
          <p:cNvPr id="38" name="Elemento grafico 37" descr="Segna Pollice su con riempimento a tinta unita">
            <a:extLst>
              <a:ext uri="{FF2B5EF4-FFF2-40B4-BE49-F238E27FC236}">
                <a16:creationId xmlns:a16="http://schemas.microsoft.com/office/drawing/2014/main" id="{68852487-3E15-4D3C-8EF5-C75875637A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4792" y="3790328"/>
            <a:ext cx="432000" cy="432000"/>
          </a:xfrm>
          <a:prstGeom prst="rect">
            <a:avLst/>
          </a:prstGeom>
        </p:spPr>
      </p:pic>
      <p:pic>
        <p:nvPicPr>
          <p:cNvPr id="25" name="Elemento grafico 24" descr="Segna Pollice su con riempimento a tinta unita">
            <a:extLst>
              <a:ext uri="{FF2B5EF4-FFF2-40B4-BE49-F238E27FC236}">
                <a16:creationId xmlns:a16="http://schemas.microsoft.com/office/drawing/2014/main" id="{CE07C019-0C15-4612-A760-40412C085B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1932" y="1662176"/>
            <a:ext cx="432000" cy="432000"/>
          </a:xfrm>
          <a:prstGeom prst="rect">
            <a:avLst/>
          </a:prstGeom>
        </p:spPr>
      </p:pic>
      <p:pic>
        <p:nvPicPr>
          <p:cNvPr id="26" name="Elemento grafico 25" descr="Segna Pollice su con riempimento a tinta unita">
            <a:extLst>
              <a:ext uri="{FF2B5EF4-FFF2-40B4-BE49-F238E27FC236}">
                <a16:creationId xmlns:a16="http://schemas.microsoft.com/office/drawing/2014/main" id="{881BC630-BF37-4695-9421-F1590D7A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29272" y="1657430"/>
            <a:ext cx="432000" cy="432000"/>
          </a:xfrm>
          <a:prstGeom prst="rect">
            <a:avLst/>
          </a:prstGeom>
        </p:spPr>
      </p:pic>
      <p:sp>
        <p:nvSpPr>
          <p:cNvPr id="27" name="CasellaDiTesto 26">
            <a:extLst>
              <a:ext uri="{FF2B5EF4-FFF2-40B4-BE49-F238E27FC236}">
                <a16:creationId xmlns:a16="http://schemas.microsoft.com/office/drawing/2014/main" id="{95B8C7FB-ADE5-4A4D-910B-8A94E81DA62A}"/>
              </a:ext>
            </a:extLst>
          </p:cNvPr>
          <p:cNvSpPr txBox="1"/>
          <p:nvPr/>
        </p:nvSpPr>
        <p:spPr>
          <a:xfrm>
            <a:off x="484061" y="182548"/>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8" name="Pulsante di azione: vuoto 27" descr="Indietro con riempimento a tinta unita">
            <a:hlinkClick r:id="rId8" action="ppaction://hlinksldjump" highlightClick="1"/>
            <a:extLst>
              <a:ext uri="{FF2B5EF4-FFF2-40B4-BE49-F238E27FC236}">
                <a16:creationId xmlns:a16="http://schemas.microsoft.com/office/drawing/2014/main" id="{22AC67E6-BA70-4164-85F9-3EBE30DECF9E}"/>
              </a:ext>
            </a:extLst>
          </p:cNvPr>
          <p:cNvSpPr/>
          <p:nvPr/>
        </p:nvSpPr>
        <p:spPr>
          <a:xfrm>
            <a:off x="2061422" y="173992"/>
            <a:ext cx="417501" cy="386443"/>
          </a:xfrm>
          <a:prstGeom prst="actionButtonBlank">
            <a:avLst/>
          </a:prstGeom>
          <a:blipFill dpi="0"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9" name="Gruppo 28">
            <a:extLst>
              <a:ext uri="{FF2B5EF4-FFF2-40B4-BE49-F238E27FC236}">
                <a16:creationId xmlns:a16="http://schemas.microsoft.com/office/drawing/2014/main" id="{09E8701C-1C09-4FAE-A4E3-F184BE8B0BF1}"/>
              </a:ext>
            </a:extLst>
          </p:cNvPr>
          <p:cNvGrpSpPr/>
          <p:nvPr/>
        </p:nvGrpSpPr>
        <p:grpSpPr>
          <a:xfrm rot="5400000">
            <a:off x="-3167651" y="3212999"/>
            <a:ext cx="6662061" cy="432000"/>
            <a:chOff x="0" y="0"/>
            <a:chExt cx="12260385" cy="581573"/>
          </a:xfrm>
        </p:grpSpPr>
        <p:pic>
          <p:nvPicPr>
            <p:cNvPr id="39" name="Immagine 38">
              <a:extLst>
                <a:ext uri="{FF2B5EF4-FFF2-40B4-BE49-F238E27FC236}">
                  <a16:creationId xmlns:a16="http://schemas.microsoft.com/office/drawing/2014/main" id="{69850D1C-9B2C-4938-B084-B005AE4202E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40" name="Immagine 39">
              <a:extLst>
                <a:ext uri="{FF2B5EF4-FFF2-40B4-BE49-F238E27FC236}">
                  <a16:creationId xmlns:a16="http://schemas.microsoft.com/office/drawing/2014/main" id="{A4E34F56-93AF-46C1-B32D-BD7A3D53F17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41" name="Immagine 40">
              <a:extLst>
                <a:ext uri="{FF2B5EF4-FFF2-40B4-BE49-F238E27FC236}">
                  <a16:creationId xmlns:a16="http://schemas.microsoft.com/office/drawing/2014/main" id="{D635211E-3EBB-47E5-A057-48F2EA2FF7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47" name="Gruppo 46">
            <a:extLst>
              <a:ext uri="{FF2B5EF4-FFF2-40B4-BE49-F238E27FC236}">
                <a16:creationId xmlns:a16="http://schemas.microsoft.com/office/drawing/2014/main" id="{69416AE2-FEAA-4444-BC84-8938FD88CFEC}"/>
              </a:ext>
            </a:extLst>
          </p:cNvPr>
          <p:cNvGrpSpPr/>
          <p:nvPr/>
        </p:nvGrpSpPr>
        <p:grpSpPr>
          <a:xfrm>
            <a:off x="4572000" y="85316"/>
            <a:ext cx="7526173" cy="369714"/>
            <a:chOff x="596530" y="360775"/>
            <a:chExt cx="9604098" cy="341130"/>
          </a:xfrm>
        </p:grpSpPr>
        <p:sp>
          <p:nvSpPr>
            <p:cNvPr id="48" name="CasellaDiTesto 47">
              <a:extLst>
                <a:ext uri="{FF2B5EF4-FFF2-40B4-BE49-F238E27FC236}">
                  <a16:creationId xmlns:a16="http://schemas.microsoft.com/office/drawing/2014/main" id="{C14CAF0C-0535-4423-991B-897D4CCFD4FC}"/>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49" name="Immagine 48">
              <a:extLst>
                <a:ext uri="{FF2B5EF4-FFF2-40B4-BE49-F238E27FC236}">
                  <a16:creationId xmlns:a16="http://schemas.microsoft.com/office/drawing/2014/main" id="{88FC82CE-1764-4E74-8209-607103D2BCD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2491668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78392D1-5474-4751-9C8D-E278B2C25932}"/>
              </a:ext>
            </a:extLst>
          </p:cNvPr>
          <p:cNvSpPr txBox="1"/>
          <p:nvPr/>
        </p:nvSpPr>
        <p:spPr>
          <a:xfrm>
            <a:off x="419100" y="1098760"/>
            <a:ext cx="11353800" cy="4832092"/>
          </a:xfrm>
          <a:prstGeom prst="rect">
            <a:avLst/>
          </a:prstGeom>
          <a:noFill/>
        </p:spPr>
        <p:txBody>
          <a:bodyPr wrap="square" rtlCol="0">
            <a:spAutoFit/>
          </a:bodyPr>
          <a:lstStyle/>
          <a:p>
            <a:pPr algn="ctr"/>
            <a:r>
              <a:rPr lang="it-IT" sz="5400">
                <a:latin typeface="Segoe Script" panose="030B0504020000000003" pitchFamily="66" charset="0"/>
              </a:rPr>
              <a:t>   </a:t>
            </a:r>
          </a:p>
          <a:p>
            <a:pPr algn="ctr"/>
            <a:r>
              <a:rPr lang="it-IT" sz="3600">
                <a:latin typeface="Segoe Script" panose="030B0504020000000003" pitchFamily="66" charset="0"/>
              </a:rPr>
              <a:t>LICEO </a:t>
            </a:r>
            <a:r>
              <a:rPr lang="it-IT" sz="3600">
                <a:latin typeface="Segoe Script" panose="030B0504020000000003" pitchFamily="66" charset="0"/>
                <a:sym typeface="Symbol" panose="05050102010706020507" pitchFamily="18" charset="2"/>
              </a:rPr>
              <a:t></a:t>
            </a:r>
            <a:r>
              <a:rPr lang="it-IT" sz="3600">
                <a:latin typeface="Segoe Script" panose="030B0504020000000003" pitchFamily="66" charset="0"/>
              </a:rPr>
              <a:t>P. NERVI–G. FERRARI</a:t>
            </a:r>
            <a:r>
              <a:rPr lang="it-IT" sz="3600">
                <a:latin typeface="Segoe Script" panose="030B0504020000000003" pitchFamily="66" charset="0"/>
                <a:sym typeface="Symbol" panose="05050102010706020507" pitchFamily="18" charset="2"/>
              </a:rPr>
              <a:t></a:t>
            </a:r>
          </a:p>
          <a:p>
            <a:pPr algn="ctr"/>
            <a:endParaRPr lang="it-IT" sz="4000">
              <a:latin typeface="Segoe Script" panose="030B0504020000000003" pitchFamily="66" charset="0"/>
            </a:endParaRPr>
          </a:p>
          <a:p>
            <a:pPr algn="ctr"/>
            <a:r>
              <a:rPr lang="it-IT" sz="5400">
                <a:latin typeface="Segoe Script" panose="030B0504020000000003" pitchFamily="66" charset="0"/>
              </a:rPr>
              <a:t>Restituzione Dati INVALSI </a:t>
            </a:r>
          </a:p>
          <a:p>
            <a:pPr algn="ctr"/>
            <a:r>
              <a:rPr lang="it-IT" sz="3600">
                <a:latin typeface="Segoe Script" panose="030B0504020000000003" pitchFamily="66" charset="0"/>
              </a:rPr>
              <a:t>a.s. 2024/2025</a:t>
            </a:r>
          </a:p>
          <a:p>
            <a:pPr algn="ctr"/>
            <a:endParaRPr lang="it-IT" sz="4400">
              <a:latin typeface="Segoe Script" panose="030B0504020000000003" pitchFamily="66" charset="0"/>
            </a:endParaRPr>
          </a:p>
          <a:p>
            <a:pPr algn="ctr"/>
            <a:r>
              <a:rPr lang="it-IT" sz="4400">
                <a:highlight>
                  <a:srgbClr val="FFFF00"/>
                </a:highlight>
                <a:latin typeface="Segoe Script" panose="030B0504020000000003" pitchFamily="66" charset="0"/>
              </a:rPr>
              <a:t>APPENDICE – Classi quinte</a:t>
            </a:r>
          </a:p>
        </p:txBody>
      </p:sp>
      <p:pic>
        <p:nvPicPr>
          <p:cNvPr id="15" name="Immagine 14">
            <a:extLst>
              <a:ext uri="{FF2B5EF4-FFF2-40B4-BE49-F238E27FC236}">
                <a16:creationId xmlns:a16="http://schemas.microsoft.com/office/drawing/2014/main" id="{2225091D-04EC-49D8-AAA1-19CA597BB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0513" y="1416436"/>
            <a:ext cx="908304" cy="1313688"/>
          </a:xfrm>
          <a:prstGeom prst="rect">
            <a:avLst/>
          </a:prstGeom>
        </p:spPr>
      </p:pic>
      <p:pic>
        <p:nvPicPr>
          <p:cNvPr id="16" name="Immagine 15">
            <a:extLst>
              <a:ext uri="{FF2B5EF4-FFF2-40B4-BE49-F238E27FC236}">
                <a16:creationId xmlns:a16="http://schemas.microsoft.com/office/drawing/2014/main" id="{E7E77210-0935-47B8-B58E-D54375CCF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183" y="1416436"/>
            <a:ext cx="1119999" cy="1137099"/>
          </a:xfrm>
          <a:prstGeom prst="rect">
            <a:avLst/>
          </a:prstGeom>
        </p:spPr>
      </p:pic>
      <p:pic>
        <p:nvPicPr>
          <p:cNvPr id="17" name="Immagine 16">
            <a:extLst>
              <a:ext uri="{FF2B5EF4-FFF2-40B4-BE49-F238E27FC236}">
                <a16:creationId xmlns:a16="http://schemas.microsoft.com/office/drawing/2014/main" id="{6D2707EF-32F7-4269-AA48-F4F16F10C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7138" y="1416436"/>
            <a:ext cx="537724" cy="537724"/>
          </a:xfrm>
          <a:prstGeom prst="rect">
            <a:avLst/>
          </a:prstGeom>
        </p:spPr>
      </p:pic>
      <p:sp>
        <p:nvSpPr>
          <p:cNvPr id="18" name="CasellaDiTesto 17">
            <a:extLst>
              <a:ext uri="{FF2B5EF4-FFF2-40B4-BE49-F238E27FC236}">
                <a16:creationId xmlns:a16="http://schemas.microsoft.com/office/drawing/2014/main" id="{6993B53A-635E-4553-9B56-59BA2A1B4025}"/>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9" name="Pulsante di azione: vuoto 18" descr="Indietro con riempimento a tinta unita">
            <a:hlinkClick r:id="rId5" action="ppaction://hlinksldjump" highlightClick="1"/>
            <a:extLst>
              <a:ext uri="{FF2B5EF4-FFF2-40B4-BE49-F238E27FC236}">
                <a16:creationId xmlns:a16="http://schemas.microsoft.com/office/drawing/2014/main" id="{867F835A-1863-4AFA-AD3C-CC0ED9BD0144}"/>
              </a:ext>
            </a:extLst>
          </p:cNvPr>
          <p:cNvSpPr/>
          <p:nvPr/>
        </p:nvSpPr>
        <p:spPr>
          <a:xfrm>
            <a:off x="2075250" y="505529"/>
            <a:ext cx="417501" cy="386443"/>
          </a:xfrm>
          <a:prstGeom prst="actionButtonBlank">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0" name="Gruppo 19">
            <a:extLst>
              <a:ext uri="{FF2B5EF4-FFF2-40B4-BE49-F238E27FC236}">
                <a16:creationId xmlns:a16="http://schemas.microsoft.com/office/drawing/2014/main" id="{4F24F911-EA1C-445D-B2D5-81EA51C75AEB}"/>
              </a:ext>
            </a:extLst>
          </p:cNvPr>
          <p:cNvGrpSpPr/>
          <p:nvPr/>
        </p:nvGrpSpPr>
        <p:grpSpPr>
          <a:xfrm rot="5400000">
            <a:off x="-3167651" y="3212999"/>
            <a:ext cx="6662061" cy="432000"/>
            <a:chOff x="0" y="0"/>
            <a:chExt cx="12260385" cy="581573"/>
          </a:xfrm>
        </p:grpSpPr>
        <p:pic>
          <p:nvPicPr>
            <p:cNvPr id="21" name="Immagine 20">
              <a:extLst>
                <a:ext uri="{FF2B5EF4-FFF2-40B4-BE49-F238E27FC236}">
                  <a16:creationId xmlns:a16="http://schemas.microsoft.com/office/drawing/2014/main" id="{A6DBD672-919D-42A5-B546-1341D6A805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22" name="Immagine 21">
              <a:extLst>
                <a:ext uri="{FF2B5EF4-FFF2-40B4-BE49-F238E27FC236}">
                  <a16:creationId xmlns:a16="http://schemas.microsoft.com/office/drawing/2014/main" id="{0068007E-2CA2-427C-B120-11C26E83CF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23" name="Immagine 22">
              <a:extLst>
                <a:ext uri="{FF2B5EF4-FFF2-40B4-BE49-F238E27FC236}">
                  <a16:creationId xmlns:a16="http://schemas.microsoft.com/office/drawing/2014/main" id="{5745F48C-0115-4D94-A768-38FFCD2353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Tree>
    <p:extLst>
      <p:ext uri="{BB962C8B-B14F-4D97-AF65-F5344CB8AC3E}">
        <p14:creationId xmlns:p14="http://schemas.microsoft.com/office/powerpoint/2010/main" val="2786478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DD7ACE4-018E-43D2-99DC-E4A9895DBBD6}"/>
              </a:ext>
            </a:extLst>
          </p:cNvPr>
          <p:cNvSpPr txBox="1"/>
          <p:nvPr/>
        </p:nvSpPr>
        <p:spPr>
          <a:xfrm>
            <a:off x="390524" y="1077014"/>
            <a:ext cx="11725275" cy="5570756"/>
          </a:xfrm>
          <a:prstGeom prst="rect">
            <a:avLst/>
          </a:prstGeom>
          <a:noFill/>
        </p:spPr>
        <p:txBody>
          <a:bodyPr wrap="square">
            <a:spAutoFit/>
          </a:bodyPr>
          <a:lstStyle/>
          <a:p>
            <a:pPr algn="just"/>
            <a:r>
              <a:rPr lang="it-IT" sz="2000" b="1" u="sng">
                <a:latin typeface="Work Sans" pitchFamily="2" charset="0"/>
              </a:rPr>
              <a:t>EFFETTO SCUOLA</a:t>
            </a:r>
          </a:p>
          <a:p>
            <a:pPr algn="just"/>
            <a:r>
              <a:rPr lang="it-IT" sz="1400">
                <a:latin typeface="Work Sans" pitchFamily="2" charset="0"/>
              </a:rPr>
              <a:t>L’</a:t>
            </a:r>
            <a:r>
              <a:rPr lang="it-IT" sz="1400" b="1">
                <a:latin typeface="Work Sans" pitchFamily="2" charset="0"/>
              </a:rPr>
              <a:t>effetto scuola </a:t>
            </a:r>
            <a:r>
              <a:rPr lang="it-IT" sz="1400">
                <a:latin typeface="Work Sans" pitchFamily="2" charset="0"/>
              </a:rPr>
              <a:t>di una determinata istituzione scolastica è confrontato con l’effetto scuola medio a livello nazionale, a livello di macro-area e a livello di regione di appartenenza e, sia per la II che per l’ultimo anno della scuola secondaria di secondo grado, viene fornito unicamente per le sole prove di e Matematica. Ad esempio, un effetto scuola leggermente positivo vuol dire che, date le caratteristiche individuali e aggregate degli studenti dell’istituzione scolastica, l’effetto scuola è maggiore di quello di riferimento (nazionale o di macro-area o di regione): ciò significa che la scuola ottiene risultati medi più alti di quelli che ci si poteva aspettare in base alle caratteristiche della sua popolazione studentesca. </a:t>
            </a:r>
          </a:p>
          <a:p>
            <a:pPr algn="just"/>
            <a:r>
              <a:rPr lang="it-IT" sz="1400">
                <a:latin typeface="Work Sans" pitchFamily="2" charset="0"/>
              </a:rPr>
              <a:t>La dimensione dell’effetto scuola è espressa in 5 categorie: </a:t>
            </a:r>
          </a:p>
          <a:p>
            <a:pPr algn="just"/>
            <a:r>
              <a:rPr lang="it-IT" sz="1400">
                <a:latin typeface="Work Sans" pitchFamily="2" charset="0"/>
              </a:rPr>
              <a:t>1) effetto scuola negativo; </a:t>
            </a:r>
          </a:p>
          <a:p>
            <a:pPr algn="just"/>
            <a:r>
              <a:rPr lang="it-IT" sz="1400">
                <a:latin typeface="Work Sans" pitchFamily="2" charset="0"/>
              </a:rPr>
              <a:t>2) effetto scuola leggermente negativo; </a:t>
            </a:r>
          </a:p>
          <a:p>
            <a:pPr algn="just"/>
            <a:r>
              <a:rPr lang="it-IT" sz="1400">
                <a:latin typeface="Work Sans" pitchFamily="2" charset="0"/>
              </a:rPr>
              <a:t>3) effetto scuola pari alla media nazionale (o alla regione o alla macro-area di appartenenza); </a:t>
            </a:r>
          </a:p>
          <a:p>
            <a:pPr algn="just"/>
            <a:r>
              <a:rPr lang="it-IT" sz="1400">
                <a:latin typeface="Work Sans" pitchFamily="2" charset="0"/>
              </a:rPr>
              <a:t>4) effetto scuola leggermente positivo; </a:t>
            </a:r>
          </a:p>
          <a:p>
            <a:pPr algn="just"/>
            <a:r>
              <a:rPr lang="it-IT" sz="1400">
                <a:latin typeface="Work Sans" pitchFamily="2" charset="0"/>
              </a:rPr>
              <a:t>5) effetto scuola positivo. </a:t>
            </a:r>
          </a:p>
          <a:p>
            <a:pPr algn="just"/>
            <a:r>
              <a:rPr lang="it-IT" sz="1400">
                <a:latin typeface="Work Sans" pitchFamily="2" charset="0"/>
              </a:rPr>
              <a:t>Gli indicatori di valore aggiunto sono importanti per valutare l’efficacia della scuola, cioè l’efficacia degli interventi posti in essere dall’istituto, tolto il peso dei fattori esogeni. </a:t>
            </a:r>
          </a:p>
          <a:p>
            <a:pPr algn="just"/>
            <a:r>
              <a:rPr lang="it-IT" sz="1400">
                <a:latin typeface="Work Sans" pitchFamily="2" charset="0"/>
              </a:rPr>
              <a:t>Tuttavia, il livello delle competenze raggiunte dagli allievi è dato dal punteggio osservato.</a:t>
            </a:r>
          </a:p>
          <a:p>
            <a:pPr algn="just"/>
            <a:r>
              <a:rPr lang="it-IT" sz="1400" b="1" i="0">
                <a:solidFill>
                  <a:srgbClr val="1F1E1E"/>
                </a:solidFill>
                <a:effectLst/>
                <a:latin typeface="Work Sans" pitchFamily="2" charset="0"/>
              </a:rPr>
              <a:t>Il risultato è una stima</a:t>
            </a:r>
            <a:r>
              <a:rPr lang="it-IT" sz="1400" b="0" i="0">
                <a:solidFill>
                  <a:srgbClr val="1F1E1E"/>
                </a:solidFill>
                <a:effectLst/>
                <a:latin typeface="Work Sans" panose="020B0604020202020204" pitchFamily="2" charset="0"/>
              </a:rPr>
              <a:t> che indica l’effetto dell’istituto scolastico sulla preparazione degli studenti rispetto alla media degli altri istituti, e che è quindi un fattore molto importante del quale tenere conto nell’autovalutazione dell’istituto stesso.</a:t>
            </a:r>
          </a:p>
          <a:p>
            <a:pPr algn="just"/>
            <a:r>
              <a:rPr lang="it-IT" sz="1400" b="0" i="0">
                <a:solidFill>
                  <a:srgbClr val="1F1E1E"/>
                </a:solidFill>
                <a:effectLst/>
                <a:latin typeface="Work Sans" panose="020B0604020202020204" pitchFamily="2" charset="0"/>
              </a:rPr>
              <a:t>Un istituto che ha ricevuto un punteggio relativamente basso potrebbe aver avuto un effetto scuola positivo, perché rispetto ad altri istituti che operano in contesti simili potrebbe aver migliorato considerevolmente la preparazione degli studenti, anche se questa avrebbe bisogno di un ulteriore miglioramento.</a:t>
            </a:r>
          </a:p>
          <a:p>
            <a:pPr algn="just"/>
            <a:r>
              <a:rPr lang="it-IT" sz="1400" b="1" i="0">
                <a:solidFill>
                  <a:srgbClr val="1F1E1E"/>
                </a:solidFill>
                <a:effectLst/>
                <a:latin typeface="Work Sans" pitchFamily="2" charset="0"/>
              </a:rPr>
              <a:t>La scuola che funziona bene infatti non è solo quella che ottiene risultati eccellenti.</a:t>
            </a:r>
            <a:endParaRPr lang="it-IT" sz="1400" b="0" i="0">
              <a:solidFill>
                <a:srgbClr val="1F1E1E"/>
              </a:solidFill>
              <a:effectLst/>
              <a:latin typeface="Work Sans" pitchFamily="2" charset="0"/>
            </a:endParaRPr>
          </a:p>
          <a:p>
            <a:pPr algn="just"/>
            <a:r>
              <a:rPr lang="it-IT" sz="1400" b="0" i="0">
                <a:solidFill>
                  <a:srgbClr val="1F1E1E"/>
                </a:solidFill>
                <a:effectLst/>
                <a:latin typeface="Work Sans" pitchFamily="2" charset="0"/>
              </a:rPr>
              <a:t>È anche quella che, nonostante condizioni difficili, ha saputo comunque migliorare la preparazione degli allievi, </a:t>
            </a:r>
            <a:r>
              <a:rPr lang="it-IT" sz="1400" b="1" i="0">
                <a:solidFill>
                  <a:srgbClr val="1F1E1E"/>
                </a:solidFill>
                <a:effectLst/>
                <a:latin typeface="Work Sans" pitchFamily="2" charset="0"/>
              </a:rPr>
              <a:t>riducendo le disuguaglianze</a:t>
            </a:r>
            <a:r>
              <a:rPr lang="it-IT" sz="1400" b="0" i="0">
                <a:solidFill>
                  <a:srgbClr val="1F1E1E"/>
                </a:solidFill>
                <a:effectLst/>
                <a:latin typeface="Work Sans" pitchFamily="2" charset="0"/>
              </a:rPr>
              <a:t> di partenza.</a:t>
            </a:r>
          </a:p>
          <a:p>
            <a:pPr algn="just"/>
            <a:r>
              <a:rPr lang="it-IT" sz="1400" b="0" i="0">
                <a:solidFill>
                  <a:srgbClr val="1F1E1E"/>
                </a:solidFill>
                <a:effectLst/>
                <a:latin typeface="Work Sans" pitchFamily="2" charset="0"/>
              </a:rPr>
              <a:t>Perché uno dei compiti fondamentali della scuola è proprio quello di dare a </a:t>
            </a:r>
            <a:r>
              <a:rPr lang="it-IT" sz="1400" b="0" i="1">
                <a:solidFill>
                  <a:srgbClr val="1F1E1E"/>
                </a:solidFill>
                <a:effectLst/>
                <a:latin typeface="Work Sans" pitchFamily="2" charset="0"/>
              </a:rPr>
              <a:t>tutti</a:t>
            </a:r>
            <a:r>
              <a:rPr lang="it-IT" sz="1400" b="0" i="0">
                <a:solidFill>
                  <a:srgbClr val="1F1E1E"/>
                </a:solidFill>
                <a:effectLst/>
                <a:latin typeface="Work Sans" pitchFamily="2" charset="0"/>
              </a:rPr>
              <a:t> gli studenti le stesse opportunità.</a:t>
            </a:r>
          </a:p>
        </p:txBody>
      </p:sp>
      <p:grpSp>
        <p:nvGrpSpPr>
          <p:cNvPr id="15" name="Gruppo 14">
            <a:extLst>
              <a:ext uri="{FF2B5EF4-FFF2-40B4-BE49-F238E27FC236}">
                <a16:creationId xmlns:a16="http://schemas.microsoft.com/office/drawing/2014/main" id="{E2EE2444-9758-493A-B2F8-480BF4E51CEB}"/>
              </a:ext>
            </a:extLst>
          </p:cNvPr>
          <p:cNvGrpSpPr/>
          <p:nvPr/>
        </p:nvGrpSpPr>
        <p:grpSpPr>
          <a:xfrm rot="5400000">
            <a:off x="-3167651" y="3212999"/>
            <a:ext cx="6662061" cy="432000"/>
            <a:chOff x="0" y="0"/>
            <a:chExt cx="12260385" cy="581573"/>
          </a:xfrm>
        </p:grpSpPr>
        <p:pic>
          <p:nvPicPr>
            <p:cNvPr id="16" name="Immagine 15">
              <a:extLst>
                <a:ext uri="{FF2B5EF4-FFF2-40B4-BE49-F238E27FC236}">
                  <a16:creationId xmlns:a16="http://schemas.microsoft.com/office/drawing/2014/main" id="{85AB052B-5B2B-4703-8689-FC4F1B3BF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7" name="Immagine 16">
              <a:extLst>
                <a:ext uri="{FF2B5EF4-FFF2-40B4-BE49-F238E27FC236}">
                  <a16:creationId xmlns:a16="http://schemas.microsoft.com/office/drawing/2014/main" id="{16EDF87C-CDE8-49B4-959A-8808041E4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8" name="Immagine 17">
              <a:extLst>
                <a:ext uri="{FF2B5EF4-FFF2-40B4-BE49-F238E27FC236}">
                  <a16:creationId xmlns:a16="http://schemas.microsoft.com/office/drawing/2014/main" id="{BCBB8E5B-6B7E-4DAF-A02B-FDDCD4143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0" name="Gruppo 19">
            <a:extLst>
              <a:ext uri="{FF2B5EF4-FFF2-40B4-BE49-F238E27FC236}">
                <a16:creationId xmlns:a16="http://schemas.microsoft.com/office/drawing/2014/main" id="{A6E56110-196B-4C27-836F-5FF15DBB20A9}"/>
              </a:ext>
            </a:extLst>
          </p:cNvPr>
          <p:cNvGrpSpPr/>
          <p:nvPr/>
        </p:nvGrpSpPr>
        <p:grpSpPr>
          <a:xfrm>
            <a:off x="4572000" y="85316"/>
            <a:ext cx="7526173" cy="369714"/>
            <a:chOff x="596530" y="360775"/>
            <a:chExt cx="9604098" cy="341130"/>
          </a:xfrm>
        </p:grpSpPr>
        <p:sp>
          <p:nvSpPr>
            <p:cNvPr id="21" name="CasellaDiTesto 20">
              <a:extLst>
                <a:ext uri="{FF2B5EF4-FFF2-40B4-BE49-F238E27FC236}">
                  <a16:creationId xmlns:a16="http://schemas.microsoft.com/office/drawing/2014/main" id="{9D3CD651-CD11-4451-B01B-2CFA2498FBD0}"/>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2" name="Immagine 21">
              <a:extLst>
                <a:ext uri="{FF2B5EF4-FFF2-40B4-BE49-F238E27FC236}">
                  <a16:creationId xmlns:a16="http://schemas.microsoft.com/office/drawing/2014/main" id="{F21AA892-683D-4687-83C8-01EF8958D6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
        <p:nvSpPr>
          <p:cNvPr id="12" name="CasellaDiTesto 11">
            <a:extLst>
              <a:ext uri="{FF2B5EF4-FFF2-40B4-BE49-F238E27FC236}">
                <a16:creationId xmlns:a16="http://schemas.microsoft.com/office/drawing/2014/main" id="{1016A17E-AA07-4885-8FF0-3F672EFBB4E0}"/>
              </a:ext>
            </a:extLst>
          </p:cNvPr>
          <p:cNvSpPr txBox="1"/>
          <p:nvPr/>
        </p:nvSpPr>
        <p:spPr>
          <a:xfrm>
            <a:off x="3104475" y="437791"/>
            <a:ext cx="1730829" cy="461665"/>
          </a:xfrm>
          <a:prstGeom prst="rect">
            <a:avLst/>
          </a:prstGeom>
          <a:noFill/>
        </p:spPr>
        <p:txBody>
          <a:bodyPr wrap="square" rtlCol="0">
            <a:spAutoFit/>
          </a:bodyPr>
          <a:lstStyle/>
          <a:p>
            <a:r>
              <a:rPr lang="it-IT" sz="1200">
                <a:latin typeface="Segoe Script" panose="030B0504020000000003" pitchFamily="66" charset="0"/>
              </a:rPr>
              <a:t>Vai a diapositiva precedente</a:t>
            </a:r>
          </a:p>
        </p:txBody>
      </p:sp>
      <p:sp>
        <p:nvSpPr>
          <p:cNvPr id="19" name="Pulsante di azione: vuoto 18" descr="Indietro con riempimento a tinta unita">
            <a:hlinkClick r:id="" action="ppaction://hlinkshowjump?jump=lastslideviewed" highlightClick="1"/>
            <a:extLst>
              <a:ext uri="{FF2B5EF4-FFF2-40B4-BE49-F238E27FC236}">
                <a16:creationId xmlns:a16="http://schemas.microsoft.com/office/drawing/2014/main" id="{64DF28AA-6B07-48E7-B3BC-50A7A2CA6357}"/>
              </a:ext>
            </a:extLst>
          </p:cNvPr>
          <p:cNvSpPr/>
          <p:nvPr/>
        </p:nvSpPr>
        <p:spPr>
          <a:xfrm>
            <a:off x="4681836" y="475402"/>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CasellaDiTesto 22">
            <a:extLst>
              <a:ext uri="{FF2B5EF4-FFF2-40B4-BE49-F238E27FC236}">
                <a16:creationId xmlns:a16="http://schemas.microsoft.com/office/drawing/2014/main" id="{59BC0BE1-8AD9-46C9-93D8-761160D45D2A}"/>
              </a:ext>
            </a:extLst>
          </p:cNvPr>
          <p:cNvSpPr txBox="1"/>
          <p:nvPr/>
        </p:nvSpPr>
        <p:spPr>
          <a:xfrm>
            <a:off x="594120" y="483957"/>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4" name="Pulsante di azione: vuoto 23" descr="Indietro con riempimento a tinta unita">
            <a:hlinkClick r:id="rId6" action="ppaction://hlinksldjump" highlightClick="1"/>
            <a:extLst>
              <a:ext uri="{FF2B5EF4-FFF2-40B4-BE49-F238E27FC236}">
                <a16:creationId xmlns:a16="http://schemas.microsoft.com/office/drawing/2014/main" id="{B4786B2B-EF94-4ABE-94AE-C9E45DA0324A}"/>
              </a:ext>
            </a:extLst>
          </p:cNvPr>
          <p:cNvSpPr/>
          <p:nvPr/>
        </p:nvSpPr>
        <p:spPr>
          <a:xfrm>
            <a:off x="2171481" y="475402"/>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95684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DD7ACE4-018E-43D2-99DC-E4A9895DBBD6}"/>
              </a:ext>
            </a:extLst>
          </p:cNvPr>
          <p:cNvSpPr txBox="1"/>
          <p:nvPr/>
        </p:nvSpPr>
        <p:spPr>
          <a:xfrm>
            <a:off x="381000" y="1077014"/>
            <a:ext cx="11734800" cy="4493538"/>
          </a:xfrm>
          <a:prstGeom prst="rect">
            <a:avLst/>
          </a:prstGeom>
          <a:noFill/>
        </p:spPr>
        <p:txBody>
          <a:bodyPr wrap="square">
            <a:spAutoFit/>
          </a:bodyPr>
          <a:lstStyle/>
          <a:p>
            <a:pPr algn="just"/>
            <a:r>
              <a:rPr lang="it-IT" sz="2000" b="1" u="sng">
                <a:latin typeface="Work Sans" pitchFamily="2" charset="0"/>
              </a:rPr>
              <a:t>Distribuzione degli studenti nei livelli di apprendimento - Italiano</a:t>
            </a:r>
            <a:endParaRPr lang="it-IT" sz="1400" u="sng">
              <a:solidFill>
                <a:srgbClr val="1F1E1E"/>
              </a:solidFill>
              <a:latin typeface="Work Sans" pitchFamily="2" charset="0"/>
            </a:endParaRPr>
          </a:p>
          <a:p>
            <a:pPr algn="just"/>
            <a:r>
              <a:rPr lang="it-IT" sz="1400" b="1" i="0">
                <a:solidFill>
                  <a:srgbClr val="1A1A1A"/>
                </a:solidFill>
                <a:effectLst/>
                <a:latin typeface="Work Sans" pitchFamily="2" charset="0"/>
              </a:rPr>
              <a:t>LIVELLO 1</a:t>
            </a:r>
          </a:p>
          <a:p>
            <a:pPr algn="just"/>
            <a:r>
              <a:rPr lang="it-IT" sz="1400" b="0" i="0">
                <a:solidFill>
                  <a:srgbClr val="1A1A1A"/>
                </a:solidFill>
                <a:effectLst/>
                <a:latin typeface="Work Sans" pitchFamily="2" charset="0"/>
              </a:rPr>
              <a:t>Gli studenti/le studentesse rispondono a domande su testi in prevalenza vicini alla loro esperienza e alle loro conoscenze, caratterizzati da un contenuto concreto, da una struttura lineare (dove, per esempio nei testi narrativi, gli eventi seguono l’ordine cronologico e nei testi espositivi il discorso segue un chiaro ordine logico), da una sintassi prevalentemente paratattica e da un lessico di uso abituale. In particolare, individuano e riconoscono le informazioni in parti circoscritte del testo, utilizzando segnali testuali facilmente riconoscibili (ad esempio, una parola chiave o un’evidenziazione) che guidano alla localizzazione delle informazioni stesse in assenza di altre concorrenti che possono essere confuse con quelle richieste. Individuano tali informazioni quando esse sono riformulate nella risposta corretta con una parafrasi quasi letterale del testo. Le informazioni da individuare possono essere espresse in codici diversi (ad esempio, in un grafico). Ricavano il significato di espressioni settoriali e/o di espressioni figurate di uso abituale. Colgono le relazioni di coesione testuale riconoscendo anafore e catene anaforiche purché gli elementi che si richiamano siano prossimi, in porzioni ben definite del testo e/o individuabili per concordanza grammaticale.</a:t>
            </a:r>
          </a:p>
          <a:p>
            <a:pPr algn="just"/>
            <a:r>
              <a:rPr lang="it-IT" sz="1400" b="0" i="0">
                <a:solidFill>
                  <a:srgbClr val="1A1A1A"/>
                </a:solidFill>
                <a:effectLst/>
                <a:latin typeface="Work Sans" pitchFamily="2" charset="0"/>
              </a:rPr>
              <a:t>Compiono semplici inferenze a partire da informazioni esplicite, di numero limitato e collegate al tema centrale del testo. Ricostruiscono il significato globale di un testo o di sue parti, riconoscendone una riformulazione sintetica che contenga parole chiave. Colgono la struttura e l’organizzazione formale di un testo attraverso il riconoscimento della funzione logico‐sintattica dei connettivi più comuni. Comprendono il punto di vista e le intenzioni di un autore quando sono ricavabili da più elementi del testo e quando sono espressi in maniera esplicita. Svolgono compiti grammaticali che, in presenza di chiari indizi testuali, richiedono di riconoscere il significato di singoli termini ed espressioni, anche appartenenti al linguaggio colto. Inoltre, sulla base del contesto, sono in grado di individuare il valore semantico e la funzione di singole forme e strutture linguistiche fondamentali (es. un modo verbale, un connettivo, ecc.).</a:t>
            </a:r>
            <a:endParaRPr lang="it-IT" sz="1400" b="1" u="sng">
              <a:latin typeface="Work Sans" pitchFamily="2" charset="0"/>
            </a:endParaRPr>
          </a:p>
        </p:txBody>
      </p:sp>
      <p:sp>
        <p:nvSpPr>
          <p:cNvPr id="14" name="CasellaDiTesto 13">
            <a:extLst>
              <a:ext uri="{FF2B5EF4-FFF2-40B4-BE49-F238E27FC236}">
                <a16:creationId xmlns:a16="http://schemas.microsoft.com/office/drawing/2014/main" id="{648B6149-0A79-4409-8E23-A35BB413219D}"/>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5" name="Pulsante di azione: vuoto 14" descr="Indietro con riempimento a tinta unita">
            <a:hlinkClick r:id="rId2" action="ppaction://hlinksldjump" highlightClick="1"/>
            <a:extLst>
              <a:ext uri="{FF2B5EF4-FFF2-40B4-BE49-F238E27FC236}">
                <a16:creationId xmlns:a16="http://schemas.microsoft.com/office/drawing/2014/main" id="{20FDC40B-2242-456C-891B-B26227D16FBD}"/>
              </a:ext>
            </a:extLst>
          </p:cNvPr>
          <p:cNvSpPr/>
          <p:nvPr/>
        </p:nvSpPr>
        <p:spPr>
          <a:xfrm>
            <a:off x="2075250" y="505529"/>
            <a:ext cx="417501" cy="386443"/>
          </a:xfrm>
          <a:prstGeom prst="actionButtonBlank">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6" name="Gruppo 15">
            <a:extLst>
              <a:ext uri="{FF2B5EF4-FFF2-40B4-BE49-F238E27FC236}">
                <a16:creationId xmlns:a16="http://schemas.microsoft.com/office/drawing/2014/main" id="{0D3C140F-7B4B-439F-8E8F-E5B9F3FF344D}"/>
              </a:ext>
            </a:extLst>
          </p:cNvPr>
          <p:cNvGrpSpPr/>
          <p:nvPr/>
        </p:nvGrpSpPr>
        <p:grpSpPr>
          <a:xfrm rot="5400000">
            <a:off x="-3167651" y="3212999"/>
            <a:ext cx="6662061" cy="432000"/>
            <a:chOff x="0" y="0"/>
            <a:chExt cx="12260385" cy="581573"/>
          </a:xfrm>
        </p:grpSpPr>
        <p:pic>
          <p:nvPicPr>
            <p:cNvPr id="17" name="Immagine 16">
              <a:extLst>
                <a:ext uri="{FF2B5EF4-FFF2-40B4-BE49-F238E27FC236}">
                  <a16:creationId xmlns:a16="http://schemas.microsoft.com/office/drawing/2014/main" id="{49BCEB69-449C-40E7-BF61-8DCA8E9A3B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8" name="Immagine 17">
              <a:extLst>
                <a:ext uri="{FF2B5EF4-FFF2-40B4-BE49-F238E27FC236}">
                  <a16:creationId xmlns:a16="http://schemas.microsoft.com/office/drawing/2014/main" id="{73BB9881-8CC4-4CA4-A8FA-35F9D4246D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9" name="Immagine 18">
              <a:extLst>
                <a:ext uri="{FF2B5EF4-FFF2-40B4-BE49-F238E27FC236}">
                  <a16:creationId xmlns:a16="http://schemas.microsoft.com/office/drawing/2014/main" id="{3079112F-8480-4FE3-8CB1-3BFAAEB794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0" name="Gruppo 19">
            <a:extLst>
              <a:ext uri="{FF2B5EF4-FFF2-40B4-BE49-F238E27FC236}">
                <a16:creationId xmlns:a16="http://schemas.microsoft.com/office/drawing/2014/main" id="{A201798E-DB91-4D8D-85A4-BF2F5510E2B8}"/>
              </a:ext>
            </a:extLst>
          </p:cNvPr>
          <p:cNvGrpSpPr/>
          <p:nvPr/>
        </p:nvGrpSpPr>
        <p:grpSpPr>
          <a:xfrm>
            <a:off x="4572000" y="85316"/>
            <a:ext cx="7526173" cy="369714"/>
            <a:chOff x="596530" y="360775"/>
            <a:chExt cx="9604098" cy="341130"/>
          </a:xfrm>
        </p:grpSpPr>
        <p:sp>
          <p:nvSpPr>
            <p:cNvPr id="21" name="CasellaDiTesto 20">
              <a:extLst>
                <a:ext uri="{FF2B5EF4-FFF2-40B4-BE49-F238E27FC236}">
                  <a16:creationId xmlns:a16="http://schemas.microsoft.com/office/drawing/2014/main" id="{141EA401-0D36-423E-8524-C3C4A704AA83}"/>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2" name="Immagine 21">
              <a:extLst>
                <a:ext uri="{FF2B5EF4-FFF2-40B4-BE49-F238E27FC236}">
                  <a16:creationId xmlns:a16="http://schemas.microsoft.com/office/drawing/2014/main" id="{A68386BB-CA0A-4A78-8568-885B7CDCB9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3296647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DD7ACE4-018E-43D2-99DC-E4A9895DBBD6}"/>
              </a:ext>
            </a:extLst>
          </p:cNvPr>
          <p:cNvSpPr txBox="1"/>
          <p:nvPr/>
        </p:nvSpPr>
        <p:spPr>
          <a:xfrm>
            <a:off x="390525" y="1077014"/>
            <a:ext cx="11725274" cy="5355312"/>
          </a:xfrm>
          <a:prstGeom prst="rect">
            <a:avLst/>
          </a:prstGeom>
          <a:noFill/>
        </p:spPr>
        <p:txBody>
          <a:bodyPr wrap="square">
            <a:spAutoFit/>
          </a:bodyPr>
          <a:lstStyle/>
          <a:p>
            <a:pPr algn="just"/>
            <a:r>
              <a:rPr lang="it-IT" sz="2000" b="1" u="sng">
                <a:latin typeface="Work Sans" pitchFamily="2" charset="0"/>
              </a:rPr>
              <a:t>Distribuzione degli studenti nei livelli di apprendimento - Italiano</a:t>
            </a:r>
            <a:endParaRPr lang="it-IT" sz="1400" u="sng">
              <a:solidFill>
                <a:srgbClr val="1F1E1E"/>
              </a:solidFill>
              <a:latin typeface="Work Sans" pitchFamily="2" charset="0"/>
            </a:endParaRPr>
          </a:p>
          <a:p>
            <a:pPr algn="just"/>
            <a:r>
              <a:rPr lang="it-IT" sz="1400" b="1" i="0">
                <a:solidFill>
                  <a:srgbClr val="1A1A1A"/>
                </a:solidFill>
                <a:effectLst/>
                <a:latin typeface="Work Sans" pitchFamily="2" charset="0"/>
              </a:rPr>
              <a:t>LIVELLO 2</a:t>
            </a:r>
          </a:p>
          <a:p>
            <a:pPr algn="just"/>
            <a:r>
              <a:rPr lang="it-IT" sz="1400" b="0" i="0">
                <a:solidFill>
                  <a:srgbClr val="1A1A1A"/>
                </a:solidFill>
                <a:effectLst/>
                <a:latin typeface="Work Sans" pitchFamily="2" charset="0"/>
              </a:rPr>
              <a:t>Gli studenti/le studentesse rispondono a domande su testi che presentano in prevalenza un contenuto concreto e vicino alla loro esperienza e alle loro conoscenze. Tali testi sono caratterizzati da una struttura lineare (dove, per esempio, nei testi narrativi gli eventi seguono l’ordine cronologico e nei testi espositivi il discorso segue un chiaro ordine logico) e da un lessico di uso abituale. Individuano nel testo informazioni che rispondono a un criterio dato esplicitamente. Localizzano in modo autonomo il punto o i punti in cui reperire le informazioni richieste, soprattutto quando queste siano in posizione evidente.</a:t>
            </a:r>
          </a:p>
          <a:p>
            <a:pPr algn="just"/>
            <a:r>
              <a:rPr lang="it-IT" sz="1400" b="0" i="0">
                <a:solidFill>
                  <a:srgbClr val="1A1A1A"/>
                </a:solidFill>
                <a:effectLst/>
                <a:latin typeface="Work Sans" pitchFamily="2" charset="0"/>
              </a:rPr>
              <a:t>Riconoscono tali informazioni, anche se parzialmente parafrasate nel quesito rispetto alla lettera del testo, o se il reperimento richiede di muoversi tra codici diversi (verbale, iconico, o numerico in grafici o tabelle). Ricostruiscono l’accezione con cui parole o espressioni di uso comune sono utilizzate nel contesto, e comprendono il significato di parole anche di uso poco frequente o di termini di carattere tecnico‐specialistico. Colgono le relazioni di coesione, individuando il riferimento testuale di anafore o catene anaforiche costituite da elementi linguistici diversi (pronomi, incapsulatori, sinonimi testuali, ecc.), anche in presenza di elementi che possono essere confusi con i referenti richiesti (per concordanza grammaticale o legami semantici). Compiono inferenze e ricostruiscono il significato di parti del testo, mettendo in relazione e integrando informazioni situate in punti anche distanti fra loro. Riescono a fare ciò anche utilizzando le informazioni del paratesto o gli elementi non verbali di un testo misto. Colgono il tema o l’argomento principale di testi di diverso genere, anche posti a confronto, riconoscendo una riformulazione sintetica che ne restituisca in modo esauriente il significato. Se guidati, colgono il senso del testo, ad esempio scegliendo tra formulazioni sintetiche alternative. Riconoscono in frasi e parole il tono particolare (ad esempio, ironico, polemico, ecc.), specialmente se poste in punti salienti del testo (incipit, fine paragrafo, conclusione) e il valore espressivo delle scelte stilistiche dell’autore (relative in particolare a lessico e punteggiatura). Svolgono compiti grammaticali su forme e strutture di base della lingua, facendo ricorso alla competenza implicita, talvolta supportata da quella esplicita e dalla conoscenza della relativa terminologia grammaticale (es. individuazione del soggetto, valori dei modi verbali). In assenza di terminologia specifica, riconoscono il tipo di relazione che elementi di coesione diversi (es. anafore, catafore, segni di interpunzione, connettivi) instaurano fra le parti di un testo. Riconoscono inoltre il significato di parole del lessico tecnico e/o colto, se ricostruibile dal contesto.</a:t>
            </a:r>
            <a:endParaRPr lang="it-IT" sz="1400" b="1" u="sng">
              <a:latin typeface="Work Sans" pitchFamily="2" charset="0"/>
            </a:endParaRPr>
          </a:p>
        </p:txBody>
      </p:sp>
      <p:sp>
        <p:nvSpPr>
          <p:cNvPr id="13" name="CasellaDiTesto 12">
            <a:extLst>
              <a:ext uri="{FF2B5EF4-FFF2-40B4-BE49-F238E27FC236}">
                <a16:creationId xmlns:a16="http://schemas.microsoft.com/office/drawing/2014/main" id="{B1944C19-063A-402E-B44E-A9DB748CB7AC}"/>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4" name="Pulsante di azione: vuoto 13" descr="Indietro con riempimento a tinta unita">
            <a:hlinkClick r:id="rId2" action="ppaction://hlinksldjump" highlightClick="1"/>
            <a:extLst>
              <a:ext uri="{FF2B5EF4-FFF2-40B4-BE49-F238E27FC236}">
                <a16:creationId xmlns:a16="http://schemas.microsoft.com/office/drawing/2014/main" id="{B284C15E-7257-4521-BB41-A5827F982008}"/>
              </a:ext>
            </a:extLst>
          </p:cNvPr>
          <p:cNvSpPr/>
          <p:nvPr/>
        </p:nvSpPr>
        <p:spPr>
          <a:xfrm>
            <a:off x="2075250" y="505529"/>
            <a:ext cx="417501" cy="386443"/>
          </a:xfrm>
          <a:prstGeom prst="actionButtonBlank">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5" name="Gruppo 14">
            <a:extLst>
              <a:ext uri="{FF2B5EF4-FFF2-40B4-BE49-F238E27FC236}">
                <a16:creationId xmlns:a16="http://schemas.microsoft.com/office/drawing/2014/main" id="{F9FC8397-B8B1-499F-A80A-6E55BB44EB98}"/>
              </a:ext>
            </a:extLst>
          </p:cNvPr>
          <p:cNvGrpSpPr/>
          <p:nvPr/>
        </p:nvGrpSpPr>
        <p:grpSpPr>
          <a:xfrm rot="5400000">
            <a:off x="-3167651" y="3212999"/>
            <a:ext cx="6662061" cy="432000"/>
            <a:chOff x="0" y="0"/>
            <a:chExt cx="12260385" cy="581573"/>
          </a:xfrm>
        </p:grpSpPr>
        <p:pic>
          <p:nvPicPr>
            <p:cNvPr id="16" name="Immagine 15">
              <a:extLst>
                <a:ext uri="{FF2B5EF4-FFF2-40B4-BE49-F238E27FC236}">
                  <a16:creationId xmlns:a16="http://schemas.microsoft.com/office/drawing/2014/main" id="{1D21751E-8453-47E6-84AE-6EDAF318E3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7" name="Immagine 16">
              <a:extLst>
                <a:ext uri="{FF2B5EF4-FFF2-40B4-BE49-F238E27FC236}">
                  <a16:creationId xmlns:a16="http://schemas.microsoft.com/office/drawing/2014/main" id="{81C1120D-AD94-4800-8F3E-5D92D5CA55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8" name="Immagine 17">
              <a:extLst>
                <a:ext uri="{FF2B5EF4-FFF2-40B4-BE49-F238E27FC236}">
                  <a16:creationId xmlns:a16="http://schemas.microsoft.com/office/drawing/2014/main" id="{F42CDB88-D597-478F-9C88-579CF5EF26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10" name="Gruppo 9">
            <a:extLst>
              <a:ext uri="{FF2B5EF4-FFF2-40B4-BE49-F238E27FC236}">
                <a16:creationId xmlns:a16="http://schemas.microsoft.com/office/drawing/2014/main" id="{BC3CD7A4-777C-46C4-BF2B-CC0A5B065379}"/>
              </a:ext>
            </a:extLst>
          </p:cNvPr>
          <p:cNvGrpSpPr/>
          <p:nvPr/>
        </p:nvGrpSpPr>
        <p:grpSpPr>
          <a:xfrm>
            <a:off x="4572000" y="85316"/>
            <a:ext cx="7526173" cy="369714"/>
            <a:chOff x="596530" y="360775"/>
            <a:chExt cx="9604098" cy="341130"/>
          </a:xfrm>
        </p:grpSpPr>
        <p:sp>
          <p:nvSpPr>
            <p:cNvPr id="11" name="CasellaDiTesto 10">
              <a:extLst>
                <a:ext uri="{FF2B5EF4-FFF2-40B4-BE49-F238E27FC236}">
                  <a16:creationId xmlns:a16="http://schemas.microsoft.com/office/drawing/2014/main" id="{D025B2C7-7A6F-4ECE-A095-5334B6FC16EA}"/>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12" name="Immagine 11">
              <a:extLst>
                <a:ext uri="{FF2B5EF4-FFF2-40B4-BE49-F238E27FC236}">
                  <a16:creationId xmlns:a16="http://schemas.microsoft.com/office/drawing/2014/main" id="{990B0574-B8B1-4757-97FD-76C08EB827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632529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DD7ACE4-018E-43D2-99DC-E4A9895DBBD6}"/>
              </a:ext>
            </a:extLst>
          </p:cNvPr>
          <p:cNvSpPr txBox="1"/>
          <p:nvPr/>
        </p:nvSpPr>
        <p:spPr>
          <a:xfrm>
            <a:off x="400050" y="1077014"/>
            <a:ext cx="11715750" cy="5139869"/>
          </a:xfrm>
          <a:prstGeom prst="rect">
            <a:avLst/>
          </a:prstGeom>
          <a:noFill/>
        </p:spPr>
        <p:txBody>
          <a:bodyPr wrap="square">
            <a:spAutoFit/>
          </a:bodyPr>
          <a:lstStyle/>
          <a:p>
            <a:pPr algn="just"/>
            <a:r>
              <a:rPr lang="it-IT" sz="2000" b="1" u="sng">
                <a:latin typeface="Work Sans" pitchFamily="2" charset="0"/>
              </a:rPr>
              <a:t>Distribuzione degli studenti nei livelli di apprendimento - Italiano</a:t>
            </a:r>
            <a:endParaRPr lang="it-IT" sz="1400" u="sng">
              <a:solidFill>
                <a:srgbClr val="1F1E1E"/>
              </a:solidFill>
              <a:latin typeface="Work Sans" pitchFamily="2" charset="0"/>
            </a:endParaRPr>
          </a:p>
          <a:p>
            <a:pPr algn="just"/>
            <a:r>
              <a:rPr lang="it-IT" sz="1400" b="1" i="0">
                <a:solidFill>
                  <a:srgbClr val="1A1A1A"/>
                </a:solidFill>
                <a:effectLst/>
                <a:latin typeface="Work Sans" pitchFamily="2" charset="0"/>
              </a:rPr>
              <a:t>LIVELLO 3</a:t>
            </a:r>
          </a:p>
          <a:p>
            <a:pPr algn="just"/>
            <a:r>
              <a:rPr lang="it-IT" sz="1400" b="0" i="0">
                <a:solidFill>
                  <a:srgbClr val="1A1A1A"/>
                </a:solidFill>
                <a:effectLst/>
                <a:latin typeface="Work Sans" pitchFamily="2" charset="0"/>
              </a:rPr>
              <a:t>Gli studenti/le studentesse rispondono a domande su testi che presentano un contenuto concreto o astratto ma in prevalenza vicino alla loro esperienza, o relativo a riferimenti culturali noti. Tali testi sono caratterizzati in prevalenza da una struttura lineare, da media densità informativa e anche dall’uso di un lessico connotato o da elementi linguistici tipici del discorso argomentativo. Individuano più informazioni distribuite in diversi punti del testo mediante una lettura selettiva ma sequenziale. Le informazioni richieste possono anche essere presentate in forma parafrastica o attraverso espressioni figurate. Ricavano il significato di termini tecnico‐specialistici in testi di diversa natura, collegando più informazioni anche distanti tra loro. Ricavano dal contesto il significato di espressioni figurate o caratterizzate da un particolare tono (ad esempio parodistico, ironico, ecc.) o da un particolare registro.</a:t>
            </a:r>
          </a:p>
          <a:p>
            <a:pPr algn="just"/>
            <a:r>
              <a:rPr lang="it-IT" sz="1400" b="0" i="0">
                <a:solidFill>
                  <a:srgbClr val="1A1A1A"/>
                </a:solidFill>
                <a:effectLst/>
                <a:latin typeface="Work Sans" pitchFamily="2" charset="0"/>
              </a:rPr>
              <a:t>Colgono le relazioni di coesione testuale anche quando siano realizzate mediante un’anafora o una catafora in cui il riferimento testuale sia rappresentato da un’intera frase o da un elemento implicito. Fanno inferenze di media complessità anche in passaggi caratterizzati da alta densità informativa o da un lessico specialistico. Costruiscono una rappresentazione di specifiche parti del testo anche quando siano caratterizzate da una sintassi relativamente complessa, da particolari scelte lessicali o di tono (es. lessico desueto, regionalismi, ecc.; tono ironico, polemico, ecc.). Ricostruiscono il significato complessivo, il tema principale o la tesi centrale di uno o più testi a confronto, quando questi emergano da informazioni salienti e riprese in più punti. Colgono la struttura e l’organizzazione del testo riconoscendo la funzione della paragrafazione e quella di connettivi (ad esempio, “il primo… il secondo”). Riconoscono e interpretano correttamente la funzione comunicativa di parole o frasi del testo quando essa si discosta da quella apparente (ad esempio, domande retoriche). Colgono il senso di un testo al di là del suo significato letterale.</a:t>
            </a:r>
          </a:p>
          <a:p>
            <a:pPr algn="just"/>
            <a:r>
              <a:rPr lang="it-IT" sz="1400" b="0" i="0">
                <a:solidFill>
                  <a:srgbClr val="1A1A1A"/>
                </a:solidFill>
                <a:effectLst/>
                <a:latin typeface="Work Sans" pitchFamily="2" charset="0"/>
              </a:rPr>
              <a:t>Svolgono compiti grammaticali che richiedono il ricorso ad una matura competenza implicita, supportata dalla conoscenza esplicita di forme e strutture fondamentali della lingua, e dalla conoscenza della relativa terminologia grammaticale. Dimostrano una sicura conoscenza degli argomenti di base, morfosintattici (es. soggetto, tempi e modi verbali, frasi subordinate, ecc.) e pragmatico‐testuali (es. anafore, punteggiatura, connettivi, ecc.).</a:t>
            </a:r>
            <a:endParaRPr lang="it-IT" sz="1400" b="1" u="sng">
              <a:latin typeface="Work Sans" pitchFamily="2" charset="0"/>
            </a:endParaRPr>
          </a:p>
        </p:txBody>
      </p:sp>
      <p:sp>
        <p:nvSpPr>
          <p:cNvPr id="13" name="CasellaDiTesto 12">
            <a:extLst>
              <a:ext uri="{FF2B5EF4-FFF2-40B4-BE49-F238E27FC236}">
                <a16:creationId xmlns:a16="http://schemas.microsoft.com/office/drawing/2014/main" id="{C4A0DE4C-590A-414E-AD06-19936E574DED}"/>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4" name="Pulsante di azione: vuoto 13" descr="Indietro con riempimento a tinta unita">
            <a:hlinkClick r:id="rId2" action="ppaction://hlinksldjump" highlightClick="1"/>
            <a:extLst>
              <a:ext uri="{FF2B5EF4-FFF2-40B4-BE49-F238E27FC236}">
                <a16:creationId xmlns:a16="http://schemas.microsoft.com/office/drawing/2014/main" id="{0C4A6BE4-3F82-4255-A10F-01E92747D09F}"/>
              </a:ext>
            </a:extLst>
          </p:cNvPr>
          <p:cNvSpPr/>
          <p:nvPr/>
        </p:nvSpPr>
        <p:spPr>
          <a:xfrm>
            <a:off x="2075250" y="505529"/>
            <a:ext cx="417501" cy="386443"/>
          </a:xfrm>
          <a:prstGeom prst="actionButtonBlank">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5" name="Gruppo 14">
            <a:extLst>
              <a:ext uri="{FF2B5EF4-FFF2-40B4-BE49-F238E27FC236}">
                <a16:creationId xmlns:a16="http://schemas.microsoft.com/office/drawing/2014/main" id="{C9EAB844-6854-4160-A621-4C71B2D3FEA3}"/>
              </a:ext>
            </a:extLst>
          </p:cNvPr>
          <p:cNvGrpSpPr/>
          <p:nvPr/>
        </p:nvGrpSpPr>
        <p:grpSpPr>
          <a:xfrm rot="5400000">
            <a:off x="-3167651" y="3212999"/>
            <a:ext cx="6662061" cy="432000"/>
            <a:chOff x="0" y="0"/>
            <a:chExt cx="12260385" cy="581573"/>
          </a:xfrm>
        </p:grpSpPr>
        <p:pic>
          <p:nvPicPr>
            <p:cNvPr id="16" name="Immagine 15">
              <a:extLst>
                <a:ext uri="{FF2B5EF4-FFF2-40B4-BE49-F238E27FC236}">
                  <a16:creationId xmlns:a16="http://schemas.microsoft.com/office/drawing/2014/main" id="{D64F71FB-9079-4638-89EF-78CB541A3F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7" name="Immagine 16">
              <a:extLst>
                <a:ext uri="{FF2B5EF4-FFF2-40B4-BE49-F238E27FC236}">
                  <a16:creationId xmlns:a16="http://schemas.microsoft.com/office/drawing/2014/main" id="{D9E1DB38-D683-483F-8696-C2E352C13B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8" name="Immagine 17">
              <a:extLst>
                <a:ext uri="{FF2B5EF4-FFF2-40B4-BE49-F238E27FC236}">
                  <a16:creationId xmlns:a16="http://schemas.microsoft.com/office/drawing/2014/main" id="{B9DDF76D-66D5-49D7-9D27-66529694C6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10" name="Gruppo 9">
            <a:extLst>
              <a:ext uri="{FF2B5EF4-FFF2-40B4-BE49-F238E27FC236}">
                <a16:creationId xmlns:a16="http://schemas.microsoft.com/office/drawing/2014/main" id="{356EF4EC-CFAE-4C0A-98D8-FEFFB616A2B2}"/>
              </a:ext>
            </a:extLst>
          </p:cNvPr>
          <p:cNvGrpSpPr/>
          <p:nvPr/>
        </p:nvGrpSpPr>
        <p:grpSpPr>
          <a:xfrm>
            <a:off x="4572000" y="85316"/>
            <a:ext cx="7526173" cy="369714"/>
            <a:chOff x="596530" y="360775"/>
            <a:chExt cx="9604098" cy="341130"/>
          </a:xfrm>
        </p:grpSpPr>
        <p:sp>
          <p:nvSpPr>
            <p:cNvPr id="11" name="CasellaDiTesto 10">
              <a:extLst>
                <a:ext uri="{FF2B5EF4-FFF2-40B4-BE49-F238E27FC236}">
                  <a16:creationId xmlns:a16="http://schemas.microsoft.com/office/drawing/2014/main" id="{14F7DA15-20A6-43A4-9F0B-3FBD4579CA16}"/>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12" name="Immagine 11">
              <a:extLst>
                <a:ext uri="{FF2B5EF4-FFF2-40B4-BE49-F238E27FC236}">
                  <a16:creationId xmlns:a16="http://schemas.microsoft.com/office/drawing/2014/main" id="{91A6E2A9-ABCD-4BC0-8807-132FBCB932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688458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DD7ACE4-018E-43D2-99DC-E4A9895DBBD6}"/>
              </a:ext>
            </a:extLst>
          </p:cNvPr>
          <p:cNvSpPr txBox="1"/>
          <p:nvPr/>
        </p:nvSpPr>
        <p:spPr>
          <a:xfrm>
            <a:off x="390524" y="1077014"/>
            <a:ext cx="11725275" cy="4062651"/>
          </a:xfrm>
          <a:prstGeom prst="rect">
            <a:avLst/>
          </a:prstGeom>
          <a:noFill/>
        </p:spPr>
        <p:txBody>
          <a:bodyPr wrap="square">
            <a:spAutoFit/>
          </a:bodyPr>
          <a:lstStyle/>
          <a:p>
            <a:pPr algn="just"/>
            <a:r>
              <a:rPr lang="it-IT" sz="2000" b="1" u="sng">
                <a:latin typeface="Work Sans" pitchFamily="2" charset="0"/>
              </a:rPr>
              <a:t>Distribuzione degli studenti nei livelli di apprendimento - Italiano</a:t>
            </a:r>
            <a:endParaRPr lang="it-IT" sz="1400" u="sng">
              <a:solidFill>
                <a:srgbClr val="1F1E1E"/>
              </a:solidFill>
              <a:latin typeface="Work Sans" pitchFamily="2" charset="0"/>
            </a:endParaRPr>
          </a:p>
          <a:p>
            <a:pPr algn="just"/>
            <a:r>
              <a:rPr lang="it-IT" sz="1400" b="1" i="0">
                <a:solidFill>
                  <a:srgbClr val="1A1A1A"/>
                </a:solidFill>
                <a:effectLst/>
                <a:latin typeface="Work Sans" pitchFamily="2" charset="0"/>
              </a:rPr>
              <a:t>LIVELLO 4</a:t>
            </a:r>
          </a:p>
          <a:p>
            <a:pPr algn="just"/>
            <a:r>
              <a:rPr lang="it-IT" sz="1400" b="0" i="0">
                <a:solidFill>
                  <a:srgbClr val="1A1A1A"/>
                </a:solidFill>
                <a:effectLst/>
                <a:latin typeface="Work Sans" pitchFamily="2" charset="0"/>
              </a:rPr>
              <a:t>Gli studenti/le studentesse rispondono a domande su testi anche dal contenuto astratto, caratterizzati da sintassi complessa, da struttura anche non lineare e da un lessico specialistico e ricercato con effetti retorici (uso di parole o espressioni inconsuete, desuete, ecc.). Individuano nell’intero testo informazioni sulla base di uno o più criteri dati, eventualmente espressi in modi e codici diversi (ad esempio, in grafici e tabelle). Ricavano il significato di parole composte o riprese da lingue straniere o utilizzate in accezioni figurate, ricorrendo anche all’enciclopedia personale. Fanno inferenze complesse, collegando informazioni lontane tra loro nel testo, anche espresse in codici diversi (ad esempio, grafici), per ricavare informazioni implicite ma centrali. Costruiscono una rappresentazione complessiva del testo o di sue parti, e ne colgono il senso, collegando elementi diversi (come definizioni, esempi concreti, enunciazioni di concetti astratti) distribuiti lungo l’intero testo.</a:t>
            </a:r>
          </a:p>
          <a:p>
            <a:pPr algn="just"/>
            <a:r>
              <a:rPr lang="it-IT" sz="1400" b="0" i="0">
                <a:solidFill>
                  <a:srgbClr val="1A1A1A"/>
                </a:solidFill>
                <a:effectLst/>
                <a:latin typeface="Work Sans" pitchFamily="2" charset="0"/>
              </a:rPr>
              <a:t>Riconoscono le relazioni tra le diverse parti che costituiscono il testo (titolo, capoversi, paragrafi). Riconoscono il registro e il tono del testo, o di sue parti, e la funzione comunicativa delle scelte stilistiche dell’autore in base a segnali lessicali, sintattici, testuali, e a effetti retorici. Riconoscono gli elementi di un discorso argomentativo e identificano le fondamentali strategie di argomentazione, anche attraverso il confronto fra testi che sostengono tesi contrapposte. Svolgono compiti su fenomeni grammaticali relativamente complessi, che richiedono una buona conoscenza esplicita delle forme e delle strutture della lingua, e della relativa terminologia. Tale solida conoscenza consente di affrontare anche compiti che richiedono analisi basate su più variabili, sia di tipo morfosintattico (es. riconoscere la categoria lessicale e la funzione sintattica di parole polifunzionali), sia di tipo pragmatico-testuale (es. riconoscere funzioni non tipiche di un modo verbale).</a:t>
            </a:r>
            <a:endParaRPr lang="it-IT" sz="1400" b="1" u="sng">
              <a:latin typeface="Work Sans" pitchFamily="2" charset="0"/>
            </a:endParaRPr>
          </a:p>
        </p:txBody>
      </p:sp>
      <p:sp>
        <p:nvSpPr>
          <p:cNvPr id="13" name="CasellaDiTesto 12">
            <a:extLst>
              <a:ext uri="{FF2B5EF4-FFF2-40B4-BE49-F238E27FC236}">
                <a16:creationId xmlns:a16="http://schemas.microsoft.com/office/drawing/2014/main" id="{C804A76C-9242-4DB4-9637-D2273F7D2BA5}"/>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4" name="Pulsante di azione: vuoto 13" descr="Indietro con riempimento a tinta unita">
            <a:hlinkClick r:id="rId2" action="ppaction://hlinksldjump" highlightClick="1"/>
            <a:extLst>
              <a:ext uri="{FF2B5EF4-FFF2-40B4-BE49-F238E27FC236}">
                <a16:creationId xmlns:a16="http://schemas.microsoft.com/office/drawing/2014/main" id="{D98870D7-C8BF-49B4-97C0-11F4C2FEABEE}"/>
              </a:ext>
            </a:extLst>
          </p:cNvPr>
          <p:cNvSpPr/>
          <p:nvPr/>
        </p:nvSpPr>
        <p:spPr>
          <a:xfrm>
            <a:off x="2075250" y="505529"/>
            <a:ext cx="417501" cy="386443"/>
          </a:xfrm>
          <a:prstGeom prst="actionButtonBlank">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5" name="Gruppo 14">
            <a:extLst>
              <a:ext uri="{FF2B5EF4-FFF2-40B4-BE49-F238E27FC236}">
                <a16:creationId xmlns:a16="http://schemas.microsoft.com/office/drawing/2014/main" id="{4499FB5F-42D9-4E5A-A0BA-FA1157F19283}"/>
              </a:ext>
            </a:extLst>
          </p:cNvPr>
          <p:cNvGrpSpPr/>
          <p:nvPr/>
        </p:nvGrpSpPr>
        <p:grpSpPr>
          <a:xfrm rot="5400000">
            <a:off x="-3167651" y="3212999"/>
            <a:ext cx="6662061" cy="432000"/>
            <a:chOff x="0" y="0"/>
            <a:chExt cx="12260385" cy="581573"/>
          </a:xfrm>
        </p:grpSpPr>
        <p:pic>
          <p:nvPicPr>
            <p:cNvPr id="16" name="Immagine 15">
              <a:extLst>
                <a:ext uri="{FF2B5EF4-FFF2-40B4-BE49-F238E27FC236}">
                  <a16:creationId xmlns:a16="http://schemas.microsoft.com/office/drawing/2014/main" id="{AA900396-D3AE-4135-9C3B-4630DB33A6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7" name="Immagine 16">
              <a:extLst>
                <a:ext uri="{FF2B5EF4-FFF2-40B4-BE49-F238E27FC236}">
                  <a16:creationId xmlns:a16="http://schemas.microsoft.com/office/drawing/2014/main" id="{421ADE23-8AE7-4BDB-B17A-853CC21DCC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8" name="Immagine 17">
              <a:extLst>
                <a:ext uri="{FF2B5EF4-FFF2-40B4-BE49-F238E27FC236}">
                  <a16:creationId xmlns:a16="http://schemas.microsoft.com/office/drawing/2014/main" id="{EF7199DA-4919-4555-B385-DF3EC4B9C1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10" name="Gruppo 9">
            <a:extLst>
              <a:ext uri="{FF2B5EF4-FFF2-40B4-BE49-F238E27FC236}">
                <a16:creationId xmlns:a16="http://schemas.microsoft.com/office/drawing/2014/main" id="{95D1E39A-1598-4E4A-A910-D07981F1117A}"/>
              </a:ext>
            </a:extLst>
          </p:cNvPr>
          <p:cNvGrpSpPr/>
          <p:nvPr/>
        </p:nvGrpSpPr>
        <p:grpSpPr>
          <a:xfrm>
            <a:off x="4572000" y="85316"/>
            <a:ext cx="7526173" cy="369714"/>
            <a:chOff x="596530" y="360775"/>
            <a:chExt cx="9604098" cy="341130"/>
          </a:xfrm>
        </p:grpSpPr>
        <p:sp>
          <p:nvSpPr>
            <p:cNvPr id="11" name="CasellaDiTesto 10">
              <a:extLst>
                <a:ext uri="{FF2B5EF4-FFF2-40B4-BE49-F238E27FC236}">
                  <a16:creationId xmlns:a16="http://schemas.microsoft.com/office/drawing/2014/main" id="{F3892528-A87C-4B5C-8F98-FDC8861EC680}"/>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12" name="Immagine 11">
              <a:extLst>
                <a:ext uri="{FF2B5EF4-FFF2-40B4-BE49-F238E27FC236}">
                  <a16:creationId xmlns:a16="http://schemas.microsoft.com/office/drawing/2014/main" id="{DDF1AD41-CEC2-4239-B59E-2E00CB97A5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731643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DD7ACE4-018E-43D2-99DC-E4A9895DBBD6}"/>
              </a:ext>
            </a:extLst>
          </p:cNvPr>
          <p:cNvSpPr txBox="1"/>
          <p:nvPr/>
        </p:nvSpPr>
        <p:spPr>
          <a:xfrm>
            <a:off x="400050" y="1077014"/>
            <a:ext cx="11715750" cy="3847207"/>
          </a:xfrm>
          <a:prstGeom prst="rect">
            <a:avLst/>
          </a:prstGeom>
          <a:noFill/>
        </p:spPr>
        <p:txBody>
          <a:bodyPr wrap="square">
            <a:spAutoFit/>
          </a:bodyPr>
          <a:lstStyle/>
          <a:p>
            <a:pPr algn="just"/>
            <a:r>
              <a:rPr lang="it-IT" sz="2000" b="1" u="sng">
                <a:latin typeface="Work Sans" pitchFamily="2" charset="0"/>
              </a:rPr>
              <a:t>Distribuzione degli studenti nei livelli di apprendimento - Italiano</a:t>
            </a:r>
            <a:endParaRPr lang="it-IT" sz="1400" u="sng">
              <a:solidFill>
                <a:srgbClr val="1F1E1E"/>
              </a:solidFill>
              <a:latin typeface="Work Sans" pitchFamily="2" charset="0"/>
            </a:endParaRPr>
          </a:p>
          <a:p>
            <a:pPr algn="just"/>
            <a:r>
              <a:rPr lang="it-IT" sz="1400" b="1" i="0">
                <a:solidFill>
                  <a:srgbClr val="1A1A1A"/>
                </a:solidFill>
                <a:effectLst/>
                <a:latin typeface="Work Sans" pitchFamily="2" charset="0"/>
              </a:rPr>
              <a:t>LIVELLO 5</a:t>
            </a:r>
          </a:p>
          <a:p>
            <a:pPr algn="just"/>
            <a:r>
              <a:rPr lang="it-IT" sz="1400" b="0" i="0">
                <a:solidFill>
                  <a:srgbClr val="1A1A1A"/>
                </a:solidFill>
                <a:effectLst/>
                <a:latin typeface="Work Sans" pitchFamily="2" charset="0"/>
              </a:rPr>
              <a:t>Gli studenti/ le studentesse rispondono a domande su testi anche dal contenuto astratto o lontano dalla loro esperienza, caratterizzati da una struttura non lineare, da forte densità informativa e da varietà (anche interna allo stesso testo) di linguaggi e di registri. Individuano in maniera autonoma le informazioni richieste anche quando non siano in posizioni salienti nel testo, in presenza di molteplici informazioni fortemente concorrenti, eventualmente riferite ad argomenti secondari rispetto al tema principale. Individuano le informazioni richieste anche se presentate in forma parafrastica, in una riscrittura che mantiene col testo soltanto legami di senso.</a:t>
            </a:r>
          </a:p>
          <a:p>
            <a:pPr algn="just"/>
            <a:r>
              <a:rPr lang="it-IT" sz="1400" b="0" i="0">
                <a:solidFill>
                  <a:srgbClr val="1A1A1A"/>
                </a:solidFill>
                <a:effectLst/>
                <a:latin typeface="Work Sans" pitchFamily="2" charset="0"/>
              </a:rPr>
              <a:t>Ricostruiscono l’ordine cronologico di azioni o eventi presentati nel testo in altro ordine, operando inferenze complesse a partire da una rappresentazione globale del testo. In testi argomentativi messi a confronto, affini nel contenuto e in alcuni aspetti formali, ne ricostruiscono il significato globale e distinguono i punti di accordo e quelli di disaccordo. Riconoscono le variazioni di registro che caratterizzano le parti di un testo e distinguono i tipi di linguaggio (ad esempio, tecnico-specialistico, letterario, ecc.) ricorrendo all’insieme delle conoscenze e delle esperienze personali. In testi di vario tipo distinguono e classificano connettivi e indicatori temporali per ristabilire l’ordine logico o cronologico degli argomenti o dei fatti. Riconoscono le figure retoriche e i procedimenti stilistici, anche nel testo poetico. Svolgono compiti su fenomeni grammaticali complessi, anche in passaggi testuali particolarmente densi sul piano informativo ed elaborati sul piano strutturale (es. riconoscere un’anafora con antecedente lontano e poco saliente in un testo di argomento non comune).</a:t>
            </a:r>
            <a:endParaRPr lang="it-IT" sz="1400" b="1" u="sng">
              <a:latin typeface="Work Sans" pitchFamily="2" charset="0"/>
            </a:endParaRPr>
          </a:p>
        </p:txBody>
      </p:sp>
      <p:sp>
        <p:nvSpPr>
          <p:cNvPr id="13" name="CasellaDiTesto 12">
            <a:extLst>
              <a:ext uri="{FF2B5EF4-FFF2-40B4-BE49-F238E27FC236}">
                <a16:creationId xmlns:a16="http://schemas.microsoft.com/office/drawing/2014/main" id="{028FD7D7-1F02-4D17-902D-B4CE3B316995}"/>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4" name="Pulsante di azione: vuoto 13" descr="Indietro con riempimento a tinta unita">
            <a:hlinkClick r:id="rId2" action="ppaction://hlinksldjump" highlightClick="1"/>
            <a:extLst>
              <a:ext uri="{FF2B5EF4-FFF2-40B4-BE49-F238E27FC236}">
                <a16:creationId xmlns:a16="http://schemas.microsoft.com/office/drawing/2014/main" id="{793B017C-18AE-4141-99AB-47352A0405C1}"/>
              </a:ext>
            </a:extLst>
          </p:cNvPr>
          <p:cNvSpPr/>
          <p:nvPr/>
        </p:nvSpPr>
        <p:spPr>
          <a:xfrm>
            <a:off x="2075250" y="505529"/>
            <a:ext cx="417501" cy="386443"/>
          </a:xfrm>
          <a:prstGeom prst="actionButtonBlank">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5" name="Gruppo 14">
            <a:extLst>
              <a:ext uri="{FF2B5EF4-FFF2-40B4-BE49-F238E27FC236}">
                <a16:creationId xmlns:a16="http://schemas.microsoft.com/office/drawing/2014/main" id="{EA171D58-F4CB-48F3-87F9-B62637260174}"/>
              </a:ext>
            </a:extLst>
          </p:cNvPr>
          <p:cNvGrpSpPr/>
          <p:nvPr/>
        </p:nvGrpSpPr>
        <p:grpSpPr>
          <a:xfrm rot="5400000">
            <a:off x="-3167651" y="3212999"/>
            <a:ext cx="6662061" cy="432000"/>
            <a:chOff x="0" y="0"/>
            <a:chExt cx="12260385" cy="581573"/>
          </a:xfrm>
        </p:grpSpPr>
        <p:pic>
          <p:nvPicPr>
            <p:cNvPr id="16" name="Immagine 15">
              <a:extLst>
                <a:ext uri="{FF2B5EF4-FFF2-40B4-BE49-F238E27FC236}">
                  <a16:creationId xmlns:a16="http://schemas.microsoft.com/office/drawing/2014/main" id="{168F1230-29F7-49B3-B481-39D419FC0D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7" name="Immagine 16">
              <a:extLst>
                <a:ext uri="{FF2B5EF4-FFF2-40B4-BE49-F238E27FC236}">
                  <a16:creationId xmlns:a16="http://schemas.microsoft.com/office/drawing/2014/main" id="{E3B933DA-9202-43BC-9174-8FB765CC74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8" name="Immagine 17">
              <a:extLst>
                <a:ext uri="{FF2B5EF4-FFF2-40B4-BE49-F238E27FC236}">
                  <a16:creationId xmlns:a16="http://schemas.microsoft.com/office/drawing/2014/main" id="{2DB1589D-2CDD-489E-9626-D7A6AFC6E8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0" name="Gruppo 19">
            <a:extLst>
              <a:ext uri="{FF2B5EF4-FFF2-40B4-BE49-F238E27FC236}">
                <a16:creationId xmlns:a16="http://schemas.microsoft.com/office/drawing/2014/main" id="{1D015881-B475-457F-AD5A-09088EC860A0}"/>
              </a:ext>
            </a:extLst>
          </p:cNvPr>
          <p:cNvGrpSpPr/>
          <p:nvPr/>
        </p:nvGrpSpPr>
        <p:grpSpPr>
          <a:xfrm>
            <a:off x="4572000" y="85316"/>
            <a:ext cx="7526173" cy="369714"/>
            <a:chOff x="596530" y="360775"/>
            <a:chExt cx="9604098" cy="341130"/>
          </a:xfrm>
        </p:grpSpPr>
        <p:sp>
          <p:nvSpPr>
            <p:cNvPr id="21" name="CasellaDiTesto 20">
              <a:extLst>
                <a:ext uri="{FF2B5EF4-FFF2-40B4-BE49-F238E27FC236}">
                  <a16:creationId xmlns:a16="http://schemas.microsoft.com/office/drawing/2014/main" id="{3AC4A396-9B8E-4E2C-BA38-A5B273531767}"/>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2" name="Immagine 21">
              <a:extLst>
                <a:ext uri="{FF2B5EF4-FFF2-40B4-BE49-F238E27FC236}">
                  <a16:creationId xmlns:a16="http://schemas.microsoft.com/office/drawing/2014/main" id="{0FAEBCDE-616D-412B-A917-2730927552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3813902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DD7ACE4-018E-43D2-99DC-E4A9895DBBD6}"/>
              </a:ext>
            </a:extLst>
          </p:cNvPr>
          <p:cNvSpPr txBox="1"/>
          <p:nvPr/>
        </p:nvSpPr>
        <p:spPr>
          <a:xfrm>
            <a:off x="400050" y="1077014"/>
            <a:ext cx="11715750" cy="4278094"/>
          </a:xfrm>
          <a:prstGeom prst="rect">
            <a:avLst/>
          </a:prstGeom>
          <a:noFill/>
        </p:spPr>
        <p:txBody>
          <a:bodyPr wrap="square">
            <a:spAutoFit/>
          </a:bodyPr>
          <a:lstStyle/>
          <a:p>
            <a:pPr algn="just"/>
            <a:r>
              <a:rPr lang="it-IT" sz="2000" b="1" u="sng">
                <a:latin typeface="Work Sans" pitchFamily="2" charset="0"/>
              </a:rPr>
              <a:t>Distribuzione degli studenti nei livelli di apprendimento - Matematica</a:t>
            </a:r>
            <a:endParaRPr lang="it-IT" sz="1400" u="sng">
              <a:solidFill>
                <a:srgbClr val="1F1E1E"/>
              </a:solidFill>
              <a:latin typeface="Work Sans" pitchFamily="2" charset="0"/>
            </a:endParaRPr>
          </a:p>
          <a:p>
            <a:pPr algn="just"/>
            <a:r>
              <a:rPr lang="it-IT" sz="1400" b="1" i="0">
                <a:solidFill>
                  <a:srgbClr val="1A1A1A"/>
                </a:solidFill>
                <a:effectLst/>
                <a:latin typeface="Work Sans" pitchFamily="2" charset="0"/>
              </a:rPr>
              <a:t>LIVELLO 1</a:t>
            </a:r>
          </a:p>
          <a:p>
            <a:pPr algn="just"/>
            <a:r>
              <a:rPr lang="it-IT" sz="1400" b="1" i="0">
                <a:solidFill>
                  <a:srgbClr val="1A1A1A"/>
                </a:solidFill>
                <a:effectLst/>
                <a:latin typeface="Work Sans" pitchFamily="2" charset="0"/>
              </a:rPr>
              <a:t>NUMERI</a:t>
            </a:r>
          </a:p>
          <a:p>
            <a:pPr algn="just"/>
            <a:r>
              <a:rPr lang="it-IT" sz="1400" b="0" i="0">
                <a:solidFill>
                  <a:srgbClr val="1A1A1A"/>
                </a:solidFill>
                <a:effectLst/>
                <a:latin typeface="Work Sans" pitchFamily="2" charset="0"/>
              </a:rPr>
              <a:t>L’allievo/a utilizza e collega conoscenze elementari relative a proprietà dei numeri naturali e decimali acquisite nei gradi scolari precedenti (per esempio sa ordinare un insieme di numeri decimali). Risolve semplici problemi in contesti concreti utilizzando strumenti matematici elementari.</a:t>
            </a:r>
          </a:p>
          <a:p>
            <a:pPr algn="just"/>
            <a:r>
              <a:rPr lang="it-IT" sz="1400" b="1" i="0">
                <a:solidFill>
                  <a:srgbClr val="1A1A1A"/>
                </a:solidFill>
                <a:effectLst/>
                <a:latin typeface="Work Sans" pitchFamily="2" charset="0"/>
              </a:rPr>
              <a:t>SPAZIO E FIGURE</a:t>
            </a:r>
          </a:p>
          <a:p>
            <a:pPr algn="just"/>
            <a:r>
              <a:rPr lang="it-IT" sz="1400" b="0" i="0">
                <a:solidFill>
                  <a:srgbClr val="1A1A1A"/>
                </a:solidFill>
                <a:effectLst/>
                <a:latin typeface="Work Sans" pitchFamily="2" charset="0"/>
              </a:rPr>
              <a:t>L’allievo/a utilizza conoscenze elementari acquisite nei gradi scolari precedenti per visualizzare solidi a partire da uno sviluppo piano, individuare gli assi di simmetria di una figura piana e riconoscere figure isoperimetriche in una situazione reale.</a:t>
            </a:r>
          </a:p>
          <a:p>
            <a:pPr algn="just"/>
            <a:r>
              <a:rPr lang="it-IT" sz="1400" b="1" i="0">
                <a:solidFill>
                  <a:srgbClr val="1A1A1A"/>
                </a:solidFill>
                <a:effectLst/>
                <a:latin typeface="Work Sans" pitchFamily="2" charset="0"/>
              </a:rPr>
              <a:t>DATI E PREVISIONI</a:t>
            </a:r>
          </a:p>
          <a:p>
            <a:pPr algn="just"/>
            <a:r>
              <a:rPr lang="it-IT" sz="1400" b="0" i="0">
                <a:solidFill>
                  <a:srgbClr val="1A1A1A"/>
                </a:solidFill>
                <a:effectLst/>
                <a:latin typeface="Work Sans" pitchFamily="2" charset="0"/>
              </a:rPr>
              <a:t>L’allievo/a ricava e interpreta dati riportati in tabelle a doppia entrata o rappresentati con grafici a linee o diagrammi a barre multiple. Riconosce quale diagramma rappresenta una determinata situazione. Conosce la definizione e le proprietà della media aritmetica in un contesto conosciuto. Riconosce il valore di una probabilità in una situazione rappresentata con una tabella di contingenza.</a:t>
            </a:r>
          </a:p>
          <a:p>
            <a:pPr algn="just"/>
            <a:r>
              <a:rPr lang="it-IT" sz="1400" b="1" i="0">
                <a:solidFill>
                  <a:srgbClr val="1A1A1A"/>
                </a:solidFill>
                <a:effectLst/>
                <a:latin typeface="Work Sans" pitchFamily="2" charset="0"/>
              </a:rPr>
              <a:t>RELAZIONI E FUNZIONI</a:t>
            </a:r>
          </a:p>
          <a:p>
            <a:pPr algn="just"/>
            <a:r>
              <a:rPr lang="it-IT" sz="1400" b="0" i="0">
                <a:solidFill>
                  <a:srgbClr val="1A1A1A"/>
                </a:solidFill>
                <a:effectLst/>
                <a:latin typeface="Work Sans" pitchFamily="2" charset="0"/>
              </a:rPr>
              <a:t>L’allievo/a individua caratteristiche puntuali in grafici riferiti a situazioni reali. Data un'equazione di una funzione calcola i valori che essa assume per determinati valori della variabile indipendente o del parametro. Riconosce l'espressione algebrica di una relazione lineare descritta attraverso il linguaggio verbale. In contesti familiari risolve, con semplici procedure di calcolo, problemi che coinvolgono relazioni lineari.</a:t>
            </a:r>
            <a:endParaRPr lang="it-IT" sz="1400" b="1" u="sng">
              <a:latin typeface="Work Sans" pitchFamily="2" charset="0"/>
            </a:endParaRPr>
          </a:p>
        </p:txBody>
      </p:sp>
      <p:sp>
        <p:nvSpPr>
          <p:cNvPr id="13" name="CasellaDiTesto 12">
            <a:extLst>
              <a:ext uri="{FF2B5EF4-FFF2-40B4-BE49-F238E27FC236}">
                <a16:creationId xmlns:a16="http://schemas.microsoft.com/office/drawing/2014/main" id="{B38B68B8-BF53-482A-A7DA-6B8D23784476}"/>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4" name="Pulsante di azione: vuoto 13" descr="Indietro con riempimento a tinta unita">
            <a:hlinkClick r:id="rId2" action="ppaction://hlinksldjump" highlightClick="1"/>
            <a:extLst>
              <a:ext uri="{FF2B5EF4-FFF2-40B4-BE49-F238E27FC236}">
                <a16:creationId xmlns:a16="http://schemas.microsoft.com/office/drawing/2014/main" id="{3031E7B4-4DE1-4069-B1B6-27A2D705DF01}"/>
              </a:ext>
            </a:extLst>
          </p:cNvPr>
          <p:cNvSpPr/>
          <p:nvPr/>
        </p:nvSpPr>
        <p:spPr>
          <a:xfrm>
            <a:off x="2075250" y="505529"/>
            <a:ext cx="417501" cy="386443"/>
          </a:xfrm>
          <a:prstGeom prst="actionButtonBlank">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5" name="Gruppo 14">
            <a:extLst>
              <a:ext uri="{FF2B5EF4-FFF2-40B4-BE49-F238E27FC236}">
                <a16:creationId xmlns:a16="http://schemas.microsoft.com/office/drawing/2014/main" id="{98947344-5A28-42E2-9AAD-25F5078AF863}"/>
              </a:ext>
            </a:extLst>
          </p:cNvPr>
          <p:cNvGrpSpPr/>
          <p:nvPr/>
        </p:nvGrpSpPr>
        <p:grpSpPr>
          <a:xfrm rot="5400000">
            <a:off x="-3167651" y="3212999"/>
            <a:ext cx="6662061" cy="432000"/>
            <a:chOff x="0" y="0"/>
            <a:chExt cx="12260385" cy="581573"/>
          </a:xfrm>
        </p:grpSpPr>
        <p:pic>
          <p:nvPicPr>
            <p:cNvPr id="16" name="Immagine 15">
              <a:extLst>
                <a:ext uri="{FF2B5EF4-FFF2-40B4-BE49-F238E27FC236}">
                  <a16:creationId xmlns:a16="http://schemas.microsoft.com/office/drawing/2014/main" id="{DD3E4CF2-F13E-4D3D-AE66-E04B8C9802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7" name="Immagine 16">
              <a:extLst>
                <a:ext uri="{FF2B5EF4-FFF2-40B4-BE49-F238E27FC236}">
                  <a16:creationId xmlns:a16="http://schemas.microsoft.com/office/drawing/2014/main" id="{3B0A5590-01A7-4A7D-B6CF-2D779CF741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8" name="Immagine 17">
              <a:extLst>
                <a:ext uri="{FF2B5EF4-FFF2-40B4-BE49-F238E27FC236}">
                  <a16:creationId xmlns:a16="http://schemas.microsoft.com/office/drawing/2014/main" id="{392318F4-9A31-403F-A3FE-1D149F1648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0" name="Gruppo 19">
            <a:extLst>
              <a:ext uri="{FF2B5EF4-FFF2-40B4-BE49-F238E27FC236}">
                <a16:creationId xmlns:a16="http://schemas.microsoft.com/office/drawing/2014/main" id="{5FBC85E2-55D5-4F66-B50D-DC761168CA4D}"/>
              </a:ext>
            </a:extLst>
          </p:cNvPr>
          <p:cNvGrpSpPr/>
          <p:nvPr/>
        </p:nvGrpSpPr>
        <p:grpSpPr>
          <a:xfrm>
            <a:off x="4572000" y="85316"/>
            <a:ext cx="7526173" cy="369714"/>
            <a:chOff x="596530" y="360775"/>
            <a:chExt cx="9604098" cy="341130"/>
          </a:xfrm>
        </p:grpSpPr>
        <p:sp>
          <p:nvSpPr>
            <p:cNvPr id="21" name="CasellaDiTesto 20">
              <a:extLst>
                <a:ext uri="{FF2B5EF4-FFF2-40B4-BE49-F238E27FC236}">
                  <a16:creationId xmlns:a16="http://schemas.microsoft.com/office/drawing/2014/main" id="{1D29F3A9-8B2C-4A18-8473-8B03749ED19A}"/>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2" name="Immagine 21">
              <a:extLst>
                <a:ext uri="{FF2B5EF4-FFF2-40B4-BE49-F238E27FC236}">
                  <a16:creationId xmlns:a16="http://schemas.microsoft.com/office/drawing/2014/main" id="{1AD8F1EF-392C-4F42-98BD-B0DF0C2E3A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414341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DD7ACE4-018E-43D2-99DC-E4A9895DBBD6}"/>
              </a:ext>
            </a:extLst>
          </p:cNvPr>
          <p:cNvSpPr txBox="1"/>
          <p:nvPr/>
        </p:nvSpPr>
        <p:spPr>
          <a:xfrm>
            <a:off x="400050" y="1077014"/>
            <a:ext cx="11715750" cy="4493538"/>
          </a:xfrm>
          <a:prstGeom prst="rect">
            <a:avLst/>
          </a:prstGeom>
          <a:noFill/>
        </p:spPr>
        <p:txBody>
          <a:bodyPr wrap="square">
            <a:spAutoFit/>
          </a:bodyPr>
          <a:lstStyle/>
          <a:p>
            <a:pPr algn="just"/>
            <a:r>
              <a:rPr lang="it-IT" sz="2000" b="1" u="sng">
                <a:latin typeface="Work Sans" pitchFamily="2" charset="0"/>
              </a:rPr>
              <a:t>Distribuzione degli studenti nei livelli di apprendimento - Matematica</a:t>
            </a:r>
            <a:endParaRPr lang="it-IT" sz="1400" u="sng">
              <a:solidFill>
                <a:srgbClr val="1F1E1E"/>
              </a:solidFill>
              <a:latin typeface="Work Sans" pitchFamily="2" charset="0"/>
            </a:endParaRPr>
          </a:p>
          <a:p>
            <a:pPr algn="just"/>
            <a:r>
              <a:rPr lang="it-IT" sz="1400" b="1" i="0">
                <a:solidFill>
                  <a:srgbClr val="1A1A1A"/>
                </a:solidFill>
                <a:effectLst/>
                <a:latin typeface="Work Sans" pitchFamily="2" charset="0"/>
              </a:rPr>
              <a:t>LIVELLO 2</a:t>
            </a:r>
          </a:p>
          <a:p>
            <a:pPr algn="just"/>
            <a:r>
              <a:rPr lang="it-IT" sz="1400" b="1" i="0">
                <a:solidFill>
                  <a:srgbClr val="1A1A1A"/>
                </a:solidFill>
                <a:effectLst/>
                <a:latin typeface="Work Sans" pitchFamily="2" charset="0"/>
              </a:rPr>
              <a:t>NUMERI</a:t>
            </a:r>
          </a:p>
          <a:p>
            <a:pPr algn="just"/>
            <a:r>
              <a:rPr lang="it-IT" sz="1400" i="0">
                <a:solidFill>
                  <a:srgbClr val="1A1A1A"/>
                </a:solidFill>
                <a:effectLst/>
                <a:latin typeface="Work Sans" pitchFamily="2" charset="0"/>
              </a:rPr>
              <a:t>L’allievo/a risolve semplici problemi che coinvolgono conoscenze di base, come la divisibilità, la proporzionalità, le percentuali, utilizzando procedure studiate nei gradi scolari precedenti. Riconosce l'equivalenza tra una semplice espressione algebrica e una sua scomposizione in fattori. È in grado di riconoscere una giustificazione espressa in linguaggio algebrico di una semplice affermazione relativa ai numeri naturali.</a:t>
            </a:r>
          </a:p>
          <a:p>
            <a:pPr algn="just"/>
            <a:r>
              <a:rPr lang="it-IT" sz="1400" b="1" i="0">
                <a:solidFill>
                  <a:srgbClr val="1A1A1A"/>
                </a:solidFill>
                <a:effectLst/>
                <a:latin typeface="Work Sans" pitchFamily="2" charset="0"/>
              </a:rPr>
              <a:t>SPAZIO E FIGURE</a:t>
            </a:r>
          </a:p>
          <a:p>
            <a:pPr algn="just"/>
            <a:r>
              <a:rPr lang="it-IT" sz="1400" i="0">
                <a:solidFill>
                  <a:srgbClr val="1A1A1A"/>
                </a:solidFill>
                <a:effectLst/>
                <a:latin typeface="Work Sans" pitchFamily="2" charset="0"/>
              </a:rPr>
              <a:t>L’allievo/a utilizza conoscenze di base acquisite nei gradi scolari precedenti per determinare perimetri e aree di semplici poligoni, servendosi di dati forniti esplicitamente nel testo. Utilizza la geometria cartesiana e le proprietà elementari di figure geometriche del piano per identificare, per esempio, le coordinate del quarto vertice di un quadrato, note quelle degli altri tre. Riconosce figure piane ottenute tramite rotazioni di una figura data. Individua, tra più figure piane date, quella corrispondente a una sezione piana di un cubo.</a:t>
            </a:r>
          </a:p>
          <a:p>
            <a:pPr algn="just"/>
            <a:r>
              <a:rPr lang="it-IT" sz="1400" b="1" i="0">
                <a:solidFill>
                  <a:srgbClr val="1A1A1A"/>
                </a:solidFill>
                <a:effectLst/>
                <a:latin typeface="Work Sans" pitchFamily="2" charset="0"/>
              </a:rPr>
              <a:t>DATI E PREVISIONI</a:t>
            </a:r>
          </a:p>
          <a:p>
            <a:pPr algn="just"/>
            <a:r>
              <a:rPr lang="it-IT" sz="1400" i="0">
                <a:solidFill>
                  <a:srgbClr val="1A1A1A"/>
                </a:solidFill>
                <a:effectLst/>
                <a:latin typeface="Work Sans" pitchFamily="2" charset="0"/>
              </a:rPr>
              <a:t>L’allievo/a calcola un valore cumulato in una tabella di frequenza. Ricava da una tabella di contingenza o dalla descrizione di una situazione i dati necessari per calcolare una probabilità.</a:t>
            </a:r>
          </a:p>
          <a:p>
            <a:pPr algn="just"/>
            <a:r>
              <a:rPr lang="it-IT" sz="1400" b="1" i="0">
                <a:solidFill>
                  <a:srgbClr val="1A1A1A"/>
                </a:solidFill>
                <a:effectLst/>
                <a:latin typeface="Work Sans" pitchFamily="2" charset="0"/>
              </a:rPr>
              <a:t>RELAZIONI E FUNZIONI</a:t>
            </a:r>
          </a:p>
          <a:p>
            <a:pPr algn="just"/>
            <a:r>
              <a:rPr lang="it-IT" sz="1400" i="0">
                <a:solidFill>
                  <a:srgbClr val="1A1A1A"/>
                </a:solidFill>
                <a:effectLst/>
                <a:latin typeface="Work Sans" pitchFamily="2" charset="0"/>
              </a:rPr>
              <a:t>L’allievo/a interpreta e confronta grafici, valutando aspetti puntuali e globali, per ricavare informazioni sulla base di più condizioni. Risolve problemi utilizzando la proporzionalità oppure modelli lineari o lineari a tratti. Calcola i valori che assume una funzione in corrispondenza dei valori delle variabili, attraverso una lettura attenta del testo.</a:t>
            </a:r>
            <a:endParaRPr lang="it-IT" sz="1400" u="sng">
              <a:latin typeface="Work Sans" pitchFamily="2" charset="0"/>
            </a:endParaRPr>
          </a:p>
        </p:txBody>
      </p:sp>
      <p:grpSp>
        <p:nvGrpSpPr>
          <p:cNvPr id="13" name="Gruppo 12">
            <a:extLst>
              <a:ext uri="{FF2B5EF4-FFF2-40B4-BE49-F238E27FC236}">
                <a16:creationId xmlns:a16="http://schemas.microsoft.com/office/drawing/2014/main" id="{8509470F-3B6C-4C3F-A4B7-CD16E95944F1}"/>
              </a:ext>
            </a:extLst>
          </p:cNvPr>
          <p:cNvGrpSpPr/>
          <p:nvPr/>
        </p:nvGrpSpPr>
        <p:grpSpPr>
          <a:xfrm rot="5400000">
            <a:off x="-3167651" y="3212999"/>
            <a:ext cx="6662061" cy="432000"/>
            <a:chOff x="0" y="0"/>
            <a:chExt cx="12260385" cy="581573"/>
          </a:xfrm>
        </p:grpSpPr>
        <p:pic>
          <p:nvPicPr>
            <p:cNvPr id="14" name="Immagine 13">
              <a:extLst>
                <a:ext uri="{FF2B5EF4-FFF2-40B4-BE49-F238E27FC236}">
                  <a16:creationId xmlns:a16="http://schemas.microsoft.com/office/drawing/2014/main" id="{3D3035F8-FEE6-48EE-B7F1-12DEED6CD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5" name="Immagine 14">
              <a:extLst>
                <a:ext uri="{FF2B5EF4-FFF2-40B4-BE49-F238E27FC236}">
                  <a16:creationId xmlns:a16="http://schemas.microsoft.com/office/drawing/2014/main" id="{CE27BC56-2055-4845-8121-526AFF3AA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6" name="Immagine 15">
              <a:extLst>
                <a:ext uri="{FF2B5EF4-FFF2-40B4-BE49-F238E27FC236}">
                  <a16:creationId xmlns:a16="http://schemas.microsoft.com/office/drawing/2014/main" id="{62E6C2C0-EBCA-4424-9333-EB34B4659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17" name="CasellaDiTesto 16">
            <a:extLst>
              <a:ext uri="{FF2B5EF4-FFF2-40B4-BE49-F238E27FC236}">
                <a16:creationId xmlns:a16="http://schemas.microsoft.com/office/drawing/2014/main" id="{3C2AAE51-D1EC-46EB-920B-78F69334FDF2}"/>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8" name="Pulsante di azione: vuoto 17" descr="Indietro con riempimento a tinta unita">
            <a:hlinkClick r:id="rId3" action="ppaction://hlinksldjump" highlightClick="1"/>
            <a:extLst>
              <a:ext uri="{FF2B5EF4-FFF2-40B4-BE49-F238E27FC236}">
                <a16:creationId xmlns:a16="http://schemas.microsoft.com/office/drawing/2014/main" id="{C8222BF8-C5EB-4B35-A126-F9B6AA53D7BB}"/>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0" name="Gruppo 19">
            <a:extLst>
              <a:ext uri="{FF2B5EF4-FFF2-40B4-BE49-F238E27FC236}">
                <a16:creationId xmlns:a16="http://schemas.microsoft.com/office/drawing/2014/main" id="{D1F8BA68-FFD9-4521-9BD7-B37196846727}"/>
              </a:ext>
            </a:extLst>
          </p:cNvPr>
          <p:cNvGrpSpPr/>
          <p:nvPr/>
        </p:nvGrpSpPr>
        <p:grpSpPr>
          <a:xfrm>
            <a:off x="4572000" y="85316"/>
            <a:ext cx="7526173" cy="369714"/>
            <a:chOff x="596530" y="360775"/>
            <a:chExt cx="9604098" cy="341130"/>
          </a:xfrm>
        </p:grpSpPr>
        <p:sp>
          <p:nvSpPr>
            <p:cNvPr id="21" name="CasellaDiTesto 20">
              <a:extLst>
                <a:ext uri="{FF2B5EF4-FFF2-40B4-BE49-F238E27FC236}">
                  <a16:creationId xmlns:a16="http://schemas.microsoft.com/office/drawing/2014/main" id="{C2EAADCB-84F4-4346-BCCC-CA054391D4CB}"/>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2" name="Immagine 21">
              <a:extLst>
                <a:ext uri="{FF2B5EF4-FFF2-40B4-BE49-F238E27FC236}">
                  <a16:creationId xmlns:a16="http://schemas.microsoft.com/office/drawing/2014/main" id="{E0C22D95-D55C-41C3-AF1B-42438E86B3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007523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478971" y="5585394"/>
            <a:ext cx="11625943" cy="1015663"/>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di studenti e studentesse (valori assoluti e percentuali) che non raggiungono i traguardi (livelli 1+2) e raggiungono i traguardi (livelli 3+4+5) secondo alcune caratteristiche:</a:t>
            </a:r>
          </a:p>
          <a:p>
            <a:pPr algn="just">
              <a:buFont typeface="Arial" panose="020B0604020202020204" pitchFamily="34" charset="0"/>
              <a:buChar char="•"/>
            </a:pPr>
            <a:r>
              <a:rPr lang="it-IT" sz="1200" b="0" i="0">
                <a:solidFill>
                  <a:srgbClr val="1A1A1A"/>
                </a:solidFill>
                <a:effectLst/>
                <a:latin typeface="Work Sans" pitchFamily="2" charset="0"/>
              </a:rPr>
              <a:t>Background della famiglia: “basso” o “medio-basso” se presentano un livello di background socio-economico-culturale di molto inferiore/inferiore in confronto a quello nazionale, “medio-alto” o “alto” se appartengono a un livello di background superiore/di molto superiore in confronto a quello nazionale.</a:t>
            </a:r>
          </a:p>
        </p:txBody>
      </p:sp>
      <p:grpSp>
        <p:nvGrpSpPr>
          <p:cNvPr id="12" name="Gruppo 11">
            <a:extLst>
              <a:ext uri="{FF2B5EF4-FFF2-40B4-BE49-F238E27FC236}">
                <a16:creationId xmlns:a16="http://schemas.microsoft.com/office/drawing/2014/main" id="{91EFD8C9-9FDF-484C-99C8-56257D6CAF35}"/>
              </a:ext>
            </a:extLst>
          </p:cNvPr>
          <p:cNvGrpSpPr/>
          <p:nvPr/>
        </p:nvGrpSpPr>
        <p:grpSpPr>
          <a:xfrm rot="5400000">
            <a:off x="-3167651" y="3212999"/>
            <a:ext cx="6662061" cy="432000"/>
            <a:chOff x="0" y="0"/>
            <a:chExt cx="12260385" cy="581573"/>
          </a:xfrm>
        </p:grpSpPr>
        <p:pic>
          <p:nvPicPr>
            <p:cNvPr id="13" name="Immagine 12">
              <a:extLst>
                <a:ext uri="{FF2B5EF4-FFF2-40B4-BE49-F238E27FC236}">
                  <a16:creationId xmlns:a16="http://schemas.microsoft.com/office/drawing/2014/main" id="{15006FB2-5A0A-4A35-929B-56E97EB77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4" name="Immagine 13">
              <a:extLst>
                <a:ext uri="{FF2B5EF4-FFF2-40B4-BE49-F238E27FC236}">
                  <a16:creationId xmlns:a16="http://schemas.microsoft.com/office/drawing/2014/main" id="{14CEF032-A4D4-4238-B308-B33F1CE2B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5" name="Immagine 14">
              <a:extLst>
                <a:ext uri="{FF2B5EF4-FFF2-40B4-BE49-F238E27FC236}">
                  <a16:creationId xmlns:a16="http://schemas.microsoft.com/office/drawing/2014/main" id="{8D375F36-9625-4DF3-9A20-125E265AF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pic>
        <p:nvPicPr>
          <p:cNvPr id="17" name="Immagine 16">
            <a:extLst>
              <a:ext uri="{FF2B5EF4-FFF2-40B4-BE49-F238E27FC236}">
                <a16:creationId xmlns:a16="http://schemas.microsoft.com/office/drawing/2014/main" id="{568E0A79-5EEE-4B81-AE8F-78A1056BA167}"/>
              </a:ext>
            </a:extLst>
          </p:cNvPr>
          <p:cNvPicPr>
            <a:picLocks noChangeAspect="1"/>
          </p:cNvPicPr>
          <p:nvPr/>
        </p:nvPicPr>
        <p:blipFill rotWithShape="1">
          <a:blip r:embed="rId3">
            <a:extLst>
              <a:ext uri="{28A0092B-C50C-407E-A947-70E740481C1C}">
                <a14:useLocalDpi xmlns:a14="http://schemas.microsoft.com/office/drawing/2010/main" val="0"/>
              </a:ext>
            </a:extLst>
          </a:blip>
          <a:srcRect l="17233" t="30476" r="2232" b="16275"/>
          <a:stretch/>
        </p:blipFill>
        <p:spPr>
          <a:xfrm>
            <a:off x="384000" y="1107790"/>
            <a:ext cx="11808000" cy="4391564"/>
          </a:xfrm>
          <a:prstGeom prst="rect">
            <a:avLst/>
          </a:prstGeom>
        </p:spPr>
      </p:pic>
      <p:sp>
        <p:nvSpPr>
          <p:cNvPr id="19" name="CasellaDiTesto 18">
            <a:extLst>
              <a:ext uri="{FF2B5EF4-FFF2-40B4-BE49-F238E27FC236}">
                <a16:creationId xmlns:a16="http://schemas.microsoft.com/office/drawing/2014/main" id="{F6F4E2A3-B03F-4F13-A040-B968CCB88759}"/>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0" name="Pulsante di azione: vuoto 19" descr="Indietro con riempimento a tinta unita">
            <a:hlinkClick r:id="rId4" action="ppaction://hlinksldjump" highlightClick="1"/>
            <a:extLst>
              <a:ext uri="{FF2B5EF4-FFF2-40B4-BE49-F238E27FC236}">
                <a16:creationId xmlns:a16="http://schemas.microsoft.com/office/drawing/2014/main" id="{03CE5D69-4165-4D68-88AD-4350C47C15B8}"/>
              </a:ext>
            </a:extLst>
          </p:cNvPr>
          <p:cNvSpPr/>
          <p:nvPr/>
        </p:nvSpPr>
        <p:spPr>
          <a:xfrm>
            <a:off x="2075250" y="505529"/>
            <a:ext cx="417501" cy="386443"/>
          </a:xfrm>
          <a:prstGeom prst="actionButtonBlank">
            <a:avLst/>
          </a:prstGeo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7" name="Gruppo 26">
            <a:extLst>
              <a:ext uri="{FF2B5EF4-FFF2-40B4-BE49-F238E27FC236}">
                <a16:creationId xmlns:a16="http://schemas.microsoft.com/office/drawing/2014/main" id="{AD9D3312-29B0-438E-9755-3BF8C6529EAB}"/>
              </a:ext>
            </a:extLst>
          </p:cNvPr>
          <p:cNvGrpSpPr/>
          <p:nvPr/>
        </p:nvGrpSpPr>
        <p:grpSpPr>
          <a:xfrm>
            <a:off x="4572000" y="85316"/>
            <a:ext cx="7526173" cy="369714"/>
            <a:chOff x="596530" y="360775"/>
            <a:chExt cx="9604098" cy="341130"/>
          </a:xfrm>
        </p:grpSpPr>
        <p:sp>
          <p:nvSpPr>
            <p:cNvPr id="28" name="CasellaDiTesto 27">
              <a:extLst>
                <a:ext uri="{FF2B5EF4-FFF2-40B4-BE49-F238E27FC236}">
                  <a16:creationId xmlns:a16="http://schemas.microsoft.com/office/drawing/2014/main" id="{67591BB8-A3F0-44B2-AA0D-2CD613DA2402}"/>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9" name="Immagine 28">
              <a:extLst>
                <a:ext uri="{FF2B5EF4-FFF2-40B4-BE49-F238E27FC236}">
                  <a16:creationId xmlns:a16="http://schemas.microsoft.com/office/drawing/2014/main" id="{2EF9951A-C70A-4B44-AC34-D58D36040C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703917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DD7ACE4-018E-43D2-99DC-E4A9895DBBD6}"/>
              </a:ext>
            </a:extLst>
          </p:cNvPr>
          <p:cNvSpPr txBox="1"/>
          <p:nvPr/>
        </p:nvSpPr>
        <p:spPr>
          <a:xfrm>
            <a:off x="400050" y="1077014"/>
            <a:ext cx="11715750" cy="5570756"/>
          </a:xfrm>
          <a:prstGeom prst="rect">
            <a:avLst/>
          </a:prstGeom>
          <a:noFill/>
        </p:spPr>
        <p:txBody>
          <a:bodyPr wrap="square">
            <a:spAutoFit/>
          </a:bodyPr>
          <a:lstStyle/>
          <a:p>
            <a:pPr algn="just"/>
            <a:r>
              <a:rPr lang="it-IT" sz="2000" b="1" u="sng">
                <a:latin typeface="Work Sans" pitchFamily="2" charset="0"/>
              </a:rPr>
              <a:t>Distribuzione degli studenti nei livelli di apprendimento - Matematica</a:t>
            </a:r>
            <a:endParaRPr lang="it-IT" sz="1400" u="sng">
              <a:solidFill>
                <a:srgbClr val="1F1E1E"/>
              </a:solidFill>
              <a:latin typeface="Work Sans" pitchFamily="2" charset="0"/>
            </a:endParaRPr>
          </a:p>
          <a:p>
            <a:pPr algn="just"/>
            <a:r>
              <a:rPr lang="it-IT" sz="1400" b="1" i="0">
                <a:solidFill>
                  <a:srgbClr val="1A1A1A"/>
                </a:solidFill>
                <a:effectLst/>
                <a:latin typeface="Work Sans" pitchFamily="2" charset="0"/>
              </a:rPr>
              <a:t>LIVELLO 3</a:t>
            </a:r>
          </a:p>
          <a:p>
            <a:pPr algn="just"/>
            <a:r>
              <a:rPr lang="it-IT" sz="1400" b="1" i="0">
                <a:solidFill>
                  <a:srgbClr val="1A1A1A"/>
                </a:solidFill>
                <a:effectLst/>
                <a:latin typeface="Work Sans" pitchFamily="2" charset="0"/>
              </a:rPr>
              <a:t>NUMERI</a:t>
            </a:r>
          </a:p>
          <a:p>
            <a:pPr algn="just"/>
            <a:r>
              <a:rPr lang="it-IT" sz="1400" i="0">
                <a:solidFill>
                  <a:srgbClr val="1A1A1A"/>
                </a:solidFill>
                <a:effectLst/>
                <a:latin typeface="Work Sans" pitchFamily="2" charset="0"/>
              </a:rPr>
              <a:t>L’allievo/a dimostra una buona padronanza delle conoscenze di base e delle relazioni fra esse, come per esempio quelle relative al concetto di percentuale. Utilizza diverse rappresentazioni nella scrittura dei numeri ed è in grado di passare dall'una all'altra per risolvere problemi. Produce argomentazioni a sostegno di un'affermazione relativa a contesti reali e conosciuti. Utilizza proprietà degli esponenziali per individuare l'insieme delle soluzioni di semplici equazioni e disequazioni. In contesti reali è in grado di effettuare stime numeriche.</a:t>
            </a:r>
          </a:p>
          <a:p>
            <a:pPr algn="just"/>
            <a:r>
              <a:rPr lang="it-IT" sz="1400" b="1">
                <a:solidFill>
                  <a:srgbClr val="1A1A1A"/>
                </a:solidFill>
                <a:latin typeface="Work Sans" pitchFamily="2" charset="0"/>
              </a:rPr>
              <a:t>SPAZIO E FIGURE</a:t>
            </a:r>
          </a:p>
          <a:p>
            <a:pPr algn="just"/>
            <a:r>
              <a:rPr lang="it-IT" sz="1400" i="0">
                <a:solidFill>
                  <a:srgbClr val="1A1A1A"/>
                </a:solidFill>
                <a:effectLst/>
                <a:latin typeface="Work Sans" pitchFamily="2" charset="0"/>
              </a:rPr>
              <a:t>L’allievo/a utilizza proprietà di figure piane per risolvere problemi in ambito matematico o in situazioni reali che richiedono di calcolare o confrontare misure di lati e angoli, superfici e perimetri. Nel piano cartesiano riconosce trasformazioni geometriche su grafici (per esempio la simmetria rispetto all’origine) o individua la posizione di una retta rispetto a una parabola. In contesti semplici, reali o matematici, riconosce proprietà elementari di figure piane nello spazio e solidi di rotazione generati da figure piane date.</a:t>
            </a:r>
          </a:p>
          <a:p>
            <a:pPr algn="just"/>
            <a:r>
              <a:rPr lang="it-IT" sz="1400" b="1" i="0">
                <a:solidFill>
                  <a:srgbClr val="1A1A1A"/>
                </a:solidFill>
                <a:effectLst/>
                <a:latin typeface="Work Sans" pitchFamily="2" charset="0"/>
              </a:rPr>
              <a:t>DATI E PREVISIONI</a:t>
            </a:r>
          </a:p>
          <a:p>
            <a:pPr algn="just"/>
            <a:r>
              <a:rPr lang="it-IT" sz="1400" i="0">
                <a:solidFill>
                  <a:srgbClr val="1A1A1A"/>
                </a:solidFill>
                <a:effectLst/>
                <a:latin typeface="Work Sans" pitchFamily="2" charset="0"/>
              </a:rPr>
              <a:t>L’allievo/a ricava un'informazione operando con i dati individuati in un grafico di tipologia non abituale in contesto reale, per esempio una piramide demografica. Interpreta e rappresenta in diversi modi una percentuale presente in un grafico cartesiano o in un diagramma a barre. Riconosce gli elementi che intervengono nel calcolo di una media pesata. Applica definizioni e procedure per il calcolo della probabilità di un evento o dell’evento contrario, e per il calcolo della probabilità di due eventi, ricavando i dati da una tabella di contingenza.</a:t>
            </a:r>
          </a:p>
          <a:p>
            <a:pPr algn="just"/>
            <a:r>
              <a:rPr lang="it-IT" sz="1400" b="1" i="0">
                <a:solidFill>
                  <a:srgbClr val="1A1A1A"/>
                </a:solidFill>
                <a:effectLst/>
                <a:latin typeface="Work Sans" pitchFamily="2" charset="0"/>
              </a:rPr>
              <a:t>RELAZIONI E FUNZIONI</a:t>
            </a:r>
          </a:p>
          <a:p>
            <a:pPr algn="just"/>
            <a:r>
              <a:rPr lang="it-IT" sz="1400" i="0">
                <a:solidFill>
                  <a:srgbClr val="1A1A1A"/>
                </a:solidFill>
                <a:effectLst/>
                <a:latin typeface="Work Sans" pitchFamily="2" charset="0"/>
              </a:rPr>
              <a:t>L’allievo/a riconosce e associa, passando dall'una all'altra, diverse rappresentazioni (verbale, grafica, numerica, algebrica) di una relazione che modellizza una situazione data. Interpreta grafici di funzioni per ricavare informazioni e riconoscere l'insieme delle soluzioni di equazioni e disequazioni. Utilizza procedimenti diretti e inversi per ricavare valori di variabili e parametri di relazioni, anche non lineari, descritte attraverso il linguaggio verbale o attraverso un'equazione.</a:t>
            </a:r>
            <a:endParaRPr lang="it-IT" sz="1400" u="sng">
              <a:latin typeface="Work Sans" pitchFamily="2" charset="0"/>
            </a:endParaRPr>
          </a:p>
        </p:txBody>
      </p:sp>
      <p:grpSp>
        <p:nvGrpSpPr>
          <p:cNvPr id="13" name="Gruppo 12">
            <a:extLst>
              <a:ext uri="{FF2B5EF4-FFF2-40B4-BE49-F238E27FC236}">
                <a16:creationId xmlns:a16="http://schemas.microsoft.com/office/drawing/2014/main" id="{F0C2D682-FBCB-4180-9E14-105F97E34302}"/>
              </a:ext>
            </a:extLst>
          </p:cNvPr>
          <p:cNvGrpSpPr/>
          <p:nvPr/>
        </p:nvGrpSpPr>
        <p:grpSpPr>
          <a:xfrm rot="5400000">
            <a:off x="-3167651" y="3212999"/>
            <a:ext cx="6662061" cy="432000"/>
            <a:chOff x="0" y="0"/>
            <a:chExt cx="12260385" cy="581573"/>
          </a:xfrm>
        </p:grpSpPr>
        <p:pic>
          <p:nvPicPr>
            <p:cNvPr id="14" name="Immagine 13">
              <a:extLst>
                <a:ext uri="{FF2B5EF4-FFF2-40B4-BE49-F238E27FC236}">
                  <a16:creationId xmlns:a16="http://schemas.microsoft.com/office/drawing/2014/main" id="{ECE6B6D4-5061-4AE9-93E2-9B4A611B0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5" name="Immagine 14">
              <a:extLst>
                <a:ext uri="{FF2B5EF4-FFF2-40B4-BE49-F238E27FC236}">
                  <a16:creationId xmlns:a16="http://schemas.microsoft.com/office/drawing/2014/main" id="{898B3372-D6ED-4060-835C-1D90C5F97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6" name="Immagine 15">
              <a:extLst>
                <a:ext uri="{FF2B5EF4-FFF2-40B4-BE49-F238E27FC236}">
                  <a16:creationId xmlns:a16="http://schemas.microsoft.com/office/drawing/2014/main" id="{AA35D8D6-E93D-4D39-95B9-61BEC83E0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17" name="CasellaDiTesto 16">
            <a:extLst>
              <a:ext uri="{FF2B5EF4-FFF2-40B4-BE49-F238E27FC236}">
                <a16:creationId xmlns:a16="http://schemas.microsoft.com/office/drawing/2014/main" id="{3055C44C-0019-4634-8822-A197B5831A86}"/>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8" name="Pulsante di azione: vuoto 17" descr="Indietro con riempimento a tinta unita">
            <a:hlinkClick r:id="rId3" action="ppaction://hlinksldjump" highlightClick="1"/>
            <a:extLst>
              <a:ext uri="{FF2B5EF4-FFF2-40B4-BE49-F238E27FC236}">
                <a16:creationId xmlns:a16="http://schemas.microsoft.com/office/drawing/2014/main" id="{9ECD2E10-B603-4779-B12D-3A8204F65964}"/>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0" name="Gruppo 19">
            <a:extLst>
              <a:ext uri="{FF2B5EF4-FFF2-40B4-BE49-F238E27FC236}">
                <a16:creationId xmlns:a16="http://schemas.microsoft.com/office/drawing/2014/main" id="{C6C87173-5D5F-4371-B27F-FD3C82D8AEB5}"/>
              </a:ext>
            </a:extLst>
          </p:cNvPr>
          <p:cNvGrpSpPr/>
          <p:nvPr/>
        </p:nvGrpSpPr>
        <p:grpSpPr>
          <a:xfrm>
            <a:off x="4572000" y="85316"/>
            <a:ext cx="7526173" cy="369714"/>
            <a:chOff x="596530" y="360775"/>
            <a:chExt cx="9604098" cy="341130"/>
          </a:xfrm>
        </p:grpSpPr>
        <p:sp>
          <p:nvSpPr>
            <p:cNvPr id="21" name="CasellaDiTesto 20">
              <a:extLst>
                <a:ext uri="{FF2B5EF4-FFF2-40B4-BE49-F238E27FC236}">
                  <a16:creationId xmlns:a16="http://schemas.microsoft.com/office/drawing/2014/main" id="{5FFF92DD-EEEE-40BC-91D4-667939C0009F}"/>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2" name="Immagine 21">
              <a:extLst>
                <a:ext uri="{FF2B5EF4-FFF2-40B4-BE49-F238E27FC236}">
                  <a16:creationId xmlns:a16="http://schemas.microsoft.com/office/drawing/2014/main" id="{D8FB4BF4-5A4B-4D3E-929C-F46918AF91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025060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DD7ACE4-018E-43D2-99DC-E4A9895DBBD6}"/>
              </a:ext>
            </a:extLst>
          </p:cNvPr>
          <p:cNvSpPr txBox="1"/>
          <p:nvPr/>
        </p:nvSpPr>
        <p:spPr>
          <a:xfrm>
            <a:off x="390524" y="1077014"/>
            <a:ext cx="11725275" cy="4062651"/>
          </a:xfrm>
          <a:prstGeom prst="rect">
            <a:avLst/>
          </a:prstGeom>
          <a:noFill/>
        </p:spPr>
        <p:txBody>
          <a:bodyPr wrap="square">
            <a:spAutoFit/>
          </a:bodyPr>
          <a:lstStyle/>
          <a:p>
            <a:pPr algn="just"/>
            <a:r>
              <a:rPr lang="it-IT" sz="2000" b="1" u="sng">
                <a:latin typeface="Work Sans" pitchFamily="2" charset="0"/>
              </a:rPr>
              <a:t>Distribuzione degli studenti nei livelli di apprendimento - Matematica</a:t>
            </a:r>
            <a:endParaRPr lang="it-IT" sz="1400" u="sng">
              <a:solidFill>
                <a:srgbClr val="1F1E1E"/>
              </a:solidFill>
              <a:latin typeface="Work Sans" pitchFamily="2" charset="0"/>
            </a:endParaRPr>
          </a:p>
          <a:p>
            <a:pPr algn="just"/>
            <a:r>
              <a:rPr lang="it-IT" sz="1400" b="1" i="0">
                <a:solidFill>
                  <a:srgbClr val="1A1A1A"/>
                </a:solidFill>
                <a:effectLst/>
                <a:latin typeface="Work Sans" pitchFamily="2" charset="0"/>
              </a:rPr>
              <a:t>LIVELLO 4</a:t>
            </a:r>
          </a:p>
          <a:p>
            <a:pPr algn="just"/>
            <a:r>
              <a:rPr lang="it-IT" sz="1400" b="1" i="0">
                <a:solidFill>
                  <a:srgbClr val="1A1A1A"/>
                </a:solidFill>
                <a:effectLst/>
                <a:latin typeface="Work Sans" pitchFamily="2" charset="0"/>
              </a:rPr>
              <a:t>NUMERI</a:t>
            </a:r>
            <a:endParaRPr lang="it-IT" sz="1400" i="0">
              <a:solidFill>
                <a:srgbClr val="1A1A1A"/>
              </a:solidFill>
              <a:effectLst/>
              <a:latin typeface="Work Sans" pitchFamily="2" charset="0"/>
            </a:endParaRPr>
          </a:p>
          <a:p>
            <a:pPr algn="just"/>
            <a:r>
              <a:rPr lang="it-IT" sz="1400" i="0">
                <a:solidFill>
                  <a:srgbClr val="1A1A1A"/>
                </a:solidFill>
                <a:effectLst/>
                <a:latin typeface="Work Sans" pitchFamily="2" charset="0"/>
              </a:rPr>
              <a:t>L’allievo/a è in grado di scegliere giustificazioni e completare dimostrazioni relativamente a proprietà che riguardano i numeri naturali e le operazioni fra essi, anche utilizzando il linguaggio algebrico. Individua l'insieme delle soluzioni di un'equazione anche utilizzando rappresentazioni grafiche di funzioni.</a:t>
            </a:r>
          </a:p>
          <a:p>
            <a:pPr algn="just"/>
            <a:r>
              <a:rPr lang="it-IT" sz="1400" b="1" i="0">
                <a:solidFill>
                  <a:srgbClr val="1A1A1A"/>
                </a:solidFill>
                <a:effectLst/>
                <a:latin typeface="Work Sans" pitchFamily="2" charset="0"/>
              </a:rPr>
              <a:t>SPAZIO E FIGURE</a:t>
            </a:r>
          </a:p>
          <a:p>
            <a:pPr algn="just"/>
            <a:r>
              <a:rPr lang="it-IT" sz="1400" i="0">
                <a:solidFill>
                  <a:srgbClr val="1A1A1A"/>
                </a:solidFill>
                <a:effectLst/>
                <a:latin typeface="Work Sans" pitchFamily="2" charset="0"/>
              </a:rPr>
              <a:t>L’allievo/a riconosce figure complesse come composte da figure più semplici e calcola, per somma o differenza, misure di lunghezze, angoli, perimetri e superfici. Riconosce l’equazione di una conica che verifica condizioni assegnate.</a:t>
            </a:r>
          </a:p>
          <a:p>
            <a:pPr algn="just"/>
            <a:r>
              <a:rPr lang="it-IT" sz="1400" b="1" i="0">
                <a:solidFill>
                  <a:srgbClr val="1A1A1A"/>
                </a:solidFill>
                <a:effectLst/>
                <a:latin typeface="Work Sans" pitchFamily="2" charset="0"/>
              </a:rPr>
              <a:t>DATI E PREVISIONI</a:t>
            </a:r>
          </a:p>
          <a:p>
            <a:pPr algn="just"/>
            <a:r>
              <a:rPr lang="it-IT" sz="1400" i="0">
                <a:solidFill>
                  <a:srgbClr val="1A1A1A"/>
                </a:solidFill>
                <a:effectLst/>
                <a:latin typeface="Work Sans" pitchFamily="2" charset="0"/>
              </a:rPr>
              <a:t>L’allievo/a calcola una media pesata in una situazione conosciuta. Calcola o individua un valore di probabilità ricavando i dati con una interpretazione non elementare del testo. Produce un'argomentazione ricavando i dati da un testo discontinuo (per esempio, in una situazione che riguarda una percentuale di percentuale).</a:t>
            </a:r>
          </a:p>
          <a:p>
            <a:pPr algn="just"/>
            <a:r>
              <a:rPr lang="it-IT" sz="1400" b="1" i="0">
                <a:solidFill>
                  <a:srgbClr val="1A1A1A"/>
                </a:solidFill>
                <a:effectLst/>
                <a:latin typeface="Work Sans" pitchFamily="2" charset="0"/>
              </a:rPr>
              <a:t>RELAZIONI E FUNZIONI</a:t>
            </a:r>
          </a:p>
          <a:p>
            <a:pPr algn="just"/>
            <a:r>
              <a:rPr lang="it-IT" sz="1400" i="0">
                <a:solidFill>
                  <a:srgbClr val="1A1A1A"/>
                </a:solidFill>
                <a:effectLst/>
                <a:latin typeface="Work Sans" pitchFamily="2" charset="0"/>
              </a:rPr>
              <a:t>L’allievo/a utilizza un'equazione di una funzione lineare, che modellizza una situazione reale, per calcolare l'incremento di una variabile noto l'incremento dell'altra. Interpreta il grafico di una funzione per ricavare informazioni sulle sue proprietà locali e globali o riconoscere una sua possibile equazione. In una situazione riferita a un contesto reale individua un modello esponenziale, ne riconosce una rappresentazione grafica, completa una tabella di valori e ricava dati numerici per risolvere un problema.</a:t>
            </a:r>
            <a:endParaRPr lang="it-IT" sz="1400" u="sng">
              <a:latin typeface="Work Sans" pitchFamily="2" charset="0"/>
            </a:endParaRPr>
          </a:p>
        </p:txBody>
      </p:sp>
      <p:sp>
        <p:nvSpPr>
          <p:cNvPr id="13" name="CasellaDiTesto 12">
            <a:extLst>
              <a:ext uri="{FF2B5EF4-FFF2-40B4-BE49-F238E27FC236}">
                <a16:creationId xmlns:a16="http://schemas.microsoft.com/office/drawing/2014/main" id="{473C2D09-A55A-428A-90CA-DF8929BD9A56}"/>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4" name="Pulsante di azione: vuoto 13" descr="Indietro con riempimento a tinta unita">
            <a:hlinkClick r:id="rId2" action="ppaction://hlinksldjump" highlightClick="1"/>
            <a:extLst>
              <a:ext uri="{FF2B5EF4-FFF2-40B4-BE49-F238E27FC236}">
                <a16:creationId xmlns:a16="http://schemas.microsoft.com/office/drawing/2014/main" id="{1B723FC5-B817-4E81-9945-E7EC07BD11EC}"/>
              </a:ext>
            </a:extLst>
          </p:cNvPr>
          <p:cNvSpPr/>
          <p:nvPr/>
        </p:nvSpPr>
        <p:spPr>
          <a:xfrm>
            <a:off x="2075250" y="505529"/>
            <a:ext cx="417501" cy="386443"/>
          </a:xfrm>
          <a:prstGeom prst="actionButtonBlank">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5" name="Gruppo 14">
            <a:extLst>
              <a:ext uri="{FF2B5EF4-FFF2-40B4-BE49-F238E27FC236}">
                <a16:creationId xmlns:a16="http://schemas.microsoft.com/office/drawing/2014/main" id="{C28414D6-782F-4CF8-9883-9CB57CA0EE3C}"/>
              </a:ext>
            </a:extLst>
          </p:cNvPr>
          <p:cNvGrpSpPr/>
          <p:nvPr/>
        </p:nvGrpSpPr>
        <p:grpSpPr>
          <a:xfrm rot="5400000">
            <a:off x="-3167651" y="3212999"/>
            <a:ext cx="6662061" cy="432000"/>
            <a:chOff x="0" y="0"/>
            <a:chExt cx="12260385" cy="581573"/>
          </a:xfrm>
        </p:grpSpPr>
        <p:pic>
          <p:nvPicPr>
            <p:cNvPr id="16" name="Immagine 15">
              <a:extLst>
                <a:ext uri="{FF2B5EF4-FFF2-40B4-BE49-F238E27FC236}">
                  <a16:creationId xmlns:a16="http://schemas.microsoft.com/office/drawing/2014/main" id="{293B2860-0083-4800-B858-8EF10A09A6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7" name="Immagine 16">
              <a:extLst>
                <a:ext uri="{FF2B5EF4-FFF2-40B4-BE49-F238E27FC236}">
                  <a16:creationId xmlns:a16="http://schemas.microsoft.com/office/drawing/2014/main" id="{0262BDF3-FBE9-4583-A5EA-2E7154FFC5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8" name="Immagine 17">
              <a:extLst>
                <a:ext uri="{FF2B5EF4-FFF2-40B4-BE49-F238E27FC236}">
                  <a16:creationId xmlns:a16="http://schemas.microsoft.com/office/drawing/2014/main" id="{8958D4AD-6898-4DD5-84A5-76DA95C8E0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0" name="Gruppo 19">
            <a:extLst>
              <a:ext uri="{FF2B5EF4-FFF2-40B4-BE49-F238E27FC236}">
                <a16:creationId xmlns:a16="http://schemas.microsoft.com/office/drawing/2014/main" id="{6D1FDECB-1FF5-4DD3-931F-199D2EA27393}"/>
              </a:ext>
            </a:extLst>
          </p:cNvPr>
          <p:cNvGrpSpPr/>
          <p:nvPr/>
        </p:nvGrpSpPr>
        <p:grpSpPr>
          <a:xfrm>
            <a:off x="4572000" y="85316"/>
            <a:ext cx="7526173" cy="369714"/>
            <a:chOff x="596530" y="360775"/>
            <a:chExt cx="9604098" cy="341130"/>
          </a:xfrm>
        </p:grpSpPr>
        <p:sp>
          <p:nvSpPr>
            <p:cNvPr id="21" name="CasellaDiTesto 20">
              <a:extLst>
                <a:ext uri="{FF2B5EF4-FFF2-40B4-BE49-F238E27FC236}">
                  <a16:creationId xmlns:a16="http://schemas.microsoft.com/office/drawing/2014/main" id="{4F0D62AF-40A1-4159-AF4E-F8236CFDE60A}"/>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2" name="Immagine 21">
              <a:extLst>
                <a:ext uri="{FF2B5EF4-FFF2-40B4-BE49-F238E27FC236}">
                  <a16:creationId xmlns:a16="http://schemas.microsoft.com/office/drawing/2014/main" id="{4D097526-BDCA-4B69-9EF3-41FF66A0C8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591929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DD7ACE4-018E-43D2-99DC-E4A9895DBBD6}"/>
              </a:ext>
            </a:extLst>
          </p:cNvPr>
          <p:cNvSpPr txBox="1"/>
          <p:nvPr/>
        </p:nvSpPr>
        <p:spPr>
          <a:xfrm>
            <a:off x="400050" y="1077014"/>
            <a:ext cx="11715750" cy="4493538"/>
          </a:xfrm>
          <a:prstGeom prst="rect">
            <a:avLst/>
          </a:prstGeom>
          <a:noFill/>
        </p:spPr>
        <p:txBody>
          <a:bodyPr wrap="square">
            <a:spAutoFit/>
          </a:bodyPr>
          <a:lstStyle/>
          <a:p>
            <a:pPr algn="just"/>
            <a:r>
              <a:rPr lang="it-IT" sz="2000" b="1" u="sng">
                <a:latin typeface="Work Sans" pitchFamily="2" charset="0"/>
              </a:rPr>
              <a:t>Distribuzione degli studenti nei livelli di apprendimento - Matematica</a:t>
            </a:r>
            <a:endParaRPr lang="it-IT" sz="1400" u="sng">
              <a:solidFill>
                <a:srgbClr val="1F1E1E"/>
              </a:solidFill>
              <a:latin typeface="Work Sans" pitchFamily="2" charset="0"/>
            </a:endParaRPr>
          </a:p>
          <a:p>
            <a:pPr algn="just"/>
            <a:r>
              <a:rPr lang="it-IT" sz="1400" b="1" i="0">
                <a:solidFill>
                  <a:srgbClr val="1A1A1A"/>
                </a:solidFill>
                <a:effectLst/>
                <a:latin typeface="Work Sans" pitchFamily="2" charset="0"/>
              </a:rPr>
              <a:t>LIVELLO 5</a:t>
            </a:r>
          </a:p>
          <a:p>
            <a:pPr algn="just"/>
            <a:r>
              <a:rPr lang="it-IT" sz="1400" b="1" i="0">
                <a:solidFill>
                  <a:srgbClr val="1A1A1A"/>
                </a:solidFill>
                <a:effectLst/>
                <a:latin typeface="Work Sans" pitchFamily="2" charset="0"/>
              </a:rPr>
              <a:t>NUMERI</a:t>
            </a:r>
            <a:endParaRPr lang="it-IT" sz="1400" i="0">
              <a:solidFill>
                <a:srgbClr val="1A1A1A"/>
              </a:solidFill>
              <a:effectLst/>
              <a:latin typeface="Work Sans" pitchFamily="2" charset="0"/>
            </a:endParaRPr>
          </a:p>
          <a:p>
            <a:pPr algn="just"/>
            <a:r>
              <a:rPr lang="it-IT" sz="1400" i="0">
                <a:solidFill>
                  <a:srgbClr val="1A1A1A"/>
                </a:solidFill>
                <a:effectLst/>
                <a:latin typeface="Work Sans" pitchFamily="2" charset="0"/>
              </a:rPr>
              <a:t>L’allievo/a risolve problemi modellizzabili con equazioni scegliendo rappresentazioni opportune dei dati numerici disponibili. È in grado di utilizzare il linguaggio algebrico per produrre dimostrazioni di proposizioni relative ai numeri primi e alla divisibilità fra numeri e a quella fra polinomi. Dimostra la falsità di proposizioni quantificate universalmente, anche espresse con il linguaggio algebrico, mediante la scelta di opportuni controesempi. Individua il numero di soluzioni di un'equazione parametrica al variare del parametro.</a:t>
            </a:r>
          </a:p>
          <a:p>
            <a:pPr algn="just"/>
            <a:r>
              <a:rPr lang="it-IT" sz="1400" b="1" i="0">
                <a:solidFill>
                  <a:srgbClr val="1A1A1A"/>
                </a:solidFill>
                <a:effectLst/>
                <a:latin typeface="Work Sans" pitchFamily="2" charset="0"/>
              </a:rPr>
              <a:t>SPAZIO E FIGURE</a:t>
            </a:r>
          </a:p>
          <a:p>
            <a:pPr algn="just"/>
            <a:r>
              <a:rPr lang="it-IT" sz="1400" i="0">
                <a:solidFill>
                  <a:srgbClr val="1A1A1A"/>
                </a:solidFill>
                <a:effectLst/>
                <a:latin typeface="Work Sans" pitchFamily="2" charset="0"/>
              </a:rPr>
              <a:t>L’allievo/a utilizza modelli algebrici o considerazioni di carattere geometrico per individuare caratteristiche di misure (per esempio il massimo di un'area) di una figura piana. Confronta, con un’analisi puntuale, figure nello spazio riconoscendo relazioni tra i loro elementi.</a:t>
            </a:r>
          </a:p>
          <a:p>
            <a:pPr algn="just"/>
            <a:r>
              <a:rPr lang="it-IT" sz="1400" b="1" i="0">
                <a:solidFill>
                  <a:srgbClr val="1A1A1A"/>
                </a:solidFill>
                <a:effectLst/>
                <a:latin typeface="Work Sans" pitchFamily="2" charset="0"/>
              </a:rPr>
              <a:t>DATI E PREVISIONI</a:t>
            </a:r>
          </a:p>
          <a:p>
            <a:pPr algn="just"/>
            <a:r>
              <a:rPr lang="it-IT" sz="1400" i="0">
                <a:solidFill>
                  <a:srgbClr val="1A1A1A"/>
                </a:solidFill>
                <a:effectLst/>
                <a:latin typeface="Work Sans" pitchFamily="2" charset="0"/>
              </a:rPr>
              <a:t>L'allievo/a calcola una probabilità condizionata ricavando o elaborando i dati da una tabella di contingenza, interpretando un testo articolato.</a:t>
            </a:r>
          </a:p>
          <a:p>
            <a:pPr algn="just"/>
            <a:r>
              <a:rPr lang="it-IT" sz="1400" b="1" i="0">
                <a:solidFill>
                  <a:srgbClr val="1A1A1A"/>
                </a:solidFill>
                <a:effectLst/>
                <a:latin typeface="Work Sans" pitchFamily="2" charset="0"/>
              </a:rPr>
              <a:t>RELAZIONI E FUNZIONI</a:t>
            </a:r>
          </a:p>
          <a:p>
            <a:pPr algn="just"/>
            <a:r>
              <a:rPr lang="it-IT" sz="1400" i="0">
                <a:solidFill>
                  <a:srgbClr val="1A1A1A"/>
                </a:solidFill>
                <a:effectLst/>
                <a:latin typeface="Work Sans" pitchFamily="2" charset="0"/>
              </a:rPr>
              <a:t>L’allievo/a utilizza il grafico di una funzione per calcolare una variazione media di una grandezza rispetto a un'altra. Analizza e confronta grafici di funzioni individuandone le proprietà in diversi intervalli del dominio. Risolve problemi utilizzando modelli matematici, per esempio di tipo quadratico ed esponenziale. Integra informazioni tra due diverse rappresentazioni, algebrica e grafica; è in grado di manipolare equazioni, in cui sono presenti uno o più parametri, svolgendo operazioni dirette e inverse.</a:t>
            </a:r>
            <a:endParaRPr lang="it-IT" sz="1400" u="sng">
              <a:latin typeface="Work Sans" pitchFamily="2" charset="0"/>
            </a:endParaRPr>
          </a:p>
        </p:txBody>
      </p:sp>
      <p:sp>
        <p:nvSpPr>
          <p:cNvPr id="13" name="CasellaDiTesto 12">
            <a:extLst>
              <a:ext uri="{FF2B5EF4-FFF2-40B4-BE49-F238E27FC236}">
                <a16:creationId xmlns:a16="http://schemas.microsoft.com/office/drawing/2014/main" id="{289C52D1-D089-415E-A198-5778458116ED}"/>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4" name="Pulsante di azione: vuoto 13" descr="Indietro con riempimento a tinta unita">
            <a:hlinkClick r:id="rId2" action="ppaction://hlinksldjump" highlightClick="1"/>
            <a:extLst>
              <a:ext uri="{FF2B5EF4-FFF2-40B4-BE49-F238E27FC236}">
                <a16:creationId xmlns:a16="http://schemas.microsoft.com/office/drawing/2014/main" id="{5A499083-8E0A-4796-AB20-76E767FB7DFC}"/>
              </a:ext>
            </a:extLst>
          </p:cNvPr>
          <p:cNvSpPr/>
          <p:nvPr/>
        </p:nvSpPr>
        <p:spPr>
          <a:xfrm>
            <a:off x="2075250" y="505529"/>
            <a:ext cx="417501" cy="386443"/>
          </a:xfrm>
          <a:prstGeom prst="actionButtonBlank">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 name="Gruppo 10">
            <a:extLst>
              <a:ext uri="{FF2B5EF4-FFF2-40B4-BE49-F238E27FC236}">
                <a16:creationId xmlns:a16="http://schemas.microsoft.com/office/drawing/2014/main" id="{88ABC00C-F41A-49A3-ABA0-A327E7EC91CC}"/>
              </a:ext>
            </a:extLst>
          </p:cNvPr>
          <p:cNvGrpSpPr/>
          <p:nvPr/>
        </p:nvGrpSpPr>
        <p:grpSpPr>
          <a:xfrm>
            <a:off x="4572000" y="85316"/>
            <a:ext cx="7526173" cy="369714"/>
            <a:chOff x="596530" y="360775"/>
            <a:chExt cx="9604098" cy="341130"/>
          </a:xfrm>
        </p:grpSpPr>
        <p:sp>
          <p:nvSpPr>
            <p:cNvPr id="12" name="CasellaDiTesto 11">
              <a:extLst>
                <a:ext uri="{FF2B5EF4-FFF2-40B4-BE49-F238E27FC236}">
                  <a16:creationId xmlns:a16="http://schemas.microsoft.com/office/drawing/2014/main" id="{0E0F6809-40D1-455E-97AE-EF4BEF98BD6D}"/>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15" name="Immagine 14">
              <a:extLst>
                <a:ext uri="{FF2B5EF4-FFF2-40B4-BE49-F238E27FC236}">
                  <a16:creationId xmlns:a16="http://schemas.microsoft.com/office/drawing/2014/main" id="{BB93BDC7-AE9E-478D-ABEA-4703A2EBF5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611096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DD7ACE4-018E-43D2-99DC-E4A9895DBBD6}"/>
              </a:ext>
            </a:extLst>
          </p:cNvPr>
          <p:cNvSpPr txBox="1"/>
          <p:nvPr/>
        </p:nvSpPr>
        <p:spPr>
          <a:xfrm>
            <a:off x="381000" y="1077014"/>
            <a:ext cx="11734800" cy="2339102"/>
          </a:xfrm>
          <a:prstGeom prst="rect">
            <a:avLst/>
          </a:prstGeom>
          <a:noFill/>
        </p:spPr>
        <p:txBody>
          <a:bodyPr wrap="square">
            <a:spAutoFit/>
          </a:bodyPr>
          <a:lstStyle/>
          <a:p>
            <a:pPr algn="just"/>
            <a:r>
              <a:rPr lang="it-IT" sz="2000" b="1" u="sng">
                <a:latin typeface="Work Sans" pitchFamily="2" charset="0"/>
              </a:rPr>
              <a:t>Descrizione dei livelli di apprendimento - Inglese</a:t>
            </a:r>
            <a:endParaRPr lang="it-IT" sz="1400" u="sng">
              <a:solidFill>
                <a:srgbClr val="1F1E1E"/>
              </a:solidFill>
              <a:latin typeface="Work Sans" pitchFamily="2" charset="0"/>
            </a:endParaRPr>
          </a:p>
          <a:p>
            <a:pPr algn="just"/>
            <a:r>
              <a:rPr lang="it-IT" sz="1400" b="1" i="0">
                <a:solidFill>
                  <a:srgbClr val="1A1A1A"/>
                </a:solidFill>
                <a:effectLst/>
                <a:latin typeface="Work Sans" pitchFamily="2" charset="0"/>
              </a:rPr>
              <a:t>LIVELLO B1</a:t>
            </a:r>
          </a:p>
          <a:p>
            <a:pPr algn="just"/>
            <a:r>
              <a:rPr lang="it-IT" sz="1400" i="0">
                <a:solidFill>
                  <a:srgbClr val="1A1A1A"/>
                </a:solidFill>
                <a:effectLst/>
                <a:latin typeface="Work Sans" pitchFamily="2" charset="0"/>
              </a:rPr>
              <a:t>L'allievo/a è in grado di comprendere i punti salienti di un discorso chiaro in lingua standard che tratti argomenti familiari affrontati abitualmente sul lavoro, a scuola, nel tempo libero, ecc., compresi dei brevi racconti.</a:t>
            </a:r>
          </a:p>
          <a:p>
            <a:pPr algn="just"/>
            <a:endParaRPr lang="it-IT" sz="1400" b="1" i="0">
              <a:solidFill>
                <a:srgbClr val="1A1A1A"/>
              </a:solidFill>
              <a:effectLst/>
              <a:latin typeface="Work Sans" pitchFamily="2" charset="0"/>
            </a:endParaRPr>
          </a:p>
          <a:p>
            <a:pPr algn="just"/>
            <a:r>
              <a:rPr lang="it-IT" sz="1400" b="1" i="0">
                <a:solidFill>
                  <a:srgbClr val="1A1A1A"/>
                </a:solidFill>
                <a:effectLst/>
                <a:latin typeface="Work Sans" pitchFamily="2" charset="0"/>
              </a:rPr>
              <a:t>LIVELLO B2</a:t>
            </a:r>
          </a:p>
          <a:p>
            <a:pPr algn="just"/>
            <a:r>
              <a:rPr lang="it-IT" sz="1400" i="0">
                <a:solidFill>
                  <a:srgbClr val="1A1A1A"/>
                </a:solidFill>
                <a:effectLst/>
                <a:latin typeface="Work Sans" pitchFamily="2" charset="0"/>
              </a:rPr>
              <a:t>'allievo/a è in grado di comprendere i concetti fondamentali di discorsi formulati in lingua standard su argomenti concreti e astratti, anche quando si stratta di discorsi concettualmente e linguisticamente complessi; di comprendere inoltre le discussioni tecniche del suo settore di specializzazione. È in grado di seguire un discorso lungo e argomentazioni complesse purché l’argomento gli/le sia relativamente familiare e la struttura del discorso sia indicata con segnali espliciti.</a:t>
            </a:r>
          </a:p>
        </p:txBody>
      </p:sp>
      <p:sp>
        <p:nvSpPr>
          <p:cNvPr id="13" name="CasellaDiTesto 12">
            <a:extLst>
              <a:ext uri="{FF2B5EF4-FFF2-40B4-BE49-F238E27FC236}">
                <a16:creationId xmlns:a16="http://schemas.microsoft.com/office/drawing/2014/main" id="{293EE257-4BFD-4A5F-887D-5336A4503125}"/>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4" name="Pulsante di azione: vuoto 13" descr="Indietro con riempimento a tinta unita">
            <a:hlinkClick r:id="rId2" action="ppaction://hlinksldjump" highlightClick="1"/>
            <a:extLst>
              <a:ext uri="{FF2B5EF4-FFF2-40B4-BE49-F238E27FC236}">
                <a16:creationId xmlns:a16="http://schemas.microsoft.com/office/drawing/2014/main" id="{5D899E0C-8E68-42CC-8CB1-191DC5A36312}"/>
              </a:ext>
            </a:extLst>
          </p:cNvPr>
          <p:cNvSpPr/>
          <p:nvPr/>
        </p:nvSpPr>
        <p:spPr>
          <a:xfrm>
            <a:off x="2075250" y="505529"/>
            <a:ext cx="417501" cy="386443"/>
          </a:xfrm>
          <a:prstGeom prst="actionButtonBlank">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5" name="Gruppo 14">
            <a:extLst>
              <a:ext uri="{FF2B5EF4-FFF2-40B4-BE49-F238E27FC236}">
                <a16:creationId xmlns:a16="http://schemas.microsoft.com/office/drawing/2014/main" id="{7D111598-8F95-4EA2-9D25-2A7E06F6EE8A}"/>
              </a:ext>
            </a:extLst>
          </p:cNvPr>
          <p:cNvGrpSpPr/>
          <p:nvPr/>
        </p:nvGrpSpPr>
        <p:grpSpPr>
          <a:xfrm rot="5400000">
            <a:off x="-3167651" y="3212999"/>
            <a:ext cx="6662061" cy="432000"/>
            <a:chOff x="0" y="0"/>
            <a:chExt cx="12260385" cy="581573"/>
          </a:xfrm>
        </p:grpSpPr>
        <p:pic>
          <p:nvPicPr>
            <p:cNvPr id="16" name="Immagine 15">
              <a:extLst>
                <a:ext uri="{FF2B5EF4-FFF2-40B4-BE49-F238E27FC236}">
                  <a16:creationId xmlns:a16="http://schemas.microsoft.com/office/drawing/2014/main" id="{35AD41BB-AC67-4CDC-84E1-D4804E37D4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7" name="Immagine 16">
              <a:extLst>
                <a:ext uri="{FF2B5EF4-FFF2-40B4-BE49-F238E27FC236}">
                  <a16:creationId xmlns:a16="http://schemas.microsoft.com/office/drawing/2014/main" id="{F0903AEA-D9DD-497D-9B31-2B174BE70B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8" name="Immagine 17">
              <a:extLst>
                <a:ext uri="{FF2B5EF4-FFF2-40B4-BE49-F238E27FC236}">
                  <a16:creationId xmlns:a16="http://schemas.microsoft.com/office/drawing/2014/main" id="{C9264EB3-479A-4244-9A22-A7C0B66558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0" name="Gruppo 19">
            <a:extLst>
              <a:ext uri="{FF2B5EF4-FFF2-40B4-BE49-F238E27FC236}">
                <a16:creationId xmlns:a16="http://schemas.microsoft.com/office/drawing/2014/main" id="{268FFCE5-4DC1-4F5A-BC10-7350AFD5FC66}"/>
              </a:ext>
            </a:extLst>
          </p:cNvPr>
          <p:cNvGrpSpPr/>
          <p:nvPr/>
        </p:nvGrpSpPr>
        <p:grpSpPr>
          <a:xfrm>
            <a:off x="4572000" y="85316"/>
            <a:ext cx="7526173" cy="369714"/>
            <a:chOff x="596530" y="360775"/>
            <a:chExt cx="9604098" cy="341130"/>
          </a:xfrm>
        </p:grpSpPr>
        <p:sp>
          <p:nvSpPr>
            <p:cNvPr id="21" name="CasellaDiTesto 20">
              <a:extLst>
                <a:ext uri="{FF2B5EF4-FFF2-40B4-BE49-F238E27FC236}">
                  <a16:creationId xmlns:a16="http://schemas.microsoft.com/office/drawing/2014/main" id="{5EBA4B34-2A92-4D7C-9041-AD20D279301F}"/>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2" name="Immagine 21">
              <a:extLst>
                <a:ext uri="{FF2B5EF4-FFF2-40B4-BE49-F238E27FC236}">
                  <a16:creationId xmlns:a16="http://schemas.microsoft.com/office/drawing/2014/main" id="{5D718A82-23FB-4B8A-A32E-6EC1092DFB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601535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25000" b="10000"/>
          </a:stretch>
        </a:blip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E3C70F36-6957-40A4-A1E8-71E72A64CA54}"/>
              </a:ext>
            </a:extLst>
          </p:cNvPr>
          <p:cNvSpPr txBox="1"/>
          <p:nvPr/>
        </p:nvSpPr>
        <p:spPr>
          <a:xfrm>
            <a:off x="785066" y="132840"/>
            <a:ext cx="10998940" cy="54476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5400" b="0" i="0" u="none" strike="noStrike" kern="1200" cap="none" spc="0" normalizeH="0" baseline="0" noProof="0">
                <a:ln>
                  <a:noFill/>
                </a:ln>
                <a:solidFill>
                  <a:prstClr val="black"/>
                </a:solidFill>
                <a:effectLst/>
                <a:uLnTx/>
                <a:uFillTx/>
                <a:latin typeface="Segoe Script" panose="030B0504020000000003" pitchFamily="66"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0" i="0" u="none" strike="noStrike" kern="1200" cap="none" spc="0" normalizeH="0" baseline="0" noProof="0">
                <a:ln>
                  <a:noFill/>
                </a:ln>
                <a:solidFill>
                  <a:prstClr val="black"/>
                </a:solidFill>
                <a:effectLst/>
                <a:uLnTx/>
                <a:uFillTx/>
                <a:latin typeface="Segoe Script" panose="030B0504020000000003" pitchFamily="66" charset="0"/>
                <a:ea typeface="+mn-ea"/>
                <a:cs typeface="+mn-cs"/>
              </a:rPr>
              <a:t>LICEO </a:t>
            </a:r>
            <a:r>
              <a:rPr kumimoji="0" lang="it-IT" sz="3600" b="0" i="0" u="none" strike="noStrike" kern="1200" cap="none" spc="0" normalizeH="0" baseline="0" noProof="0">
                <a:ln>
                  <a:noFill/>
                </a:ln>
                <a:solidFill>
                  <a:prstClr val="black"/>
                </a:solidFill>
                <a:effectLst/>
                <a:uLnTx/>
                <a:uFillTx/>
                <a:latin typeface="Segoe Script" panose="030B0504020000000003" pitchFamily="66" charset="0"/>
                <a:ea typeface="+mn-ea"/>
                <a:cs typeface="+mn-cs"/>
                <a:sym typeface="Symbol" panose="05050102010706020507" pitchFamily="18" charset="2"/>
              </a:rPr>
              <a:t></a:t>
            </a:r>
            <a:r>
              <a:rPr kumimoji="0" lang="it-IT" sz="3600" b="0" i="0" u="none" strike="noStrike" kern="1200" cap="none" spc="0" normalizeH="0" baseline="0" noProof="0">
                <a:ln>
                  <a:noFill/>
                </a:ln>
                <a:solidFill>
                  <a:prstClr val="black"/>
                </a:solidFill>
                <a:effectLst/>
                <a:uLnTx/>
                <a:uFillTx/>
                <a:latin typeface="Segoe Script" panose="030B0504020000000003" pitchFamily="66" charset="0"/>
                <a:ea typeface="+mn-ea"/>
                <a:cs typeface="+mn-cs"/>
              </a:rPr>
              <a:t>P. NERVI–G. FERRARI</a:t>
            </a:r>
            <a:r>
              <a:rPr kumimoji="0" lang="it-IT" sz="3600" b="0" i="0" u="none" strike="noStrike" kern="1200" cap="none" spc="0" normalizeH="0" baseline="0" noProof="0">
                <a:ln>
                  <a:noFill/>
                </a:ln>
                <a:solidFill>
                  <a:prstClr val="black"/>
                </a:solidFill>
                <a:effectLst/>
                <a:uLnTx/>
                <a:uFillTx/>
                <a:latin typeface="Segoe Script" panose="030B0504020000000003" pitchFamily="66" charset="0"/>
                <a:ea typeface="+mn-ea"/>
                <a:cs typeface="+mn-cs"/>
                <a:sym typeface="Symbol" panose="05050102010706020507" pitchFamily="18" charset="2"/>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4000" b="0" i="0" u="none" strike="noStrike" kern="1200" cap="none" spc="0" normalizeH="0" baseline="0" noProof="0">
              <a:ln>
                <a:noFill/>
              </a:ln>
              <a:solidFill>
                <a:prstClr val="black"/>
              </a:solidFill>
              <a:effectLst/>
              <a:uLnTx/>
              <a:uFillTx/>
              <a:latin typeface="Segoe Script" panose="030B0504020000000003"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4000" b="0" i="0" u="none" strike="noStrike" kern="1200" cap="none" spc="0" normalizeH="0" baseline="0" noProof="0">
              <a:ln>
                <a:noFill/>
              </a:ln>
              <a:solidFill>
                <a:prstClr val="black"/>
              </a:solidFill>
              <a:effectLst/>
              <a:uLnTx/>
              <a:uFillTx/>
              <a:latin typeface="Segoe Script" panose="030B0504020000000003"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5400" b="0" i="0" u="none" strike="noStrike" kern="1200" cap="none" spc="0" normalizeH="0" baseline="0" noProof="0">
                <a:ln>
                  <a:noFill/>
                </a:ln>
                <a:solidFill>
                  <a:prstClr val="black"/>
                </a:solidFill>
                <a:effectLst/>
                <a:uLnTx/>
                <a:uFillTx/>
                <a:latin typeface="Segoe Script" panose="030B0504020000000003" pitchFamily="66" charset="0"/>
                <a:ea typeface="+mn-ea"/>
                <a:cs typeface="+mn-cs"/>
              </a:rPr>
              <a:t>Restituzione Dati INVALSI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0" i="0" u="none" strike="noStrike" kern="1200" cap="none" spc="0" normalizeH="0" baseline="0" noProof="0">
                <a:ln>
                  <a:noFill/>
                </a:ln>
                <a:solidFill>
                  <a:prstClr val="black"/>
                </a:solidFill>
                <a:effectLst/>
                <a:uLnTx/>
                <a:uFillTx/>
                <a:latin typeface="Segoe Script" panose="030B0504020000000003" pitchFamily="66" charset="0"/>
                <a:ea typeface="+mn-ea"/>
                <a:cs typeface="+mn-cs"/>
              </a:rPr>
              <a:t>a.s. 2024/2025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4400" b="0" i="0" u="none" strike="noStrike" kern="1200" cap="none" spc="0" normalizeH="0" baseline="0" noProof="0">
              <a:ln>
                <a:noFill/>
              </a:ln>
              <a:solidFill>
                <a:prstClr val="black"/>
              </a:solidFill>
              <a:effectLst/>
              <a:uLnTx/>
              <a:uFillTx/>
              <a:latin typeface="Segoe Script" panose="030B0504020000000003"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a:ln>
                  <a:noFill/>
                </a:ln>
                <a:solidFill>
                  <a:prstClr val="black"/>
                </a:solidFill>
                <a:effectLst/>
                <a:uLnTx/>
                <a:uFillTx/>
                <a:latin typeface="Segoe Script" panose="030B0504020000000003" pitchFamily="66" charset="0"/>
                <a:ea typeface="+mn-ea"/>
                <a:cs typeface="+mn-cs"/>
              </a:rPr>
              <a:t>- Fine presentazione - </a:t>
            </a:r>
          </a:p>
        </p:txBody>
      </p:sp>
      <p:pic>
        <p:nvPicPr>
          <p:cNvPr id="5" name="Immagine 4">
            <a:extLst>
              <a:ext uri="{FF2B5EF4-FFF2-40B4-BE49-F238E27FC236}">
                <a16:creationId xmlns:a16="http://schemas.microsoft.com/office/drawing/2014/main" id="{A8E23B52-E470-4B66-865F-C11E2905AD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0219" y="317676"/>
            <a:ext cx="881969" cy="1275599"/>
          </a:xfrm>
          <a:prstGeom prst="rect">
            <a:avLst/>
          </a:prstGeom>
        </p:spPr>
      </p:pic>
      <p:pic>
        <p:nvPicPr>
          <p:cNvPr id="6" name="Immagine 5">
            <a:extLst>
              <a:ext uri="{FF2B5EF4-FFF2-40B4-BE49-F238E27FC236}">
                <a16:creationId xmlns:a16="http://schemas.microsoft.com/office/drawing/2014/main" id="{67BE84EF-16B4-49AA-9226-E68781B533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854" y="317676"/>
            <a:ext cx="1119999" cy="1137099"/>
          </a:xfrm>
          <a:prstGeom prst="rect">
            <a:avLst/>
          </a:prstGeom>
        </p:spPr>
      </p:pic>
      <p:pic>
        <p:nvPicPr>
          <p:cNvPr id="7" name="Immagine 6">
            <a:extLst>
              <a:ext uri="{FF2B5EF4-FFF2-40B4-BE49-F238E27FC236}">
                <a16:creationId xmlns:a16="http://schemas.microsoft.com/office/drawing/2014/main" id="{012161E7-086C-4CA5-8C7B-9BDF9D5D64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5674" y="317676"/>
            <a:ext cx="537724" cy="537724"/>
          </a:xfrm>
          <a:prstGeom prst="rect">
            <a:avLst/>
          </a:prstGeom>
        </p:spPr>
      </p:pic>
      <p:grpSp>
        <p:nvGrpSpPr>
          <p:cNvPr id="8" name="Gruppo 7">
            <a:extLst>
              <a:ext uri="{FF2B5EF4-FFF2-40B4-BE49-F238E27FC236}">
                <a16:creationId xmlns:a16="http://schemas.microsoft.com/office/drawing/2014/main" id="{CD3244FC-9F61-40FD-A993-ADA80E5A7258}"/>
              </a:ext>
            </a:extLst>
          </p:cNvPr>
          <p:cNvGrpSpPr/>
          <p:nvPr/>
        </p:nvGrpSpPr>
        <p:grpSpPr>
          <a:xfrm rot="5400000">
            <a:off x="-3167651" y="3212999"/>
            <a:ext cx="6662061" cy="432000"/>
            <a:chOff x="0" y="0"/>
            <a:chExt cx="12260385" cy="581573"/>
          </a:xfrm>
        </p:grpSpPr>
        <p:pic>
          <p:nvPicPr>
            <p:cNvPr id="9" name="Immagine 8">
              <a:extLst>
                <a:ext uri="{FF2B5EF4-FFF2-40B4-BE49-F238E27FC236}">
                  <a16:creationId xmlns:a16="http://schemas.microsoft.com/office/drawing/2014/main" id="{3755376D-EB85-409B-9132-AA3180B9E2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0" name="Immagine 9">
              <a:extLst>
                <a:ext uri="{FF2B5EF4-FFF2-40B4-BE49-F238E27FC236}">
                  <a16:creationId xmlns:a16="http://schemas.microsoft.com/office/drawing/2014/main" id="{3618C193-6435-4E81-858B-F0BBFCBAB4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1" name="Immagine 10">
              <a:extLst>
                <a:ext uri="{FF2B5EF4-FFF2-40B4-BE49-F238E27FC236}">
                  <a16:creationId xmlns:a16="http://schemas.microsoft.com/office/drawing/2014/main" id="{080939BB-9C69-4E4D-8178-9FDDBD6931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12" name="CasellaDiTesto 11">
            <a:extLst>
              <a:ext uri="{FF2B5EF4-FFF2-40B4-BE49-F238E27FC236}">
                <a16:creationId xmlns:a16="http://schemas.microsoft.com/office/drawing/2014/main" id="{5EC5D6AA-31A3-44CB-8443-72D3377D2BB1}"/>
              </a:ext>
            </a:extLst>
          </p:cNvPr>
          <p:cNvSpPr txBox="1"/>
          <p:nvPr/>
        </p:nvSpPr>
        <p:spPr>
          <a:xfrm>
            <a:off x="10053177" y="6255008"/>
            <a:ext cx="17308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Segoe Script" panose="030B0504020000000003" pitchFamily="66" charset="0"/>
                <a:ea typeface="+mn-ea"/>
                <a:cs typeface="+mn-cs"/>
              </a:rPr>
              <a:t>SOMMARIO</a:t>
            </a:r>
          </a:p>
        </p:txBody>
      </p:sp>
      <p:sp>
        <p:nvSpPr>
          <p:cNvPr id="13" name="Pulsante di azione: vuoto 12" descr="Indietro con riempimento a tinta unita">
            <a:hlinkClick r:id="rId7" action="ppaction://hlinksldjump" highlightClick="1"/>
            <a:extLst>
              <a:ext uri="{FF2B5EF4-FFF2-40B4-BE49-F238E27FC236}">
                <a16:creationId xmlns:a16="http://schemas.microsoft.com/office/drawing/2014/main" id="{6F6E898E-68E4-49EB-A4E7-38012C492FA4}"/>
              </a:ext>
            </a:extLst>
          </p:cNvPr>
          <p:cNvSpPr/>
          <p:nvPr/>
        </p:nvSpPr>
        <p:spPr>
          <a:xfrm>
            <a:off x="11630538" y="6246452"/>
            <a:ext cx="417501" cy="386443"/>
          </a:xfrm>
          <a:prstGeom prst="actionButtonBlank">
            <a:avLst/>
          </a:prstGeom>
          <a:blipFill dpi="0"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900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522259" y="5103674"/>
            <a:ext cx="11588098" cy="1384995"/>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degli studenti e delle studentesse (in valori assoluti e percentuali) per livelli di apprendimento.</a:t>
            </a:r>
          </a:p>
          <a:p>
            <a:pPr algn="just"/>
            <a:r>
              <a:rPr lang="it-IT" sz="1200" b="0" i="0">
                <a:solidFill>
                  <a:srgbClr val="1A1A1A"/>
                </a:solidFill>
                <a:effectLst/>
                <a:latin typeface="Work Sans" pitchFamily="2" charset="0"/>
              </a:rPr>
              <a:t>I livelli sono cinque: il livello 1 è il più basso mentre il livello 5 è il più alto. I livelli 1 e 2 identificano un risultato non in linea con i traguardi previsti al termine della II secondaria di secondo grado, il livello 3 rappresenta un esito della prova accettabile e i livelli 4 e 5 rappresentano il raggiungimento di robusti risultati di apprendimento.</a:t>
            </a:r>
          </a:p>
          <a:p>
            <a:pPr algn="just"/>
            <a:r>
              <a:rPr lang="it-IT" sz="1200" b="0" i="0">
                <a:solidFill>
                  <a:srgbClr val="1A1A1A"/>
                </a:solidFill>
                <a:effectLst/>
                <a:latin typeface="Work Sans" pitchFamily="2" charset="0"/>
              </a:rPr>
              <a:t>La somma dei valori di riga può non dare 100 a causa degli arrotondamenti.</a:t>
            </a:r>
          </a:p>
          <a:p>
            <a:pPr algn="just"/>
            <a:r>
              <a:rPr lang="it-IT" sz="1200" b="0" i="0">
                <a:solidFill>
                  <a:srgbClr val="1A1A1A"/>
                </a:solidFill>
                <a:effectLst/>
                <a:latin typeface="Work Sans" pitchFamily="2" charset="0"/>
              </a:rPr>
              <a:t>I confronti tra gli anni scolastici riguardano coorti diverse di studenti e studentesse e non gli stessi e le stesse seguiti nel tempo.</a:t>
            </a:r>
          </a:p>
          <a:p>
            <a:pPr algn="just"/>
            <a:r>
              <a:rPr lang="it-IT" sz="1200" b="0" i="0">
                <a:solidFill>
                  <a:srgbClr val="1A1A1A"/>
                </a:solidFill>
                <a:effectLst/>
                <a:latin typeface="Work Sans" pitchFamily="2" charset="0"/>
              </a:rPr>
              <a:t>Il dato per gli anni scolastici 2019/20 e 2020/21 non è disponibile poiché le prove non sono state svolte a causa della pandemia da Covid-19.</a:t>
            </a:r>
          </a:p>
        </p:txBody>
      </p:sp>
      <p:pic>
        <p:nvPicPr>
          <p:cNvPr id="11" name="Image 0" descr="preencoded.png">
            <a:extLst>
              <a:ext uri="{FF2B5EF4-FFF2-40B4-BE49-F238E27FC236}">
                <a16:creationId xmlns:a16="http://schemas.microsoft.com/office/drawing/2014/main" id="{F38A8047-EC99-4F13-9A71-AEB611ECAEA9}"/>
              </a:ext>
            </a:extLst>
          </p:cNvPr>
          <p:cNvPicPr>
            <a:picLocks noChangeAspect="1"/>
          </p:cNvPicPr>
          <p:nvPr/>
        </p:nvPicPr>
        <p:blipFill rotWithShape="1">
          <a:blip r:embed="rId2"/>
          <a:srcRect l="1873" t="1260" r="-1873" b="16635"/>
          <a:stretch/>
        </p:blipFill>
        <p:spPr>
          <a:xfrm>
            <a:off x="522259" y="817660"/>
            <a:ext cx="11765166" cy="4129557"/>
          </a:xfrm>
          <a:prstGeom prst="rect">
            <a:avLst/>
          </a:prstGeom>
        </p:spPr>
      </p:pic>
      <p:grpSp>
        <p:nvGrpSpPr>
          <p:cNvPr id="24" name="Gruppo 23">
            <a:extLst>
              <a:ext uri="{FF2B5EF4-FFF2-40B4-BE49-F238E27FC236}">
                <a16:creationId xmlns:a16="http://schemas.microsoft.com/office/drawing/2014/main" id="{F182388E-0871-4B4A-91BA-D63129F30BCF}"/>
              </a:ext>
            </a:extLst>
          </p:cNvPr>
          <p:cNvGrpSpPr/>
          <p:nvPr/>
        </p:nvGrpSpPr>
        <p:grpSpPr>
          <a:xfrm>
            <a:off x="718204" y="1895014"/>
            <a:ext cx="11490875" cy="2297191"/>
            <a:chOff x="785422" y="2539271"/>
            <a:chExt cx="10308236" cy="1490985"/>
          </a:xfrm>
        </p:grpSpPr>
        <p:cxnSp>
          <p:nvCxnSpPr>
            <p:cNvPr id="12" name="Connettore diritto 11">
              <a:extLst>
                <a:ext uri="{FF2B5EF4-FFF2-40B4-BE49-F238E27FC236}">
                  <a16:creationId xmlns:a16="http://schemas.microsoft.com/office/drawing/2014/main" id="{56323C50-3D35-4D7F-947A-B7D890475C52}"/>
                </a:ext>
              </a:extLst>
            </p:cNvPr>
            <p:cNvCxnSpPr>
              <a:cxnSpLocks/>
            </p:cNvCxnSpPr>
            <p:nvPr/>
          </p:nvCxnSpPr>
          <p:spPr>
            <a:xfrm>
              <a:off x="785422" y="2539271"/>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F148B0C2-F0A0-494C-9BDD-7D038A0E339C}"/>
                </a:ext>
              </a:extLst>
            </p:cNvPr>
            <p:cNvCxnSpPr>
              <a:cxnSpLocks/>
            </p:cNvCxnSpPr>
            <p:nvPr/>
          </p:nvCxnSpPr>
          <p:spPr>
            <a:xfrm>
              <a:off x="785422" y="2837468"/>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CCC8AAC1-5BB5-4F9D-B5BB-43224098CA19}"/>
                </a:ext>
              </a:extLst>
            </p:cNvPr>
            <p:cNvCxnSpPr>
              <a:cxnSpLocks/>
            </p:cNvCxnSpPr>
            <p:nvPr/>
          </p:nvCxnSpPr>
          <p:spPr>
            <a:xfrm>
              <a:off x="785422" y="3135665"/>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FAD8E039-14C7-4E89-91E2-DA83972568E9}"/>
                </a:ext>
              </a:extLst>
            </p:cNvPr>
            <p:cNvCxnSpPr>
              <a:cxnSpLocks/>
            </p:cNvCxnSpPr>
            <p:nvPr/>
          </p:nvCxnSpPr>
          <p:spPr>
            <a:xfrm>
              <a:off x="785422" y="3433862"/>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36F1D9F0-3480-43C8-ACB9-04A47FC4E910}"/>
                </a:ext>
              </a:extLst>
            </p:cNvPr>
            <p:cNvCxnSpPr>
              <a:cxnSpLocks/>
            </p:cNvCxnSpPr>
            <p:nvPr/>
          </p:nvCxnSpPr>
          <p:spPr>
            <a:xfrm>
              <a:off x="785422" y="3732059"/>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F8C505FC-7F90-4279-8C66-F1908D2EFE2C}"/>
                </a:ext>
              </a:extLst>
            </p:cNvPr>
            <p:cNvCxnSpPr>
              <a:cxnSpLocks/>
            </p:cNvCxnSpPr>
            <p:nvPr/>
          </p:nvCxnSpPr>
          <p:spPr>
            <a:xfrm>
              <a:off x="785422" y="4030256"/>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grpSp>
      <p:grpSp>
        <p:nvGrpSpPr>
          <p:cNvPr id="33" name="Gruppo 32">
            <a:extLst>
              <a:ext uri="{FF2B5EF4-FFF2-40B4-BE49-F238E27FC236}">
                <a16:creationId xmlns:a16="http://schemas.microsoft.com/office/drawing/2014/main" id="{FB61146C-DEE9-4268-A902-45238DB781C5}"/>
              </a:ext>
            </a:extLst>
          </p:cNvPr>
          <p:cNvGrpSpPr/>
          <p:nvPr/>
        </p:nvGrpSpPr>
        <p:grpSpPr>
          <a:xfrm rot="5400000">
            <a:off x="-3167651" y="3212999"/>
            <a:ext cx="6662061" cy="432000"/>
            <a:chOff x="0" y="0"/>
            <a:chExt cx="12260385" cy="581573"/>
          </a:xfrm>
        </p:grpSpPr>
        <p:pic>
          <p:nvPicPr>
            <p:cNvPr id="34" name="Immagine 33">
              <a:extLst>
                <a:ext uri="{FF2B5EF4-FFF2-40B4-BE49-F238E27FC236}">
                  <a16:creationId xmlns:a16="http://schemas.microsoft.com/office/drawing/2014/main" id="{30CF920B-9BE2-4AA3-AE9F-3766FAB3A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35" name="Immagine 34">
              <a:extLst>
                <a:ext uri="{FF2B5EF4-FFF2-40B4-BE49-F238E27FC236}">
                  <a16:creationId xmlns:a16="http://schemas.microsoft.com/office/drawing/2014/main" id="{D1FAFB38-9747-4AFF-8C10-9AB5D2C93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36" name="Immagine 35">
              <a:extLst>
                <a:ext uri="{FF2B5EF4-FFF2-40B4-BE49-F238E27FC236}">
                  <a16:creationId xmlns:a16="http://schemas.microsoft.com/office/drawing/2014/main" id="{85DFCC9A-E2EA-4101-BDBF-CD2DB2B87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37" name="CasellaDiTesto 36">
            <a:extLst>
              <a:ext uri="{FF2B5EF4-FFF2-40B4-BE49-F238E27FC236}">
                <a16:creationId xmlns:a16="http://schemas.microsoft.com/office/drawing/2014/main" id="{D5710EA8-DB30-4EED-84F4-3AC7F320CF81}"/>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38" name="Pulsante di azione: vuoto 37" descr="Indietro con riempimento a tinta unita">
            <a:hlinkClick r:id="rId4" action="ppaction://hlinksldjump" highlightClick="1"/>
            <a:extLst>
              <a:ext uri="{FF2B5EF4-FFF2-40B4-BE49-F238E27FC236}">
                <a16:creationId xmlns:a16="http://schemas.microsoft.com/office/drawing/2014/main" id="{C206FF1C-5821-43DD-89A7-98E3BA0B082D}"/>
              </a:ext>
            </a:extLst>
          </p:cNvPr>
          <p:cNvSpPr/>
          <p:nvPr/>
        </p:nvSpPr>
        <p:spPr>
          <a:xfrm>
            <a:off x="2075250" y="505529"/>
            <a:ext cx="417501" cy="386443"/>
          </a:xfrm>
          <a:prstGeom prst="actionButtonBlank">
            <a:avLst/>
          </a:prstGeo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9" name="Gruppo 28">
            <a:extLst>
              <a:ext uri="{FF2B5EF4-FFF2-40B4-BE49-F238E27FC236}">
                <a16:creationId xmlns:a16="http://schemas.microsoft.com/office/drawing/2014/main" id="{3B1CFD0A-320A-437E-A009-90D8C6628C9D}"/>
              </a:ext>
            </a:extLst>
          </p:cNvPr>
          <p:cNvGrpSpPr/>
          <p:nvPr/>
        </p:nvGrpSpPr>
        <p:grpSpPr>
          <a:xfrm>
            <a:off x="4572000" y="85316"/>
            <a:ext cx="7526173" cy="369714"/>
            <a:chOff x="596530" y="360775"/>
            <a:chExt cx="9604098" cy="341130"/>
          </a:xfrm>
        </p:grpSpPr>
        <p:sp>
          <p:nvSpPr>
            <p:cNvPr id="30" name="CasellaDiTesto 29">
              <a:extLst>
                <a:ext uri="{FF2B5EF4-FFF2-40B4-BE49-F238E27FC236}">
                  <a16:creationId xmlns:a16="http://schemas.microsoft.com/office/drawing/2014/main" id="{55EA8B4B-6C7E-4B62-A3A4-EB0DEAEA0816}"/>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32" name="Immagine 31">
              <a:extLst>
                <a:ext uri="{FF2B5EF4-FFF2-40B4-BE49-F238E27FC236}">
                  <a16:creationId xmlns:a16="http://schemas.microsoft.com/office/drawing/2014/main" id="{475E3E2B-7161-4601-95B2-6C7E326011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836544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500743" y="4922699"/>
            <a:ext cx="11609614" cy="1938992"/>
          </a:xfrm>
          <a:prstGeom prst="rect">
            <a:avLst/>
          </a:prstGeom>
          <a:noFill/>
        </p:spPr>
        <p:txBody>
          <a:bodyPr wrap="square">
            <a:spAutoFit/>
          </a:bodyPr>
          <a:lstStyle/>
          <a:p>
            <a:pPr algn="just"/>
            <a:r>
              <a:rPr lang="it-IT" sz="1200" b="0" i="0">
                <a:solidFill>
                  <a:srgbClr val="1A1A1A"/>
                </a:solidFill>
                <a:effectLst/>
                <a:latin typeface="Work Sans" pitchFamily="2" charset="0"/>
              </a:rPr>
              <a:t>È auspicabile avere un livello di variabilità tra le classi il più prossimo allo zero perché sta ad indicare una situazione di omogeneità e di equilibrio nella composizione delle classi e, quindi, una complementare maggiore variabilità al loro interno (saranno presenti tutti i livelli di rendimento, dalle eccellenze fino alle difficoltà conclamate):</a:t>
            </a:r>
          </a:p>
          <a:p>
            <a:pPr algn="just">
              <a:buFont typeface="Arial" panose="020B0604020202020204" pitchFamily="34" charset="0"/>
              <a:buChar char="•"/>
            </a:pPr>
            <a:r>
              <a:rPr lang="it-IT" sz="1200" b="0" i="0">
                <a:solidFill>
                  <a:srgbClr val="1A1A1A"/>
                </a:solidFill>
                <a:effectLst/>
                <a:latin typeface="Work Sans" pitchFamily="2" charset="0"/>
              </a:rPr>
              <a:t>L’istogramma azzurro indica il valore medio italiano.</a:t>
            </a:r>
          </a:p>
          <a:p>
            <a:pPr algn="just">
              <a:buFont typeface="Arial" panose="020B0604020202020204" pitchFamily="34" charset="0"/>
              <a:buChar char="•"/>
            </a:pPr>
            <a:r>
              <a:rPr lang="it-IT" sz="1200" b="0" i="0">
                <a:solidFill>
                  <a:srgbClr val="1A1A1A"/>
                </a:solidFill>
                <a:effectLst/>
                <a:latin typeface="Work Sans" pitchFamily="2" charset="0"/>
              </a:rPr>
              <a:t>L’istogramma della scuola può avere colori differenti:</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Rosso (situazione non auspicabile) se il valore è superiore a 50%.</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Rosa (situazione poco auspicabile) se il valore è superiore a 30% ma uguale o inferiore a 50%.</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Giallo se il valore è superiore a 5% ma uguale o inferiore a 30%.</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Verde chiaro (situazione auspicabile) se il valore è superiore a 2% ma uguale o inferiore a 5%.</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Verde (situazione maggiormente auspicabile) se il valore è inferiore o uguale a 2%.</a:t>
            </a:r>
          </a:p>
        </p:txBody>
      </p:sp>
      <p:pic>
        <p:nvPicPr>
          <p:cNvPr id="19" name="Image 0" descr="preencoded.png">
            <a:extLst>
              <a:ext uri="{FF2B5EF4-FFF2-40B4-BE49-F238E27FC236}">
                <a16:creationId xmlns:a16="http://schemas.microsoft.com/office/drawing/2014/main" id="{C5077767-DBB7-447E-A3A1-BA54D385C037}"/>
              </a:ext>
            </a:extLst>
          </p:cNvPr>
          <p:cNvPicPr>
            <a:picLocks noChangeAspect="1"/>
          </p:cNvPicPr>
          <p:nvPr/>
        </p:nvPicPr>
        <p:blipFill rotWithShape="1">
          <a:blip r:embed="rId2"/>
          <a:srcRect t="4143" b="18128"/>
          <a:stretch/>
        </p:blipFill>
        <p:spPr>
          <a:xfrm>
            <a:off x="500743" y="959617"/>
            <a:ext cx="11691257" cy="3884907"/>
          </a:xfrm>
          <a:prstGeom prst="rect">
            <a:avLst/>
          </a:prstGeom>
        </p:spPr>
      </p:pic>
      <p:grpSp>
        <p:nvGrpSpPr>
          <p:cNvPr id="25" name="Gruppo 24">
            <a:extLst>
              <a:ext uri="{FF2B5EF4-FFF2-40B4-BE49-F238E27FC236}">
                <a16:creationId xmlns:a16="http://schemas.microsoft.com/office/drawing/2014/main" id="{E7A85094-A8F4-4779-B700-99FCDD73CC2A}"/>
              </a:ext>
            </a:extLst>
          </p:cNvPr>
          <p:cNvGrpSpPr/>
          <p:nvPr/>
        </p:nvGrpSpPr>
        <p:grpSpPr>
          <a:xfrm rot="5400000">
            <a:off x="-3167651" y="3212999"/>
            <a:ext cx="6662061" cy="432000"/>
            <a:chOff x="0" y="0"/>
            <a:chExt cx="12260385" cy="581573"/>
          </a:xfrm>
        </p:grpSpPr>
        <p:pic>
          <p:nvPicPr>
            <p:cNvPr id="26" name="Immagine 25">
              <a:extLst>
                <a:ext uri="{FF2B5EF4-FFF2-40B4-BE49-F238E27FC236}">
                  <a16:creationId xmlns:a16="http://schemas.microsoft.com/office/drawing/2014/main" id="{D9D317E8-CFB5-4F18-94B6-64783E69C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27" name="Immagine 26">
              <a:extLst>
                <a:ext uri="{FF2B5EF4-FFF2-40B4-BE49-F238E27FC236}">
                  <a16:creationId xmlns:a16="http://schemas.microsoft.com/office/drawing/2014/main" id="{B60EAAF6-ABCC-43F0-B15A-DD68DA952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28" name="Immagine 27">
              <a:extLst>
                <a:ext uri="{FF2B5EF4-FFF2-40B4-BE49-F238E27FC236}">
                  <a16:creationId xmlns:a16="http://schemas.microsoft.com/office/drawing/2014/main" id="{FC90350B-CEE1-4852-82E2-88406B6E0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29" name="CasellaDiTesto 28">
            <a:extLst>
              <a:ext uri="{FF2B5EF4-FFF2-40B4-BE49-F238E27FC236}">
                <a16:creationId xmlns:a16="http://schemas.microsoft.com/office/drawing/2014/main" id="{3DB07E4E-A77E-4183-B288-CA55FCD21C80}"/>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30" name="Pulsante di azione: vuoto 29" descr="Indietro con riempimento a tinta unita">
            <a:hlinkClick r:id="rId4" action="ppaction://hlinksldjump" highlightClick="1"/>
            <a:extLst>
              <a:ext uri="{FF2B5EF4-FFF2-40B4-BE49-F238E27FC236}">
                <a16:creationId xmlns:a16="http://schemas.microsoft.com/office/drawing/2014/main" id="{D2EA5B62-10E5-4E44-9F83-08661BCCD60C}"/>
              </a:ext>
            </a:extLst>
          </p:cNvPr>
          <p:cNvSpPr/>
          <p:nvPr/>
        </p:nvSpPr>
        <p:spPr>
          <a:xfrm>
            <a:off x="2075250" y="505529"/>
            <a:ext cx="417501" cy="386443"/>
          </a:xfrm>
          <a:prstGeom prst="actionButtonBlank">
            <a:avLst/>
          </a:prstGeo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1" name="Gruppo 20">
            <a:extLst>
              <a:ext uri="{FF2B5EF4-FFF2-40B4-BE49-F238E27FC236}">
                <a16:creationId xmlns:a16="http://schemas.microsoft.com/office/drawing/2014/main" id="{F7F0D742-51B8-4D43-85A1-A51390662BAF}"/>
              </a:ext>
            </a:extLst>
          </p:cNvPr>
          <p:cNvGrpSpPr/>
          <p:nvPr/>
        </p:nvGrpSpPr>
        <p:grpSpPr>
          <a:xfrm>
            <a:off x="4572000" y="85316"/>
            <a:ext cx="7526173" cy="369714"/>
            <a:chOff x="596530" y="360775"/>
            <a:chExt cx="9604098" cy="341130"/>
          </a:xfrm>
        </p:grpSpPr>
        <p:sp>
          <p:nvSpPr>
            <p:cNvPr id="22" name="CasellaDiTesto 21">
              <a:extLst>
                <a:ext uri="{FF2B5EF4-FFF2-40B4-BE49-F238E27FC236}">
                  <a16:creationId xmlns:a16="http://schemas.microsoft.com/office/drawing/2014/main" id="{D56F9FE1-42DB-47D2-B1F0-9F3BCA4A81D6}"/>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3" name="Immagine 22">
              <a:extLst>
                <a:ext uri="{FF2B5EF4-FFF2-40B4-BE49-F238E27FC236}">
                  <a16:creationId xmlns:a16="http://schemas.microsoft.com/office/drawing/2014/main" id="{53A3BA73-D245-4FD7-B721-E138772A3D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2233233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78392D1-5474-4751-9C8D-E278B2C25932}"/>
              </a:ext>
            </a:extLst>
          </p:cNvPr>
          <p:cNvSpPr txBox="1"/>
          <p:nvPr/>
        </p:nvSpPr>
        <p:spPr>
          <a:xfrm>
            <a:off x="758762" y="1098760"/>
            <a:ext cx="10674476" cy="5509200"/>
          </a:xfrm>
          <a:prstGeom prst="rect">
            <a:avLst/>
          </a:prstGeom>
          <a:noFill/>
        </p:spPr>
        <p:txBody>
          <a:bodyPr wrap="square" rtlCol="0">
            <a:spAutoFit/>
          </a:bodyPr>
          <a:lstStyle/>
          <a:p>
            <a:pPr algn="ctr"/>
            <a:r>
              <a:rPr lang="it-IT" sz="5400">
                <a:latin typeface="Segoe Script" panose="030B0504020000000003" pitchFamily="66" charset="0"/>
              </a:rPr>
              <a:t>   </a:t>
            </a:r>
          </a:p>
          <a:p>
            <a:pPr algn="ctr"/>
            <a:r>
              <a:rPr lang="it-IT" sz="3600">
                <a:latin typeface="Segoe Script" panose="030B0504020000000003" pitchFamily="66" charset="0"/>
              </a:rPr>
              <a:t>LICEO </a:t>
            </a:r>
            <a:r>
              <a:rPr lang="it-IT" sz="3600">
                <a:latin typeface="Segoe Script" panose="030B0504020000000003" pitchFamily="66" charset="0"/>
                <a:sym typeface="Symbol" panose="05050102010706020507" pitchFamily="18" charset="2"/>
              </a:rPr>
              <a:t></a:t>
            </a:r>
            <a:r>
              <a:rPr lang="it-IT" sz="3600">
                <a:latin typeface="Segoe Script" panose="030B0504020000000003" pitchFamily="66" charset="0"/>
              </a:rPr>
              <a:t>P. NERVI–G. FERRARI</a:t>
            </a:r>
            <a:r>
              <a:rPr lang="it-IT" sz="3600">
                <a:latin typeface="Segoe Script" panose="030B0504020000000003" pitchFamily="66" charset="0"/>
                <a:sym typeface="Symbol" panose="05050102010706020507" pitchFamily="18" charset="2"/>
              </a:rPr>
              <a:t></a:t>
            </a:r>
          </a:p>
          <a:p>
            <a:pPr algn="ctr"/>
            <a:endParaRPr lang="it-IT" sz="4000">
              <a:latin typeface="Segoe Script" panose="030B0504020000000003" pitchFamily="66" charset="0"/>
            </a:endParaRPr>
          </a:p>
          <a:p>
            <a:pPr algn="ctr"/>
            <a:r>
              <a:rPr lang="it-IT" sz="5400">
                <a:latin typeface="Segoe Script" panose="030B0504020000000003" pitchFamily="66" charset="0"/>
              </a:rPr>
              <a:t>Restituzione Dati INVALSI </a:t>
            </a:r>
          </a:p>
          <a:p>
            <a:pPr algn="ctr"/>
            <a:r>
              <a:rPr lang="it-IT" sz="3600">
                <a:latin typeface="Segoe Script" panose="030B0504020000000003" pitchFamily="66" charset="0"/>
              </a:rPr>
              <a:t>a.s. 2024/2025</a:t>
            </a:r>
          </a:p>
          <a:p>
            <a:pPr algn="ctr"/>
            <a:endParaRPr lang="it-IT" sz="4400">
              <a:latin typeface="Segoe Script" panose="030B0504020000000003" pitchFamily="66" charset="0"/>
            </a:endParaRPr>
          </a:p>
          <a:p>
            <a:pPr algn="ctr"/>
            <a:r>
              <a:rPr lang="it-IT" sz="4400">
                <a:highlight>
                  <a:srgbClr val="FFFF00"/>
                </a:highlight>
                <a:latin typeface="Segoe Script" panose="030B0504020000000003" pitchFamily="66" charset="0"/>
              </a:rPr>
              <a:t>Classi seconde </a:t>
            </a:r>
          </a:p>
          <a:p>
            <a:pPr algn="ctr"/>
            <a:r>
              <a:rPr lang="it-IT" sz="4400">
                <a:highlight>
                  <a:srgbClr val="FFFF00"/>
                </a:highlight>
                <a:latin typeface="Segoe Script" panose="030B0504020000000003" pitchFamily="66" charset="0"/>
              </a:rPr>
              <a:t>Grafici di Matematica</a:t>
            </a:r>
          </a:p>
        </p:txBody>
      </p:sp>
      <p:pic>
        <p:nvPicPr>
          <p:cNvPr id="4" name="Immagine 3">
            <a:extLst>
              <a:ext uri="{FF2B5EF4-FFF2-40B4-BE49-F238E27FC236}">
                <a16:creationId xmlns:a16="http://schemas.microsoft.com/office/drawing/2014/main" id="{94B3E544-BF83-4D7F-A9FD-C7AC091DA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0513" y="1416436"/>
            <a:ext cx="908304" cy="1313688"/>
          </a:xfrm>
          <a:prstGeom prst="rect">
            <a:avLst/>
          </a:prstGeom>
        </p:spPr>
      </p:pic>
      <p:pic>
        <p:nvPicPr>
          <p:cNvPr id="15" name="Immagine 14">
            <a:extLst>
              <a:ext uri="{FF2B5EF4-FFF2-40B4-BE49-F238E27FC236}">
                <a16:creationId xmlns:a16="http://schemas.microsoft.com/office/drawing/2014/main" id="{6BC88578-F037-4D10-B4BF-B98B2D6A9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183" y="1416436"/>
            <a:ext cx="1119999" cy="1137099"/>
          </a:xfrm>
          <a:prstGeom prst="rect">
            <a:avLst/>
          </a:prstGeom>
        </p:spPr>
      </p:pic>
      <p:pic>
        <p:nvPicPr>
          <p:cNvPr id="16" name="Immagine 15">
            <a:extLst>
              <a:ext uri="{FF2B5EF4-FFF2-40B4-BE49-F238E27FC236}">
                <a16:creationId xmlns:a16="http://schemas.microsoft.com/office/drawing/2014/main" id="{920FCA90-6BFF-42C1-8D34-057DF2A05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7138" y="1416436"/>
            <a:ext cx="537724" cy="537724"/>
          </a:xfrm>
          <a:prstGeom prst="rect">
            <a:avLst/>
          </a:prstGeom>
        </p:spPr>
      </p:pic>
      <p:grpSp>
        <p:nvGrpSpPr>
          <p:cNvPr id="17" name="Gruppo 16">
            <a:extLst>
              <a:ext uri="{FF2B5EF4-FFF2-40B4-BE49-F238E27FC236}">
                <a16:creationId xmlns:a16="http://schemas.microsoft.com/office/drawing/2014/main" id="{071384A7-AD91-446D-9C28-CF92D40B67B6}"/>
              </a:ext>
            </a:extLst>
          </p:cNvPr>
          <p:cNvGrpSpPr/>
          <p:nvPr/>
        </p:nvGrpSpPr>
        <p:grpSpPr>
          <a:xfrm rot="5400000">
            <a:off x="-3167651" y="3212999"/>
            <a:ext cx="6662061" cy="432000"/>
            <a:chOff x="0" y="0"/>
            <a:chExt cx="12260385" cy="581573"/>
          </a:xfrm>
        </p:grpSpPr>
        <p:pic>
          <p:nvPicPr>
            <p:cNvPr id="18" name="Immagine 17">
              <a:extLst>
                <a:ext uri="{FF2B5EF4-FFF2-40B4-BE49-F238E27FC236}">
                  <a16:creationId xmlns:a16="http://schemas.microsoft.com/office/drawing/2014/main" id="{E6D38A09-E654-47F4-8D5F-943A9F049B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9" name="Immagine 18">
              <a:extLst>
                <a:ext uri="{FF2B5EF4-FFF2-40B4-BE49-F238E27FC236}">
                  <a16:creationId xmlns:a16="http://schemas.microsoft.com/office/drawing/2014/main" id="{5313E6E8-2FD6-426D-B61D-E8BF5F8A99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20" name="Immagine 19">
              <a:extLst>
                <a:ext uri="{FF2B5EF4-FFF2-40B4-BE49-F238E27FC236}">
                  <a16:creationId xmlns:a16="http://schemas.microsoft.com/office/drawing/2014/main" id="{8526D37E-7095-4D2F-9591-2692222B1C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21" name="CasellaDiTesto 20">
            <a:extLst>
              <a:ext uri="{FF2B5EF4-FFF2-40B4-BE49-F238E27FC236}">
                <a16:creationId xmlns:a16="http://schemas.microsoft.com/office/drawing/2014/main" id="{A5A50911-9716-439E-B2DD-C0188A8FD397}"/>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2" name="Pulsante di azione: vuoto 21" descr="Indietro con riempimento a tinta unita">
            <a:hlinkClick r:id="rId6" action="ppaction://hlinksldjump" highlightClick="1"/>
            <a:extLst>
              <a:ext uri="{FF2B5EF4-FFF2-40B4-BE49-F238E27FC236}">
                <a16:creationId xmlns:a16="http://schemas.microsoft.com/office/drawing/2014/main" id="{6538E78F-C91C-4F85-A6D2-21613EA3DCAC}"/>
              </a:ext>
            </a:extLst>
          </p:cNvPr>
          <p:cNvSpPr/>
          <p:nvPr/>
        </p:nvSpPr>
        <p:spPr>
          <a:xfrm>
            <a:off x="2075250" y="505529"/>
            <a:ext cx="417501" cy="386443"/>
          </a:xfrm>
          <a:prstGeom prst="actionButtonBlank">
            <a:avLst/>
          </a:prstGeom>
          <a:blipFill dpi="0"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57345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 0" descr="preencoded.png">
            <a:extLst>
              <a:ext uri="{FF2B5EF4-FFF2-40B4-BE49-F238E27FC236}">
                <a16:creationId xmlns:a16="http://schemas.microsoft.com/office/drawing/2014/main" id="{D6A7DD6A-8C81-4CA3-979A-FC052BE5F555}"/>
              </a:ext>
            </a:extLst>
          </p:cNvPr>
          <p:cNvPicPr>
            <a:picLocks noChangeAspect="1"/>
          </p:cNvPicPr>
          <p:nvPr/>
        </p:nvPicPr>
        <p:blipFill rotWithShape="1">
          <a:blip r:embed="rId2"/>
          <a:srcRect t="2403" b="12037"/>
          <a:stretch/>
        </p:blipFill>
        <p:spPr>
          <a:xfrm>
            <a:off x="171275" y="1219379"/>
            <a:ext cx="11126676" cy="5569141"/>
          </a:xfrm>
          <a:prstGeom prst="rect">
            <a:avLst/>
          </a:prstGeom>
        </p:spPr>
      </p:pic>
      <p:grpSp>
        <p:nvGrpSpPr>
          <p:cNvPr id="11" name="Gruppo 10">
            <a:extLst>
              <a:ext uri="{FF2B5EF4-FFF2-40B4-BE49-F238E27FC236}">
                <a16:creationId xmlns:a16="http://schemas.microsoft.com/office/drawing/2014/main" id="{ECE3BE61-9F28-49C5-ABBA-FB94924228C6}"/>
              </a:ext>
            </a:extLst>
          </p:cNvPr>
          <p:cNvGrpSpPr/>
          <p:nvPr/>
        </p:nvGrpSpPr>
        <p:grpSpPr>
          <a:xfrm>
            <a:off x="436055" y="2049371"/>
            <a:ext cx="10774870" cy="3978018"/>
            <a:chOff x="436055" y="2049371"/>
            <a:chExt cx="10774870" cy="3978018"/>
          </a:xfrm>
        </p:grpSpPr>
        <p:cxnSp>
          <p:nvCxnSpPr>
            <p:cNvPr id="4" name="Connettore diritto 3">
              <a:extLst>
                <a:ext uri="{FF2B5EF4-FFF2-40B4-BE49-F238E27FC236}">
                  <a16:creationId xmlns:a16="http://schemas.microsoft.com/office/drawing/2014/main" id="{CE74F831-488E-4BE9-80DF-C9BC9366A9CE}"/>
                </a:ext>
              </a:extLst>
            </p:cNvPr>
            <p:cNvCxnSpPr>
              <a:cxnSpLocks/>
            </p:cNvCxnSpPr>
            <p:nvPr/>
          </p:nvCxnSpPr>
          <p:spPr>
            <a:xfrm>
              <a:off x="436055" y="2049371"/>
              <a:ext cx="10774870"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D79C2B82-7277-41EF-AD31-E792E75131EC}"/>
                </a:ext>
              </a:extLst>
            </p:cNvPr>
            <p:cNvCxnSpPr>
              <a:cxnSpLocks/>
            </p:cNvCxnSpPr>
            <p:nvPr/>
          </p:nvCxnSpPr>
          <p:spPr>
            <a:xfrm>
              <a:off x="436055" y="2355372"/>
              <a:ext cx="10774870"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90C9A613-C127-4CCE-9A45-919503D5C71F}"/>
                </a:ext>
              </a:extLst>
            </p:cNvPr>
            <p:cNvCxnSpPr>
              <a:cxnSpLocks/>
            </p:cNvCxnSpPr>
            <p:nvPr/>
          </p:nvCxnSpPr>
          <p:spPr>
            <a:xfrm>
              <a:off x="436055" y="2661373"/>
              <a:ext cx="10774870"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1BA2633E-6EBA-474B-9E05-E2EF42AB8C1F}"/>
                </a:ext>
              </a:extLst>
            </p:cNvPr>
            <p:cNvCxnSpPr>
              <a:cxnSpLocks/>
            </p:cNvCxnSpPr>
            <p:nvPr/>
          </p:nvCxnSpPr>
          <p:spPr>
            <a:xfrm>
              <a:off x="436055" y="2967374"/>
              <a:ext cx="10774870"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26158143-100D-4238-A193-2A25F92456E1}"/>
                </a:ext>
              </a:extLst>
            </p:cNvPr>
            <p:cNvCxnSpPr>
              <a:cxnSpLocks/>
            </p:cNvCxnSpPr>
            <p:nvPr/>
          </p:nvCxnSpPr>
          <p:spPr>
            <a:xfrm>
              <a:off x="436055" y="3273375"/>
              <a:ext cx="10774870"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43E60988-D881-4983-94BF-FDD6134AA9BD}"/>
                </a:ext>
              </a:extLst>
            </p:cNvPr>
            <p:cNvCxnSpPr>
              <a:cxnSpLocks/>
            </p:cNvCxnSpPr>
            <p:nvPr/>
          </p:nvCxnSpPr>
          <p:spPr>
            <a:xfrm>
              <a:off x="436055" y="3579376"/>
              <a:ext cx="10774870"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093BA8D6-3464-405B-95F5-73D535AE52FC}"/>
                </a:ext>
              </a:extLst>
            </p:cNvPr>
            <p:cNvCxnSpPr>
              <a:cxnSpLocks/>
            </p:cNvCxnSpPr>
            <p:nvPr/>
          </p:nvCxnSpPr>
          <p:spPr>
            <a:xfrm>
              <a:off x="436055" y="3885377"/>
              <a:ext cx="10774870"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126699AF-D698-4C9D-9B41-DD7436F81094}"/>
                </a:ext>
              </a:extLst>
            </p:cNvPr>
            <p:cNvCxnSpPr>
              <a:cxnSpLocks/>
            </p:cNvCxnSpPr>
            <p:nvPr/>
          </p:nvCxnSpPr>
          <p:spPr>
            <a:xfrm>
              <a:off x="436055" y="4191378"/>
              <a:ext cx="10774870"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FA7BE7BD-354C-477F-84C6-72ABF6C9C9F9}"/>
                </a:ext>
              </a:extLst>
            </p:cNvPr>
            <p:cNvCxnSpPr>
              <a:cxnSpLocks/>
            </p:cNvCxnSpPr>
            <p:nvPr/>
          </p:nvCxnSpPr>
          <p:spPr>
            <a:xfrm>
              <a:off x="436055" y="4497379"/>
              <a:ext cx="10774870"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57B28144-EB36-4109-B631-8264584B1298}"/>
                </a:ext>
              </a:extLst>
            </p:cNvPr>
            <p:cNvCxnSpPr>
              <a:cxnSpLocks/>
            </p:cNvCxnSpPr>
            <p:nvPr/>
          </p:nvCxnSpPr>
          <p:spPr>
            <a:xfrm>
              <a:off x="436055" y="4803380"/>
              <a:ext cx="10774870"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E4794196-148D-486B-A1E8-0599E5ACA35A}"/>
                </a:ext>
              </a:extLst>
            </p:cNvPr>
            <p:cNvCxnSpPr>
              <a:cxnSpLocks/>
            </p:cNvCxnSpPr>
            <p:nvPr/>
          </p:nvCxnSpPr>
          <p:spPr>
            <a:xfrm>
              <a:off x="436055" y="5109381"/>
              <a:ext cx="10774870"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235D5846-C052-4869-A890-9E218E610A5A}"/>
                </a:ext>
              </a:extLst>
            </p:cNvPr>
            <p:cNvCxnSpPr>
              <a:cxnSpLocks/>
            </p:cNvCxnSpPr>
            <p:nvPr/>
          </p:nvCxnSpPr>
          <p:spPr>
            <a:xfrm>
              <a:off x="436055" y="5415382"/>
              <a:ext cx="10774870"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2FD835B3-17BA-44EC-8824-5E1B11C79A28}"/>
                </a:ext>
              </a:extLst>
            </p:cNvPr>
            <p:cNvCxnSpPr>
              <a:cxnSpLocks/>
            </p:cNvCxnSpPr>
            <p:nvPr/>
          </p:nvCxnSpPr>
          <p:spPr>
            <a:xfrm>
              <a:off x="436055" y="5721383"/>
              <a:ext cx="10774870"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9DC8C2EB-947A-4E81-830D-5C0BE6B84AC5}"/>
                </a:ext>
              </a:extLst>
            </p:cNvPr>
            <p:cNvCxnSpPr>
              <a:cxnSpLocks/>
            </p:cNvCxnSpPr>
            <p:nvPr/>
          </p:nvCxnSpPr>
          <p:spPr>
            <a:xfrm>
              <a:off x="436055" y="6027389"/>
              <a:ext cx="10774870"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grpSp>
      <p:sp>
        <p:nvSpPr>
          <p:cNvPr id="30" name="CasellaDiTesto 29">
            <a:extLst>
              <a:ext uri="{FF2B5EF4-FFF2-40B4-BE49-F238E27FC236}">
                <a16:creationId xmlns:a16="http://schemas.microsoft.com/office/drawing/2014/main" id="{6D8D3C05-00D7-4A02-9AB9-45D6A2A16497}"/>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31" name="Pulsante di azione: vuoto 30" descr="Indietro con riempimento a tinta unita">
            <a:hlinkClick r:id="rId3" action="ppaction://hlinksldjump" highlightClick="1"/>
            <a:extLst>
              <a:ext uri="{FF2B5EF4-FFF2-40B4-BE49-F238E27FC236}">
                <a16:creationId xmlns:a16="http://schemas.microsoft.com/office/drawing/2014/main" id="{1A75F55D-2E4B-44B1-8B48-46ACFF3F192E}"/>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2" name="Gruppo 31">
            <a:extLst>
              <a:ext uri="{FF2B5EF4-FFF2-40B4-BE49-F238E27FC236}">
                <a16:creationId xmlns:a16="http://schemas.microsoft.com/office/drawing/2014/main" id="{DC4ABD14-27C2-45FB-B361-33336F516F6E}"/>
              </a:ext>
            </a:extLst>
          </p:cNvPr>
          <p:cNvGrpSpPr/>
          <p:nvPr/>
        </p:nvGrpSpPr>
        <p:grpSpPr>
          <a:xfrm rot="5400000">
            <a:off x="-3167651" y="3212999"/>
            <a:ext cx="6662061" cy="432000"/>
            <a:chOff x="0" y="0"/>
            <a:chExt cx="12260385" cy="581573"/>
          </a:xfrm>
        </p:grpSpPr>
        <p:pic>
          <p:nvPicPr>
            <p:cNvPr id="33" name="Immagine 32">
              <a:extLst>
                <a:ext uri="{FF2B5EF4-FFF2-40B4-BE49-F238E27FC236}">
                  <a16:creationId xmlns:a16="http://schemas.microsoft.com/office/drawing/2014/main" id="{CA852EF7-59C1-44FE-A257-A7586CBB42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34" name="Immagine 33">
              <a:extLst>
                <a:ext uri="{FF2B5EF4-FFF2-40B4-BE49-F238E27FC236}">
                  <a16:creationId xmlns:a16="http://schemas.microsoft.com/office/drawing/2014/main" id="{9B82A90E-0765-4076-9F3D-48BF0C3F77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35" name="Immagine 34">
              <a:extLst>
                <a:ext uri="{FF2B5EF4-FFF2-40B4-BE49-F238E27FC236}">
                  <a16:creationId xmlns:a16="http://schemas.microsoft.com/office/drawing/2014/main" id="{DD272154-1D85-42D0-BE71-1A75F5A921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50" name="Gruppo 49">
            <a:extLst>
              <a:ext uri="{FF2B5EF4-FFF2-40B4-BE49-F238E27FC236}">
                <a16:creationId xmlns:a16="http://schemas.microsoft.com/office/drawing/2014/main" id="{DF3BC46F-3C5B-4DFA-8742-AC87B3965579}"/>
              </a:ext>
            </a:extLst>
          </p:cNvPr>
          <p:cNvGrpSpPr/>
          <p:nvPr/>
        </p:nvGrpSpPr>
        <p:grpSpPr>
          <a:xfrm>
            <a:off x="4572000" y="85316"/>
            <a:ext cx="7526173" cy="369714"/>
            <a:chOff x="596530" y="360775"/>
            <a:chExt cx="9604098" cy="341130"/>
          </a:xfrm>
        </p:grpSpPr>
        <p:sp>
          <p:nvSpPr>
            <p:cNvPr id="51" name="CasellaDiTesto 50">
              <a:extLst>
                <a:ext uri="{FF2B5EF4-FFF2-40B4-BE49-F238E27FC236}">
                  <a16:creationId xmlns:a16="http://schemas.microsoft.com/office/drawing/2014/main" id="{A4C5CA36-3147-4B35-A9A3-653A80C32011}"/>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52" name="Immagine 51">
              <a:extLst>
                <a:ext uri="{FF2B5EF4-FFF2-40B4-BE49-F238E27FC236}">
                  <a16:creationId xmlns:a16="http://schemas.microsoft.com/office/drawing/2014/main" id="{A554C8AE-8A03-4891-9B92-2044218028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
        <p:nvSpPr>
          <p:cNvPr id="28" name="Rettangolo 27">
            <a:extLst>
              <a:ext uri="{FF2B5EF4-FFF2-40B4-BE49-F238E27FC236}">
                <a16:creationId xmlns:a16="http://schemas.microsoft.com/office/drawing/2014/main" id="{8B854364-642F-41F7-ABFB-A0FD58564F9A}"/>
              </a:ext>
            </a:extLst>
          </p:cNvPr>
          <p:cNvSpPr/>
          <p:nvPr/>
        </p:nvSpPr>
        <p:spPr>
          <a:xfrm>
            <a:off x="433104" y="1647766"/>
            <a:ext cx="2010675" cy="25256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CasellaDiTesto 35">
            <a:extLst>
              <a:ext uri="{FF2B5EF4-FFF2-40B4-BE49-F238E27FC236}">
                <a16:creationId xmlns:a16="http://schemas.microsoft.com/office/drawing/2014/main" id="{689A5EE4-8438-4691-8C51-8E9B02E5BACA}"/>
              </a:ext>
            </a:extLst>
          </p:cNvPr>
          <p:cNvSpPr txBox="1"/>
          <p:nvPr/>
        </p:nvSpPr>
        <p:spPr>
          <a:xfrm>
            <a:off x="571312" y="2760129"/>
            <a:ext cx="1739879" cy="369332"/>
          </a:xfrm>
          <a:prstGeom prst="rect">
            <a:avLst/>
          </a:prstGeom>
          <a:noFill/>
        </p:spPr>
        <p:txBody>
          <a:bodyPr wrap="square" rtlCol="0">
            <a:spAutoFit/>
          </a:bodyPr>
          <a:lstStyle/>
          <a:p>
            <a:pPr algn="ctr"/>
            <a:r>
              <a:rPr lang="it-IT"/>
              <a:t>omissis</a:t>
            </a:r>
          </a:p>
        </p:txBody>
      </p:sp>
    </p:spTree>
    <p:extLst>
      <p:ext uri="{BB962C8B-B14F-4D97-AF65-F5344CB8AC3E}">
        <p14:creationId xmlns:p14="http://schemas.microsoft.com/office/powerpoint/2010/main" val="3781370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364880" y="5150164"/>
            <a:ext cx="11730976" cy="830997"/>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di studenti e studentesse (valori assoluti e percentuali) che non raggiungono i traguardi (livelli 1+2) e raggiungono i traguardi (livelli 3+4+5) secondo alcune caratteristiche:</a:t>
            </a:r>
          </a:p>
          <a:p>
            <a:pPr algn="just">
              <a:buFont typeface="Arial" panose="020B0604020202020204" pitchFamily="34" charset="0"/>
              <a:buChar char="•"/>
            </a:pPr>
            <a:r>
              <a:rPr lang="it-IT" sz="1200" b="0" i="0">
                <a:solidFill>
                  <a:srgbClr val="1A1A1A"/>
                </a:solidFill>
                <a:effectLst/>
                <a:latin typeface="Work Sans" pitchFamily="2" charset="0"/>
              </a:rPr>
              <a:t>Origine: nativi (se nati/nate in Italia o all’estero con almeno un genitore nato in Italia), stranieri di prima generazione (se nati/nate all’estero con entrambi i genitori nati all’estero) e stranieri di seconda generazione (se nati/nate in Italia con entrambi i genitori nati all’estero).</a:t>
            </a:r>
          </a:p>
        </p:txBody>
      </p:sp>
      <p:pic>
        <p:nvPicPr>
          <p:cNvPr id="11" name="Image 0" descr="preencoded.png">
            <a:extLst>
              <a:ext uri="{FF2B5EF4-FFF2-40B4-BE49-F238E27FC236}">
                <a16:creationId xmlns:a16="http://schemas.microsoft.com/office/drawing/2014/main" id="{1F069715-5742-41FB-8194-72E6EFC602F9}"/>
              </a:ext>
            </a:extLst>
          </p:cNvPr>
          <p:cNvPicPr>
            <a:picLocks noChangeAspect="1"/>
          </p:cNvPicPr>
          <p:nvPr/>
        </p:nvPicPr>
        <p:blipFill rotWithShape="1">
          <a:blip r:embed="rId2"/>
          <a:srcRect t="1702" b="17398"/>
          <a:stretch/>
        </p:blipFill>
        <p:spPr>
          <a:xfrm>
            <a:off x="293746" y="956594"/>
            <a:ext cx="11858745" cy="4101340"/>
          </a:xfrm>
          <a:prstGeom prst="rect">
            <a:avLst/>
          </a:prstGeom>
        </p:spPr>
      </p:pic>
      <p:grpSp>
        <p:nvGrpSpPr>
          <p:cNvPr id="12" name="Gruppo 11">
            <a:extLst>
              <a:ext uri="{FF2B5EF4-FFF2-40B4-BE49-F238E27FC236}">
                <a16:creationId xmlns:a16="http://schemas.microsoft.com/office/drawing/2014/main" id="{91EFD8C9-9FDF-484C-99C8-56257D6CAF35}"/>
              </a:ext>
            </a:extLst>
          </p:cNvPr>
          <p:cNvGrpSpPr/>
          <p:nvPr/>
        </p:nvGrpSpPr>
        <p:grpSpPr>
          <a:xfrm rot="5400000">
            <a:off x="-3167651" y="3212999"/>
            <a:ext cx="6662061" cy="432000"/>
            <a:chOff x="0" y="0"/>
            <a:chExt cx="12260385" cy="581573"/>
          </a:xfrm>
        </p:grpSpPr>
        <p:pic>
          <p:nvPicPr>
            <p:cNvPr id="13" name="Immagine 12">
              <a:extLst>
                <a:ext uri="{FF2B5EF4-FFF2-40B4-BE49-F238E27FC236}">
                  <a16:creationId xmlns:a16="http://schemas.microsoft.com/office/drawing/2014/main" id="{15006FB2-5A0A-4A35-929B-56E97EB77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4" name="Immagine 13">
              <a:extLst>
                <a:ext uri="{FF2B5EF4-FFF2-40B4-BE49-F238E27FC236}">
                  <a16:creationId xmlns:a16="http://schemas.microsoft.com/office/drawing/2014/main" id="{14CEF032-A4D4-4238-B308-B33F1CE2B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5" name="Immagine 14">
              <a:extLst>
                <a:ext uri="{FF2B5EF4-FFF2-40B4-BE49-F238E27FC236}">
                  <a16:creationId xmlns:a16="http://schemas.microsoft.com/office/drawing/2014/main" id="{8D375F36-9625-4DF3-9A20-125E265AF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16" name="CasellaDiTesto 15">
            <a:extLst>
              <a:ext uri="{FF2B5EF4-FFF2-40B4-BE49-F238E27FC236}">
                <a16:creationId xmlns:a16="http://schemas.microsoft.com/office/drawing/2014/main" id="{AE73EB57-7D01-41BA-B744-55BF5EE59474}"/>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7" name="Pulsante di azione: vuoto 16" descr="Indietro con riempimento a tinta unita">
            <a:hlinkClick r:id="rId4" action="ppaction://hlinksldjump" highlightClick="1"/>
            <a:extLst>
              <a:ext uri="{FF2B5EF4-FFF2-40B4-BE49-F238E27FC236}">
                <a16:creationId xmlns:a16="http://schemas.microsoft.com/office/drawing/2014/main" id="{88DA7750-F83B-48E3-BFE8-421643374342}"/>
              </a:ext>
            </a:extLst>
          </p:cNvPr>
          <p:cNvSpPr/>
          <p:nvPr/>
        </p:nvSpPr>
        <p:spPr>
          <a:xfrm>
            <a:off x="2075250" y="505529"/>
            <a:ext cx="417501" cy="386443"/>
          </a:xfrm>
          <a:prstGeom prst="actionButtonBlank">
            <a:avLst/>
          </a:prstGeo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7" name="Gruppo 26">
            <a:extLst>
              <a:ext uri="{FF2B5EF4-FFF2-40B4-BE49-F238E27FC236}">
                <a16:creationId xmlns:a16="http://schemas.microsoft.com/office/drawing/2014/main" id="{31EA0AA6-9A7B-4F22-8E1E-4151C11B8D8C}"/>
              </a:ext>
            </a:extLst>
          </p:cNvPr>
          <p:cNvGrpSpPr/>
          <p:nvPr/>
        </p:nvGrpSpPr>
        <p:grpSpPr>
          <a:xfrm>
            <a:off x="4572000" y="85316"/>
            <a:ext cx="7526173" cy="369714"/>
            <a:chOff x="596530" y="360775"/>
            <a:chExt cx="9604098" cy="341130"/>
          </a:xfrm>
        </p:grpSpPr>
        <p:sp>
          <p:nvSpPr>
            <p:cNvPr id="28" name="CasellaDiTesto 27">
              <a:extLst>
                <a:ext uri="{FF2B5EF4-FFF2-40B4-BE49-F238E27FC236}">
                  <a16:creationId xmlns:a16="http://schemas.microsoft.com/office/drawing/2014/main" id="{DC5704C4-955A-421C-BD18-85AF2B076507}"/>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9" name="Immagine 28">
              <a:extLst>
                <a:ext uri="{FF2B5EF4-FFF2-40B4-BE49-F238E27FC236}">
                  <a16:creationId xmlns:a16="http://schemas.microsoft.com/office/drawing/2014/main" id="{41807350-99AF-4D74-8FE9-97B1B0FB2E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2025319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364880" y="5599665"/>
            <a:ext cx="11730976" cy="1015663"/>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di studenti e studentesse (valori assoluti e percentuali) che non raggiungono i traguardi (livelli 1+2) e raggiungono i traguardi (livelli 3+4+5) secondo alcune caratteristiche:</a:t>
            </a:r>
          </a:p>
          <a:p>
            <a:pPr algn="just">
              <a:buFont typeface="Arial" panose="020B0604020202020204" pitchFamily="34" charset="0"/>
              <a:buChar char="•"/>
            </a:pPr>
            <a:r>
              <a:rPr lang="it-IT" sz="1200" b="0" i="0">
                <a:solidFill>
                  <a:srgbClr val="1A1A1A"/>
                </a:solidFill>
                <a:effectLst/>
                <a:latin typeface="Work Sans" pitchFamily="2" charset="0"/>
              </a:rPr>
              <a:t>Regolarità: studenti e studentesse regolari (se frequentano una classe corrispondente alla loro età anagrafica, secondo la normativa vigente, o se anticipatari/ anticipatarie che non hanno mai ripetuto l’anno scolastico) e posticipatari (se non frequentano una classe corrispondente alla loro età anagrafica o se anticipatari/anticipatarie che hanno ripetuto almeno una volta l’anno scolastico).</a:t>
            </a:r>
          </a:p>
        </p:txBody>
      </p:sp>
      <p:grpSp>
        <p:nvGrpSpPr>
          <p:cNvPr id="12" name="Gruppo 11">
            <a:extLst>
              <a:ext uri="{FF2B5EF4-FFF2-40B4-BE49-F238E27FC236}">
                <a16:creationId xmlns:a16="http://schemas.microsoft.com/office/drawing/2014/main" id="{91EFD8C9-9FDF-484C-99C8-56257D6CAF35}"/>
              </a:ext>
            </a:extLst>
          </p:cNvPr>
          <p:cNvGrpSpPr/>
          <p:nvPr/>
        </p:nvGrpSpPr>
        <p:grpSpPr>
          <a:xfrm rot="5400000">
            <a:off x="-3167651" y="3212999"/>
            <a:ext cx="6662061" cy="432000"/>
            <a:chOff x="0" y="0"/>
            <a:chExt cx="12260385" cy="581573"/>
          </a:xfrm>
        </p:grpSpPr>
        <p:pic>
          <p:nvPicPr>
            <p:cNvPr id="13" name="Immagine 12">
              <a:extLst>
                <a:ext uri="{FF2B5EF4-FFF2-40B4-BE49-F238E27FC236}">
                  <a16:creationId xmlns:a16="http://schemas.microsoft.com/office/drawing/2014/main" id="{15006FB2-5A0A-4A35-929B-56E97EB77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4" name="Immagine 13">
              <a:extLst>
                <a:ext uri="{FF2B5EF4-FFF2-40B4-BE49-F238E27FC236}">
                  <a16:creationId xmlns:a16="http://schemas.microsoft.com/office/drawing/2014/main" id="{14CEF032-A4D4-4238-B308-B33F1CE2B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5" name="Immagine 14">
              <a:extLst>
                <a:ext uri="{FF2B5EF4-FFF2-40B4-BE49-F238E27FC236}">
                  <a16:creationId xmlns:a16="http://schemas.microsoft.com/office/drawing/2014/main" id="{8D375F36-9625-4DF3-9A20-125E265AF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16" name="CasellaDiTesto 15">
            <a:extLst>
              <a:ext uri="{FF2B5EF4-FFF2-40B4-BE49-F238E27FC236}">
                <a16:creationId xmlns:a16="http://schemas.microsoft.com/office/drawing/2014/main" id="{AE73EB57-7D01-41BA-B744-55BF5EE59474}"/>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7" name="Pulsante di azione: vuoto 16" descr="Indietro con riempimento a tinta unita">
            <a:hlinkClick r:id="rId3" action="ppaction://hlinksldjump" highlightClick="1"/>
            <a:extLst>
              <a:ext uri="{FF2B5EF4-FFF2-40B4-BE49-F238E27FC236}">
                <a16:creationId xmlns:a16="http://schemas.microsoft.com/office/drawing/2014/main" id="{88DA7750-F83B-48E3-BFE8-421643374342}"/>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2618FB32-687F-458B-BC03-9F75986AAAC0}"/>
              </a:ext>
            </a:extLst>
          </p:cNvPr>
          <p:cNvPicPr>
            <a:picLocks noChangeAspect="1"/>
          </p:cNvPicPr>
          <p:nvPr/>
        </p:nvPicPr>
        <p:blipFill rotWithShape="1">
          <a:blip r:embed="rId6">
            <a:extLst>
              <a:ext uri="{28A0092B-C50C-407E-A947-70E740481C1C}">
                <a14:useLocalDpi xmlns:a14="http://schemas.microsoft.com/office/drawing/2010/main" val="0"/>
              </a:ext>
            </a:extLst>
          </a:blip>
          <a:srcRect l="17140" t="31429" r="2053" b="15079"/>
          <a:stretch/>
        </p:blipFill>
        <p:spPr>
          <a:xfrm>
            <a:off x="384000" y="1180540"/>
            <a:ext cx="11808000" cy="4396876"/>
          </a:xfrm>
          <a:prstGeom prst="rect">
            <a:avLst/>
          </a:prstGeom>
        </p:spPr>
      </p:pic>
      <p:grpSp>
        <p:nvGrpSpPr>
          <p:cNvPr id="26" name="Gruppo 25">
            <a:extLst>
              <a:ext uri="{FF2B5EF4-FFF2-40B4-BE49-F238E27FC236}">
                <a16:creationId xmlns:a16="http://schemas.microsoft.com/office/drawing/2014/main" id="{72A56D52-10D2-4FEB-ACA1-7F19D9F84855}"/>
              </a:ext>
            </a:extLst>
          </p:cNvPr>
          <p:cNvGrpSpPr/>
          <p:nvPr/>
        </p:nvGrpSpPr>
        <p:grpSpPr>
          <a:xfrm>
            <a:off x="4572000" y="85316"/>
            <a:ext cx="7526173" cy="369714"/>
            <a:chOff x="596530" y="360775"/>
            <a:chExt cx="9604098" cy="341130"/>
          </a:xfrm>
        </p:grpSpPr>
        <p:sp>
          <p:nvSpPr>
            <p:cNvPr id="27" name="CasellaDiTesto 26">
              <a:extLst>
                <a:ext uri="{FF2B5EF4-FFF2-40B4-BE49-F238E27FC236}">
                  <a16:creationId xmlns:a16="http://schemas.microsoft.com/office/drawing/2014/main" id="{A8DD5233-903E-4621-803E-C5958F48EE1F}"/>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8" name="Immagine 27">
              <a:extLst>
                <a:ext uri="{FF2B5EF4-FFF2-40B4-BE49-F238E27FC236}">
                  <a16:creationId xmlns:a16="http://schemas.microsoft.com/office/drawing/2014/main" id="{1609035C-C25E-450D-9080-730C786817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2713470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tangolo 24">
            <a:extLst>
              <a:ext uri="{FF2B5EF4-FFF2-40B4-BE49-F238E27FC236}">
                <a16:creationId xmlns:a16="http://schemas.microsoft.com/office/drawing/2014/main" id="{68EC9DCF-0221-477B-BF54-47830DC91F70}"/>
              </a:ext>
            </a:extLst>
          </p:cNvPr>
          <p:cNvSpPr/>
          <p:nvPr/>
        </p:nvSpPr>
        <p:spPr>
          <a:xfrm>
            <a:off x="0" y="0"/>
            <a:ext cx="12192000" cy="6858000"/>
          </a:xfrm>
          <a:prstGeom prst="rect">
            <a:avLst/>
          </a:prstGeom>
          <a:blipFill dpi="0" rotWithShape="1">
            <a:blip r:embed="rId2">
              <a:alphaModFix amt="33000"/>
              <a:extLst>
                <a:ext uri="{28A0092B-C50C-407E-A947-70E740481C1C}">
                  <a14:useLocalDpi xmlns:a14="http://schemas.microsoft.com/office/drawing/2010/main" val="0"/>
                </a:ext>
              </a:extLst>
            </a:blip>
            <a:srcRect/>
            <a:stretch>
              <a:fillRect/>
            </a:stretch>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2" name="Tabella 2">
            <a:extLst>
              <a:ext uri="{FF2B5EF4-FFF2-40B4-BE49-F238E27FC236}">
                <a16:creationId xmlns:a16="http://schemas.microsoft.com/office/drawing/2014/main" id="{F46ABF2F-FED2-42F9-B820-1D8B99B43275}"/>
              </a:ext>
            </a:extLst>
          </p:cNvPr>
          <p:cNvGraphicFramePr>
            <a:graphicFrameLocks noGrp="1"/>
          </p:cNvGraphicFramePr>
          <p:nvPr>
            <p:extLst>
              <p:ext uri="{D42A27DB-BD31-4B8C-83A1-F6EECF244321}">
                <p14:modId xmlns:p14="http://schemas.microsoft.com/office/powerpoint/2010/main" val="622318784"/>
              </p:ext>
            </p:extLst>
          </p:nvPr>
        </p:nvGraphicFramePr>
        <p:xfrm>
          <a:off x="364880" y="873212"/>
          <a:ext cx="11827120" cy="5953760"/>
        </p:xfrm>
        <a:graphic>
          <a:graphicData uri="http://schemas.openxmlformats.org/drawingml/2006/table">
            <a:tbl>
              <a:tblPr firstRow="1" bandRow="1">
                <a:tableStyleId>{5C22544A-7EE6-4342-B048-85BDC9FD1C3A}</a:tableStyleId>
              </a:tblPr>
              <a:tblGrid>
                <a:gridCol w="5913560">
                  <a:extLst>
                    <a:ext uri="{9D8B030D-6E8A-4147-A177-3AD203B41FA5}">
                      <a16:colId xmlns:a16="http://schemas.microsoft.com/office/drawing/2014/main" val="2426986804"/>
                    </a:ext>
                  </a:extLst>
                </a:gridCol>
                <a:gridCol w="5913560">
                  <a:extLst>
                    <a:ext uri="{9D8B030D-6E8A-4147-A177-3AD203B41FA5}">
                      <a16:colId xmlns:a16="http://schemas.microsoft.com/office/drawing/2014/main" val="973765345"/>
                    </a:ext>
                  </a:extLst>
                </a:gridCol>
              </a:tblGrid>
              <a:tr h="37892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a:solidFill>
                            <a:schemeClr val="tx1"/>
                          </a:solidFill>
                          <a:latin typeface="Segoe Script" panose="030B0504020000000003" pitchFamily="66" charset="0"/>
                          <a:hlinkClick r:id="rId3" action="ppaction://hlinksldjump"/>
                        </a:rPr>
                        <a:t>SOMMARIO</a:t>
                      </a:r>
                      <a:endParaRPr lang="it-IT">
                        <a:solidFill>
                          <a:schemeClr val="tx1"/>
                        </a:solidFill>
                        <a:latin typeface="Segoe Script" panose="030B0504020000000003" pitchFamily="66"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it-IT">
                        <a:solidFill>
                          <a:schemeClr val="tx1"/>
                        </a:solidFill>
                        <a:latin typeface="Segoe Script" panose="030B0504020000000003" pitchFamily="66" charset="0"/>
                      </a:endParaRPr>
                    </a:p>
                  </a:txBody>
                  <a:tcPr>
                    <a:solidFill>
                      <a:srgbClr val="FF0000"/>
                    </a:solidFill>
                  </a:tcPr>
                </a:tc>
                <a:extLst>
                  <a:ext uri="{0D108BD9-81ED-4DB2-BD59-A6C34878D82A}">
                    <a16:rowId xmlns:a16="http://schemas.microsoft.com/office/drawing/2014/main" val="152348849"/>
                  </a:ext>
                </a:extLst>
              </a:tr>
              <a:tr h="5574837">
                <a:tc>
                  <a:txBody>
                    <a:bodyPr/>
                    <a:lstStyle/>
                    <a:p>
                      <a:pPr>
                        <a:tabLst>
                          <a:tab pos="6010275" algn="l"/>
                        </a:tabLst>
                      </a:pPr>
                      <a:r>
                        <a:rPr lang="it-IT" sz="1400">
                          <a:latin typeface="Segoe Script" panose="030B0504020000000003" pitchFamily="66" charset="0"/>
                          <a:hlinkClick r:id="rId4" action="ppaction://hlinksldjump"/>
                        </a:rPr>
                        <a:t>Punteggi generali classi seconde</a:t>
                      </a:r>
                      <a:endParaRPr lang="it-IT" sz="1400">
                        <a:latin typeface="Segoe Script" panose="030B0504020000000003" pitchFamily="66" charset="0"/>
                      </a:endParaRPr>
                    </a:p>
                    <a:p>
                      <a:pPr>
                        <a:tabLst>
                          <a:tab pos="6010275" algn="l"/>
                        </a:tabLst>
                      </a:pPr>
                      <a:r>
                        <a:rPr lang="it-IT" sz="1400">
                          <a:latin typeface="Segoe Script" panose="030B0504020000000003" pitchFamily="66" charset="0"/>
                          <a:hlinkClick r:id="rId5" action="ppaction://hlinksldjump"/>
                        </a:rPr>
                        <a:t>Distribuzione nei livelli di apprendimento</a:t>
                      </a:r>
                    </a:p>
                    <a:p>
                      <a:pPr marL="285750" indent="-285750">
                        <a:buFontTx/>
                        <a:buChar char="-"/>
                      </a:pPr>
                      <a:r>
                        <a:rPr lang="it-IT" sz="1400">
                          <a:latin typeface="Segoe Script" panose="030B0504020000000003" pitchFamily="66" charset="0"/>
                          <a:hlinkClick r:id="rId5" action="ppaction://hlinksldjump"/>
                        </a:rPr>
                        <a:t>Italiano e Matematica</a:t>
                      </a:r>
                      <a:endParaRPr lang="it-IT" sz="1400">
                        <a:latin typeface="Segoe Script" panose="030B0504020000000003" pitchFamily="66" charset="0"/>
                      </a:endParaRPr>
                    </a:p>
                    <a:p>
                      <a:pPr marL="0" indent="0">
                        <a:buFontTx/>
                        <a:buNone/>
                      </a:pPr>
                      <a:r>
                        <a:rPr lang="it-IT" sz="1400">
                          <a:latin typeface="Segoe Script" panose="030B0504020000000003" pitchFamily="66" charset="0"/>
                          <a:hlinkClick r:id="rId6" action="ppaction://hlinksldjump"/>
                        </a:rPr>
                        <a:t>Grafico ″Traguardi raggiunti″</a:t>
                      </a:r>
                      <a:endParaRPr lang="it-IT" sz="1400">
                        <a:latin typeface="Segoe Script" panose="030B0504020000000003" pitchFamily="66" charset="0"/>
                      </a:endParaRPr>
                    </a:p>
                    <a:p>
                      <a:r>
                        <a:rPr lang="it-IT" sz="1400">
                          <a:latin typeface="Segoe Script" panose="030B0504020000000003" pitchFamily="66" charset="0"/>
                          <a:hlinkClick r:id="rId7" action="ppaction://hlinksldjump"/>
                        </a:rPr>
                        <a:t>Grafico ″Andamento negli anni″</a:t>
                      </a:r>
                      <a:endParaRPr lang="it-IT" sz="1400">
                        <a:latin typeface="Segoe Script" panose="030B0504020000000003" pitchFamily="66" charset="0"/>
                      </a:endParaRPr>
                    </a:p>
                    <a:p>
                      <a:r>
                        <a:rPr lang="it-IT" sz="1400">
                          <a:latin typeface="Segoe Script" panose="030B0504020000000003" pitchFamily="66" charset="0"/>
                          <a:hlinkClick r:id="rId8" action="ppaction://hlinksldjump"/>
                        </a:rPr>
                        <a:t>Grafici - Italiano</a:t>
                      </a:r>
                      <a:endParaRPr lang="it-IT" sz="1400">
                        <a:latin typeface="Segoe Script" panose="030B0504020000000003" pitchFamily="66" charset="0"/>
                      </a:endParaRPr>
                    </a:p>
                    <a:p>
                      <a:r>
                        <a:rPr lang="it-IT" sz="1400">
                          <a:latin typeface="Segoe Script" panose="030B0504020000000003" pitchFamily="66" charset="0"/>
                          <a:hlinkClick r:id="rId9" action="ppaction://hlinksldjump"/>
                        </a:rPr>
                        <a:t>Grafici - Matematica </a:t>
                      </a:r>
                      <a:endParaRPr lang="it-IT" sz="1400">
                        <a:latin typeface="Segoe Script" panose="030B0504020000000003" pitchFamily="66" charset="0"/>
                      </a:endParaRPr>
                    </a:p>
                    <a:p>
                      <a:r>
                        <a:rPr lang="it-IT" sz="1400">
                          <a:latin typeface="Segoe Script" panose="030B0504020000000003" pitchFamily="66" charset="0"/>
                          <a:hlinkClick r:id="rId10" action="ppaction://hlinksldjump"/>
                        </a:rPr>
                        <a:t>Effetto scuola</a:t>
                      </a:r>
                      <a:endParaRPr lang="it-IT" sz="1400">
                        <a:latin typeface="Segoe Script" panose="030B0504020000000003" pitchFamily="66" charset="0"/>
                      </a:endParaRPr>
                    </a:p>
                    <a:p>
                      <a:endParaRPr lang="it-IT" sz="1800" b="1">
                        <a:latin typeface="Segoe Script" panose="030B0504020000000003" pitchFamily="66" charset="0"/>
                      </a:endParaRPr>
                    </a:p>
                    <a:p>
                      <a:r>
                        <a:rPr lang="it-IT" sz="1800" b="1">
                          <a:latin typeface="Segoe Script" panose="030B0504020000000003" pitchFamily="66" charset="0"/>
                        </a:rPr>
                        <a:t>APPENDICE – Classi seconde</a:t>
                      </a:r>
                    </a:p>
                    <a:p>
                      <a:r>
                        <a:rPr lang="it-IT" sz="1400">
                          <a:latin typeface="Segoe Script" panose="030B0504020000000003" pitchFamily="66" charset="0"/>
                          <a:hlinkClick r:id="rId11" action="ppaction://hlinksldjump"/>
                        </a:rPr>
                        <a:t>Descrizione ″Effetto scuola″</a:t>
                      </a:r>
                      <a:endParaRPr lang="it-IT" sz="1400">
                        <a:latin typeface="Segoe Script" panose="030B0504020000000003"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400">
                          <a:solidFill>
                            <a:schemeClr val="tx1"/>
                          </a:solidFill>
                          <a:latin typeface="Segoe Script" panose="030B0504020000000003" pitchFamily="66" charset="0"/>
                          <a:hlinkClick r:id="rId12" action="ppaction://hlinksldjump"/>
                        </a:rPr>
                        <a:t>Descrizione </a:t>
                      </a:r>
                      <a:r>
                        <a:rPr lang="it-IT" sz="1400">
                          <a:latin typeface="Segoe Script" panose="030B0504020000000003" pitchFamily="66" charset="0"/>
                          <a:hlinkClick r:id="rId13" action="ppaction://hlinksldjump"/>
                        </a:rPr>
                        <a:t>″</a:t>
                      </a:r>
                      <a:r>
                        <a:rPr lang="it-IT" sz="1400">
                          <a:solidFill>
                            <a:schemeClr val="tx1"/>
                          </a:solidFill>
                          <a:latin typeface="Segoe Script" panose="030B0504020000000003" pitchFamily="66" charset="0"/>
                          <a:hlinkClick r:id="rId12" action="ppaction://hlinksldjump"/>
                        </a:rPr>
                        <a:t>Livelli di apprendimento Italiano</a:t>
                      </a:r>
                      <a:r>
                        <a:rPr lang="it-IT" sz="1400">
                          <a:latin typeface="Segoe Script" panose="030B0504020000000003" pitchFamily="66" charset="0"/>
                          <a:hlinkClick r:id="rId13" action="ppaction://hlinksldjump"/>
                        </a:rPr>
                        <a:t>″</a:t>
                      </a:r>
                      <a:endParaRPr lang="it-IT" sz="1400">
                        <a:solidFill>
                          <a:schemeClr val="tx1"/>
                        </a:solidFill>
                        <a:latin typeface="Segoe Script" panose="030B0504020000000003"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400">
                          <a:solidFill>
                            <a:schemeClr val="tx1"/>
                          </a:solidFill>
                          <a:latin typeface="Segoe Script" panose="030B0504020000000003" pitchFamily="66" charset="0"/>
                          <a:hlinkClick r:id="rId14" action="ppaction://hlinksldjump"/>
                        </a:rPr>
                        <a:t>Descrizione </a:t>
                      </a:r>
                      <a:r>
                        <a:rPr lang="it-IT" sz="1400">
                          <a:latin typeface="Segoe Script" panose="030B0504020000000003" pitchFamily="66" charset="0"/>
                          <a:hlinkClick r:id="rId13" action="ppaction://hlinksldjump"/>
                        </a:rPr>
                        <a:t>″</a:t>
                      </a:r>
                      <a:r>
                        <a:rPr lang="it-IT" sz="1400">
                          <a:solidFill>
                            <a:schemeClr val="tx1"/>
                          </a:solidFill>
                          <a:latin typeface="Segoe Script" panose="030B0504020000000003" pitchFamily="66" charset="0"/>
                          <a:hlinkClick r:id="rId14" action="ppaction://hlinksldjump"/>
                        </a:rPr>
                        <a:t>Livelli di apprendimento Matematica</a:t>
                      </a:r>
                      <a:r>
                        <a:rPr lang="it-IT" sz="1400">
                          <a:latin typeface="Segoe Script" panose="030B0504020000000003" pitchFamily="66" charset="0"/>
                          <a:hlinkClick r:id="rId13" action="ppaction://hlinksldjump"/>
                        </a:rPr>
                        <a:t>″</a:t>
                      </a:r>
                      <a:endParaRPr lang="it-IT" sz="1400">
                        <a:solidFill>
                          <a:schemeClr val="tx1"/>
                        </a:solidFill>
                        <a:latin typeface="Segoe Script" panose="030B0504020000000003" pitchFamily="66" charset="0"/>
                      </a:endParaRPr>
                    </a:p>
                  </a:txBody>
                  <a:tcPr>
                    <a:lnL w="12700" cmpd="sng">
                      <a:noFill/>
                    </a:lnL>
                    <a:lnR w="28575" cap="flat" cmpd="sng" algn="ctr">
                      <a:solidFill>
                        <a:schemeClr val="tx1"/>
                      </a:solidFill>
                      <a:prstDash val="dashDot"/>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tabLst>
                          <a:tab pos="6010275" algn="l"/>
                        </a:tabLst>
                      </a:pPr>
                      <a:r>
                        <a:rPr lang="it-IT" sz="1400">
                          <a:latin typeface="Segoe Script" panose="030B0504020000000003" pitchFamily="66" charset="0"/>
                          <a:hlinkClick r:id="rId15" action="ppaction://hlinksldjump"/>
                        </a:rPr>
                        <a:t>Punteggi generali classi quinte</a:t>
                      </a:r>
                      <a:endParaRPr lang="it-IT" sz="1400">
                        <a:latin typeface="Segoe Script" panose="030B0504020000000003" pitchFamily="66" charset="0"/>
                      </a:endParaRPr>
                    </a:p>
                    <a:p>
                      <a:pPr>
                        <a:tabLst>
                          <a:tab pos="6010275" algn="l"/>
                        </a:tabLst>
                      </a:pPr>
                      <a:r>
                        <a:rPr lang="it-IT" sz="1400">
                          <a:latin typeface="Segoe Script" panose="030B0504020000000003" pitchFamily="66" charset="0"/>
                          <a:hlinkClick r:id="rId16" action="ppaction://hlinksldjump"/>
                        </a:rPr>
                        <a:t>Distribuzione nei livelli di apprendimento</a:t>
                      </a:r>
                    </a:p>
                    <a:p>
                      <a:pPr marL="285750" indent="-285750">
                        <a:buFontTx/>
                        <a:buChar char="-"/>
                      </a:pPr>
                      <a:r>
                        <a:rPr lang="it-IT" sz="1400">
                          <a:latin typeface="Segoe Script" panose="030B0504020000000003" pitchFamily="66" charset="0"/>
                          <a:hlinkClick r:id="rId16" action="ppaction://hlinksldjump"/>
                        </a:rPr>
                        <a:t>Italiano e Matematica</a:t>
                      </a:r>
                      <a:endParaRPr lang="it-IT" sz="1400">
                        <a:latin typeface="Segoe Script" panose="030B0504020000000003" pitchFamily="66" charset="0"/>
                      </a:endParaRPr>
                    </a:p>
                    <a:p>
                      <a:pPr>
                        <a:tabLst>
                          <a:tab pos="6010275" algn="l"/>
                        </a:tabLst>
                      </a:pPr>
                      <a:r>
                        <a:rPr lang="it-IT" sz="1400">
                          <a:latin typeface="Segoe Script" panose="030B0504020000000003" pitchFamily="66" charset="0"/>
                          <a:hlinkClick r:id="rId17" action="ppaction://hlinksldjump"/>
                        </a:rPr>
                        <a:t>Distribuzione nei livelli di apprendimento - Inglese</a:t>
                      </a:r>
                      <a:endParaRPr lang="it-IT" sz="1400">
                        <a:latin typeface="Segoe Script" panose="030B0504020000000003"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Segoe Script" panose="030B0504020000000003" pitchFamily="66" charset="0"/>
                          <a:hlinkClick r:id="rId18" action="ppaction://hlinksldjump"/>
                        </a:rPr>
                        <a:t>Grafico ″Traguardi raggiunti″</a:t>
                      </a:r>
                      <a:endParaRPr lang="it-IT" sz="1400">
                        <a:latin typeface="Segoe Script" panose="030B0504020000000003" pitchFamily="66" charset="0"/>
                      </a:endParaRPr>
                    </a:p>
                    <a:p>
                      <a:r>
                        <a:rPr lang="it-IT" sz="1400">
                          <a:latin typeface="Segoe Script" panose="030B0504020000000003" pitchFamily="66" charset="0"/>
                          <a:hlinkClick r:id="rId19" action="ppaction://hlinksldjump"/>
                        </a:rPr>
                        <a:t>Grafico ″Andamento negli anni″</a:t>
                      </a:r>
                      <a:endParaRPr lang="it-IT" sz="1400">
                        <a:latin typeface="Segoe Script" panose="030B0504020000000003" pitchFamily="66" charset="0"/>
                      </a:endParaRPr>
                    </a:p>
                    <a:p>
                      <a:r>
                        <a:rPr lang="it-IT" sz="1400">
                          <a:latin typeface="Segoe Script" panose="030B0504020000000003" pitchFamily="66" charset="0"/>
                          <a:hlinkClick r:id="rId20" action="ppaction://hlinksldjump"/>
                        </a:rPr>
                        <a:t>Grafici - Italiano</a:t>
                      </a:r>
                      <a:endParaRPr lang="it-IT" sz="1400">
                        <a:latin typeface="Segoe Script" panose="030B0504020000000003" pitchFamily="66" charset="0"/>
                      </a:endParaRPr>
                    </a:p>
                    <a:p>
                      <a:r>
                        <a:rPr lang="it-IT" sz="1400">
                          <a:latin typeface="Segoe Script" panose="030B0504020000000003" pitchFamily="66" charset="0"/>
                          <a:hlinkClick r:id="rId21" action="ppaction://hlinksldjump"/>
                        </a:rPr>
                        <a:t>Grafici - Matematica</a:t>
                      </a:r>
                      <a:r>
                        <a:rPr lang="it-IT" sz="1400">
                          <a:latin typeface="Segoe Script" panose="030B0504020000000003" pitchFamily="66" charset="0"/>
                        </a:rPr>
                        <a:t> </a:t>
                      </a:r>
                    </a:p>
                    <a:p>
                      <a:r>
                        <a:rPr lang="it-IT" sz="1400">
                          <a:latin typeface="Segoe Script" panose="030B0504020000000003" pitchFamily="66" charset="0"/>
                          <a:hlinkClick r:id="rId22" action="ppaction://hlinksldjump"/>
                        </a:rPr>
                        <a:t>Grafici - Inglese</a:t>
                      </a:r>
                      <a:endParaRPr lang="it-IT" sz="1400">
                        <a:latin typeface="Segoe Script" panose="030B0504020000000003" pitchFamily="66" charset="0"/>
                      </a:endParaRPr>
                    </a:p>
                    <a:p>
                      <a:r>
                        <a:rPr lang="it-IT" sz="1400">
                          <a:latin typeface="Segoe Script" panose="030B0504020000000003" pitchFamily="66" charset="0"/>
                          <a:hlinkClick r:id="rId23" action="ppaction://hlinksldjump"/>
                        </a:rPr>
                        <a:t>Effetto scuola</a:t>
                      </a:r>
                      <a:endParaRPr lang="it-IT" sz="1400">
                        <a:latin typeface="Segoe Script" panose="030B0504020000000003"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800" b="1">
                        <a:latin typeface="Segoe Script" panose="030B0504020000000003"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a:latin typeface="Segoe Script" panose="030B0504020000000003" pitchFamily="66" charset="0"/>
                        </a:rPr>
                        <a:t>APPENDICE – Classi quinte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Segoe Script" panose="030B0504020000000003" pitchFamily="66" charset="0"/>
                          <a:hlinkClick r:id="rId24" action="ppaction://hlinksldjump"/>
                        </a:rPr>
                        <a:t>Descrizione ″Effetto scuola″</a:t>
                      </a:r>
                      <a:endParaRPr lang="it-IT" sz="1400">
                        <a:latin typeface="Segoe Script" panose="030B0504020000000003"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Segoe Script" panose="030B0504020000000003" pitchFamily="66" charset="0"/>
                          <a:hlinkClick r:id="rId25" action="ppaction://hlinksldjump"/>
                        </a:rPr>
                        <a:t>Descrizione ″Livelli di apprendimento Italiano″</a:t>
                      </a:r>
                      <a:endParaRPr lang="it-IT" sz="1400">
                        <a:latin typeface="Segoe Script" panose="030B0504020000000003"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Segoe Script" panose="030B0504020000000003" pitchFamily="66" charset="0"/>
                          <a:hlinkClick r:id="rId26" action="ppaction://hlinksldjump"/>
                        </a:rPr>
                        <a:t>Descrizione ″Livelli di apprendimento Matematica″</a:t>
                      </a:r>
                      <a:endParaRPr lang="it-IT" sz="1400">
                        <a:latin typeface="Segoe Script" panose="030B0504020000000003"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Segoe Script" panose="030B0504020000000003" pitchFamily="66" charset="0"/>
                          <a:hlinkClick r:id="rId27" action="ppaction://hlinksldjump"/>
                        </a:rPr>
                        <a:t>Descrizione ″Livelli di apprendimento Inglese″</a:t>
                      </a:r>
                      <a:endParaRPr lang="it-IT" sz="1400">
                        <a:latin typeface="Segoe Script" panose="030B0504020000000003" pitchFamily="66" charset="0"/>
                      </a:endParaRPr>
                    </a:p>
                  </a:txBody>
                  <a:tcPr>
                    <a:lnL w="28575" cap="flat" cmpd="sng" algn="ctr">
                      <a:solidFill>
                        <a:schemeClr val="tx1"/>
                      </a:solidFill>
                      <a:prstDash val="dashDot"/>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93190084"/>
                  </a:ext>
                </a:extLst>
              </a:tr>
            </a:tbl>
          </a:graphicData>
        </a:graphic>
      </p:graphicFrame>
      <p:grpSp>
        <p:nvGrpSpPr>
          <p:cNvPr id="48" name="Gruppo 47">
            <a:extLst>
              <a:ext uri="{FF2B5EF4-FFF2-40B4-BE49-F238E27FC236}">
                <a16:creationId xmlns:a16="http://schemas.microsoft.com/office/drawing/2014/main" id="{346800E5-A797-4E40-A8E1-95B36EEEBCE4}"/>
              </a:ext>
            </a:extLst>
          </p:cNvPr>
          <p:cNvGrpSpPr/>
          <p:nvPr/>
        </p:nvGrpSpPr>
        <p:grpSpPr>
          <a:xfrm rot="5400000">
            <a:off x="-3167651" y="3212999"/>
            <a:ext cx="6662061" cy="432000"/>
            <a:chOff x="0" y="0"/>
            <a:chExt cx="12260385" cy="581573"/>
          </a:xfrm>
        </p:grpSpPr>
        <p:pic>
          <p:nvPicPr>
            <p:cNvPr id="49" name="Immagine 48">
              <a:extLst>
                <a:ext uri="{FF2B5EF4-FFF2-40B4-BE49-F238E27FC236}">
                  <a16:creationId xmlns:a16="http://schemas.microsoft.com/office/drawing/2014/main" id="{E3290619-BB59-40DB-BB2D-1AFE92F2AFC7}"/>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50" name="Immagine 49">
              <a:extLst>
                <a:ext uri="{FF2B5EF4-FFF2-40B4-BE49-F238E27FC236}">
                  <a16:creationId xmlns:a16="http://schemas.microsoft.com/office/drawing/2014/main" id="{3C8B4B49-F6A4-4240-89E3-59C93CE03E76}"/>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51" name="Immagine 50">
              <a:extLst>
                <a:ext uri="{FF2B5EF4-FFF2-40B4-BE49-F238E27FC236}">
                  <a16:creationId xmlns:a16="http://schemas.microsoft.com/office/drawing/2014/main" id="{5BDA7C82-C45D-4994-9173-63B9024C34B7}"/>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Tree>
    <p:extLst>
      <p:ext uri="{BB962C8B-B14F-4D97-AF65-F5344CB8AC3E}">
        <p14:creationId xmlns:p14="http://schemas.microsoft.com/office/powerpoint/2010/main" val="718190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364880" y="5599665"/>
            <a:ext cx="11730976" cy="461665"/>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di studenti e studentesse (valori assoluti e percentuali) che non raggiungono i traguardi (livelli 1+2) e raggiungono i traguardi (livelli 3+4+5) secondo il genere.</a:t>
            </a:r>
          </a:p>
        </p:txBody>
      </p:sp>
      <p:grpSp>
        <p:nvGrpSpPr>
          <p:cNvPr id="12" name="Gruppo 11">
            <a:extLst>
              <a:ext uri="{FF2B5EF4-FFF2-40B4-BE49-F238E27FC236}">
                <a16:creationId xmlns:a16="http://schemas.microsoft.com/office/drawing/2014/main" id="{91EFD8C9-9FDF-484C-99C8-56257D6CAF35}"/>
              </a:ext>
            </a:extLst>
          </p:cNvPr>
          <p:cNvGrpSpPr/>
          <p:nvPr/>
        </p:nvGrpSpPr>
        <p:grpSpPr>
          <a:xfrm rot="5400000">
            <a:off x="-3167651" y="3212999"/>
            <a:ext cx="6662061" cy="432000"/>
            <a:chOff x="0" y="0"/>
            <a:chExt cx="12260385" cy="581573"/>
          </a:xfrm>
        </p:grpSpPr>
        <p:pic>
          <p:nvPicPr>
            <p:cNvPr id="13" name="Immagine 12">
              <a:extLst>
                <a:ext uri="{FF2B5EF4-FFF2-40B4-BE49-F238E27FC236}">
                  <a16:creationId xmlns:a16="http://schemas.microsoft.com/office/drawing/2014/main" id="{15006FB2-5A0A-4A35-929B-56E97EB77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4" name="Immagine 13">
              <a:extLst>
                <a:ext uri="{FF2B5EF4-FFF2-40B4-BE49-F238E27FC236}">
                  <a16:creationId xmlns:a16="http://schemas.microsoft.com/office/drawing/2014/main" id="{14CEF032-A4D4-4238-B308-B33F1CE2B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5" name="Immagine 14">
              <a:extLst>
                <a:ext uri="{FF2B5EF4-FFF2-40B4-BE49-F238E27FC236}">
                  <a16:creationId xmlns:a16="http://schemas.microsoft.com/office/drawing/2014/main" id="{8D375F36-9625-4DF3-9A20-125E265AF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16" name="CasellaDiTesto 15">
            <a:extLst>
              <a:ext uri="{FF2B5EF4-FFF2-40B4-BE49-F238E27FC236}">
                <a16:creationId xmlns:a16="http://schemas.microsoft.com/office/drawing/2014/main" id="{AE73EB57-7D01-41BA-B744-55BF5EE59474}"/>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7" name="Pulsante di azione: vuoto 16" descr="Indietro con riempimento a tinta unita">
            <a:hlinkClick r:id="rId3" action="ppaction://hlinksldjump" highlightClick="1"/>
            <a:extLst>
              <a:ext uri="{FF2B5EF4-FFF2-40B4-BE49-F238E27FC236}">
                <a16:creationId xmlns:a16="http://schemas.microsoft.com/office/drawing/2014/main" id="{88DA7750-F83B-48E3-BFE8-421643374342}"/>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3C352580-556D-4483-9D30-2A0944ACBFE2}"/>
              </a:ext>
            </a:extLst>
          </p:cNvPr>
          <p:cNvPicPr>
            <a:picLocks noChangeAspect="1"/>
          </p:cNvPicPr>
          <p:nvPr/>
        </p:nvPicPr>
        <p:blipFill rotWithShape="1">
          <a:blip r:embed="rId6">
            <a:extLst>
              <a:ext uri="{28A0092B-C50C-407E-A947-70E740481C1C}">
                <a14:useLocalDpi xmlns:a14="http://schemas.microsoft.com/office/drawing/2010/main" val="0"/>
              </a:ext>
            </a:extLst>
          </a:blip>
          <a:srcRect l="17022" t="32063" r="2143" b="13809"/>
          <a:stretch/>
        </p:blipFill>
        <p:spPr>
          <a:xfrm>
            <a:off x="364880" y="1026380"/>
            <a:ext cx="11808000" cy="4447432"/>
          </a:xfrm>
          <a:prstGeom prst="rect">
            <a:avLst/>
          </a:prstGeom>
        </p:spPr>
      </p:pic>
      <p:grpSp>
        <p:nvGrpSpPr>
          <p:cNvPr id="26" name="Gruppo 25">
            <a:extLst>
              <a:ext uri="{FF2B5EF4-FFF2-40B4-BE49-F238E27FC236}">
                <a16:creationId xmlns:a16="http://schemas.microsoft.com/office/drawing/2014/main" id="{3A9170BF-0FFA-4AC1-BF36-FCAE499101A1}"/>
              </a:ext>
            </a:extLst>
          </p:cNvPr>
          <p:cNvGrpSpPr/>
          <p:nvPr/>
        </p:nvGrpSpPr>
        <p:grpSpPr>
          <a:xfrm>
            <a:off x="4572000" y="85316"/>
            <a:ext cx="7526173" cy="369714"/>
            <a:chOff x="596530" y="360775"/>
            <a:chExt cx="9604098" cy="341130"/>
          </a:xfrm>
        </p:grpSpPr>
        <p:sp>
          <p:nvSpPr>
            <p:cNvPr id="27" name="CasellaDiTesto 26">
              <a:extLst>
                <a:ext uri="{FF2B5EF4-FFF2-40B4-BE49-F238E27FC236}">
                  <a16:creationId xmlns:a16="http://schemas.microsoft.com/office/drawing/2014/main" id="{1A2C423B-FBEF-4F35-AC96-480CE542CE90}"/>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8" name="Immagine 27">
              <a:extLst>
                <a:ext uri="{FF2B5EF4-FFF2-40B4-BE49-F238E27FC236}">
                  <a16:creationId xmlns:a16="http://schemas.microsoft.com/office/drawing/2014/main" id="{39D96996-238E-4464-9A1F-5746242CDD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032644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478971" y="5585394"/>
            <a:ext cx="11625943" cy="1015663"/>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di studenti e studentesse (valori assoluti e percentuali) che non raggiungono i traguardi (livelli 1+2) e raggiungono i traguardi (livelli 3+4+5) secondo alcune caratteristiche:</a:t>
            </a:r>
          </a:p>
          <a:p>
            <a:pPr algn="just">
              <a:buFont typeface="Arial" panose="020B0604020202020204" pitchFamily="34" charset="0"/>
              <a:buChar char="•"/>
            </a:pPr>
            <a:r>
              <a:rPr lang="it-IT" sz="1200" b="0" i="0">
                <a:solidFill>
                  <a:srgbClr val="1A1A1A"/>
                </a:solidFill>
                <a:effectLst/>
                <a:latin typeface="Work Sans" pitchFamily="2" charset="0"/>
              </a:rPr>
              <a:t>Background della famiglia: “basso” o “medio-basso” se presentano un livello di background socio-economico-culturale di molto inferiore/inferiore in confronto a quello nazionale, “medio-alto” o “alto” se appartengono a un livello di background superiore/di molto superiore in confronto a quello nazionale.</a:t>
            </a:r>
          </a:p>
        </p:txBody>
      </p:sp>
      <p:grpSp>
        <p:nvGrpSpPr>
          <p:cNvPr id="12" name="Gruppo 11">
            <a:extLst>
              <a:ext uri="{FF2B5EF4-FFF2-40B4-BE49-F238E27FC236}">
                <a16:creationId xmlns:a16="http://schemas.microsoft.com/office/drawing/2014/main" id="{91EFD8C9-9FDF-484C-99C8-56257D6CAF35}"/>
              </a:ext>
            </a:extLst>
          </p:cNvPr>
          <p:cNvGrpSpPr/>
          <p:nvPr/>
        </p:nvGrpSpPr>
        <p:grpSpPr>
          <a:xfrm rot="5400000">
            <a:off x="-3167651" y="3212999"/>
            <a:ext cx="6662061" cy="432000"/>
            <a:chOff x="0" y="0"/>
            <a:chExt cx="12260385" cy="581573"/>
          </a:xfrm>
        </p:grpSpPr>
        <p:pic>
          <p:nvPicPr>
            <p:cNvPr id="13" name="Immagine 12">
              <a:extLst>
                <a:ext uri="{FF2B5EF4-FFF2-40B4-BE49-F238E27FC236}">
                  <a16:creationId xmlns:a16="http://schemas.microsoft.com/office/drawing/2014/main" id="{15006FB2-5A0A-4A35-929B-56E97EB77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4" name="Immagine 13">
              <a:extLst>
                <a:ext uri="{FF2B5EF4-FFF2-40B4-BE49-F238E27FC236}">
                  <a16:creationId xmlns:a16="http://schemas.microsoft.com/office/drawing/2014/main" id="{14CEF032-A4D4-4238-B308-B33F1CE2B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5" name="Immagine 14">
              <a:extLst>
                <a:ext uri="{FF2B5EF4-FFF2-40B4-BE49-F238E27FC236}">
                  <a16:creationId xmlns:a16="http://schemas.microsoft.com/office/drawing/2014/main" id="{8D375F36-9625-4DF3-9A20-125E265AF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19" name="CasellaDiTesto 18">
            <a:extLst>
              <a:ext uri="{FF2B5EF4-FFF2-40B4-BE49-F238E27FC236}">
                <a16:creationId xmlns:a16="http://schemas.microsoft.com/office/drawing/2014/main" id="{F6F4E2A3-B03F-4F13-A040-B968CCB88759}"/>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0" name="Pulsante di azione: vuoto 19" descr="Indietro con riempimento a tinta unita">
            <a:hlinkClick r:id="rId3" action="ppaction://hlinksldjump" highlightClick="1"/>
            <a:extLst>
              <a:ext uri="{FF2B5EF4-FFF2-40B4-BE49-F238E27FC236}">
                <a16:creationId xmlns:a16="http://schemas.microsoft.com/office/drawing/2014/main" id="{03CE5D69-4165-4D68-88AD-4350C47C15B8}"/>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34AE1F6E-13A5-47AB-A3EE-5BFE99EE529B}"/>
              </a:ext>
            </a:extLst>
          </p:cNvPr>
          <p:cNvPicPr>
            <a:picLocks noChangeAspect="1"/>
          </p:cNvPicPr>
          <p:nvPr/>
        </p:nvPicPr>
        <p:blipFill rotWithShape="1">
          <a:blip r:embed="rId6">
            <a:extLst>
              <a:ext uri="{28A0092B-C50C-407E-A947-70E740481C1C}">
                <a14:useLocalDpi xmlns:a14="http://schemas.microsoft.com/office/drawing/2010/main" val="0"/>
              </a:ext>
            </a:extLst>
          </a:blip>
          <a:srcRect l="17021" t="31429" r="2411" b="14444"/>
          <a:stretch/>
        </p:blipFill>
        <p:spPr>
          <a:xfrm>
            <a:off x="387942" y="1011851"/>
            <a:ext cx="11808000" cy="4462219"/>
          </a:xfrm>
          <a:prstGeom prst="rect">
            <a:avLst/>
          </a:prstGeom>
        </p:spPr>
      </p:pic>
      <p:grpSp>
        <p:nvGrpSpPr>
          <p:cNvPr id="26" name="Gruppo 25">
            <a:extLst>
              <a:ext uri="{FF2B5EF4-FFF2-40B4-BE49-F238E27FC236}">
                <a16:creationId xmlns:a16="http://schemas.microsoft.com/office/drawing/2014/main" id="{D790502D-4521-4B28-82A5-C035312B19CB}"/>
              </a:ext>
            </a:extLst>
          </p:cNvPr>
          <p:cNvGrpSpPr/>
          <p:nvPr/>
        </p:nvGrpSpPr>
        <p:grpSpPr>
          <a:xfrm>
            <a:off x="4572000" y="85316"/>
            <a:ext cx="7526173" cy="369714"/>
            <a:chOff x="596530" y="360775"/>
            <a:chExt cx="9604098" cy="341130"/>
          </a:xfrm>
        </p:grpSpPr>
        <p:sp>
          <p:nvSpPr>
            <p:cNvPr id="27" name="CasellaDiTesto 26">
              <a:extLst>
                <a:ext uri="{FF2B5EF4-FFF2-40B4-BE49-F238E27FC236}">
                  <a16:creationId xmlns:a16="http://schemas.microsoft.com/office/drawing/2014/main" id="{E212A20A-BCDE-40D9-B908-87EF8C2DF03C}"/>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8" name="Immagine 27">
              <a:extLst>
                <a:ext uri="{FF2B5EF4-FFF2-40B4-BE49-F238E27FC236}">
                  <a16:creationId xmlns:a16="http://schemas.microsoft.com/office/drawing/2014/main" id="{A824D2FB-5474-420E-A613-77D1CAEF1E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437634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0" descr="preencoded.png">
            <a:extLst>
              <a:ext uri="{FF2B5EF4-FFF2-40B4-BE49-F238E27FC236}">
                <a16:creationId xmlns:a16="http://schemas.microsoft.com/office/drawing/2014/main" id="{A954D400-452B-45EF-A2DD-E3C9110E6B86}"/>
              </a:ext>
            </a:extLst>
          </p:cNvPr>
          <p:cNvPicPr>
            <a:picLocks noChangeAspect="1"/>
          </p:cNvPicPr>
          <p:nvPr/>
        </p:nvPicPr>
        <p:blipFill rotWithShape="1">
          <a:blip r:embed="rId2"/>
          <a:srcRect t="1702" b="17154"/>
          <a:stretch/>
        </p:blipFill>
        <p:spPr>
          <a:xfrm>
            <a:off x="213417" y="1000134"/>
            <a:ext cx="11829482" cy="4103540"/>
          </a:xfrm>
          <a:prstGeom prst="rect">
            <a:avLst/>
          </a:prstGeom>
        </p:spPr>
      </p:pic>
      <p:sp>
        <p:nvSpPr>
          <p:cNvPr id="31" name="CasellaDiTesto 30">
            <a:extLst>
              <a:ext uri="{FF2B5EF4-FFF2-40B4-BE49-F238E27FC236}">
                <a16:creationId xmlns:a16="http://schemas.microsoft.com/office/drawing/2014/main" id="{C8E62BD5-F312-45CA-9D64-A8D519D3B9E2}"/>
              </a:ext>
            </a:extLst>
          </p:cNvPr>
          <p:cNvSpPr txBox="1"/>
          <p:nvPr/>
        </p:nvSpPr>
        <p:spPr>
          <a:xfrm>
            <a:off x="390929" y="5103674"/>
            <a:ext cx="11719428" cy="1384995"/>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degli studenti e delle studentesse (in valori assoluti e percentuali) per livelli di apprendimento.</a:t>
            </a:r>
          </a:p>
          <a:p>
            <a:pPr algn="just"/>
            <a:r>
              <a:rPr lang="it-IT" sz="1200" b="0" i="0">
                <a:solidFill>
                  <a:srgbClr val="1A1A1A"/>
                </a:solidFill>
                <a:effectLst/>
                <a:latin typeface="Work Sans" pitchFamily="2" charset="0"/>
              </a:rPr>
              <a:t>I livelli sono cinque: il livello 1 è il più basso mentre il livello 5 è il più alto. I livelli 1 e 2 identificano un risultato non in linea con i traguardi previsti al termine della II secondaria di secondo grado, il livello 3 rappresenta un esito della prova accettabile e i livelli 4 e 5 rappresentano il raggiungimento di robusti risultati di apprendimento.</a:t>
            </a:r>
          </a:p>
          <a:p>
            <a:pPr algn="just"/>
            <a:r>
              <a:rPr lang="it-IT" sz="1200" b="0" i="0">
                <a:solidFill>
                  <a:srgbClr val="1A1A1A"/>
                </a:solidFill>
                <a:effectLst/>
                <a:latin typeface="Work Sans" pitchFamily="2" charset="0"/>
              </a:rPr>
              <a:t>La somma dei valori di riga può non dare 100 a causa degli arrotondamenti.</a:t>
            </a:r>
          </a:p>
          <a:p>
            <a:pPr algn="just"/>
            <a:r>
              <a:rPr lang="it-IT" sz="1200" b="0" i="0">
                <a:solidFill>
                  <a:srgbClr val="1A1A1A"/>
                </a:solidFill>
                <a:effectLst/>
                <a:latin typeface="Work Sans" pitchFamily="2" charset="0"/>
              </a:rPr>
              <a:t>I confronti tra gli anni scolastici riguardano coorti diverse di studenti e studentesse e non gli stessi e le stesse seguiti nel tempo.</a:t>
            </a:r>
          </a:p>
          <a:p>
            <a:pPr algn="just"/>
            <a:r>
              <a:rPr lang="it-IT" sz="1200" b="0" i="0">
                <a:solidFill>
                  <a:srgbClr val="1A1A1A"/>
                </a:solidFill>
                <a:effectLst/>
                <a:latin typeface="Work Sans" pitchFamily="2" charset="0"/>
              </a:rPr>
              <a:t>Il dato per gli anni scolastici 2019/20 e 2020/21 non è disponibile poiché le prove non sono state svolte a causa della pandemia da Covid-19.</a:t>
            </a:r>
          </a:p>
        </p:txBody>
      </p:sp>
      <p:grpSp>
        <p:nvGrpSpPr>
          <p:cNvPr id="2" name="Gruppo 1">
            <a:extLst>
              <a:ext uri="{FF2B5EF4-FFF2-40B4-BE49-F238E27FC236}">
                <a16:creationId xmlns:a16="http://schemas.microsoft.com/office/drawing/2014/main" id="{267D7850-6498-4ED4-B962-42B7AE45D74A}"/>
              </a:ext>
            </a:extLst>
          </p:cNvPr>
          <p:cNvGrpSpPr/>
          <p:nvPr/>
        </p:nvGrpSpPr>
        <p:grpSpPr>
          <a:xfrm>
            <a:off x="213417" y="2063020"/>
            <a:ext cx="11490875" cy="2297191"/>
            <a:chOff x="213417" y="2063020"/>
            <a:chExt cx="11490875" cy="2297191"/>
          </a:xfrm>
        </p:grpSpPr>
        <p:cxnSp>
          <p:nvCxnSpPr>
            <p:cNvPr id="12" name="Connettore diritto 11">
              <a:extLst>
                <a:ext uri="{FF2B5EF4-FFF2-40B4-BE49-F238E27FC236}">
                  <a16:creationId xmlns:a16="http://schemas.microsoft.com/office/drawing/2014/main" id="{56323C50-3D35-4D7F-947A-B7D890475C52}"/>
                </a:ext>
              </a:extLst>
            </p:cNvPr>
            <p:cNvCxnSpPr>
              <a:cxnSpLocks/>
            </p:cNvCxnSpPr>
            <p:nvPr/>
          </p:nvCxnSpPr>
          <p:spPr>
            <a:xfrm>
              <a:off x="213417" y="2063020"/>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F148B0C2-F0A0-494C-9BDD-7D038A0E339C}"/>
                </a:ext>
              </a:extLst>
            </p:cNvPr>
            <p:cNvCxnSpPr>
              <a:cxnSpLocks/>
            </p:cNvCxnSpPr>
            <p:nvPr/>
          </p:nvCxnSpPr>
          <p:spPr>
            <a:xfrm>
              <a:off x="213417" y="2522458"/>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CCC8AAC1-5BB5-4F9D-B5BB-43224098CA19}"/>
                </a:ext>
              </a:extLst>
            </p:cNvPr>
            <p:cNvCxnSpPr>
              <a:cxnSpLocks/>
            </p:cNvCxnSpPr>
            <p:nvPr/>
          </p:nvCxnSpPr>
          <p:spPr>
            <a:xfrm>
              <a:off x="213417" y="2981896"/>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FAD8E039-14C7-4E89-91E2-DA83972568E9}"/>
                </a:ext>
              </a:extLst>
            </p:cNvPr>
            <p:cNvCxnSpPr>
              <a:cxnSpLocks/>
            </p:cNvCxnSpPr>
            <p:nvPr/>
          </p:nvCxnSpPr>
          <p:spPr>
            <a:xfrm>
              <a:off x="213417" y="3441335"/>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36F1D9F0-3480-43C8-ACB9-04A47FC4E910}"/>
                </a:ext>
              </a:extLst>
            </p:cNvPr>
            <p:cNvCxnSpPr>
              <a:cxnSpLocks/>
            </p:cNvCxnSpPr>
            <p:nvPr/>
          </p:nvCxnSpPr>
          <p:spPr>
            <a:xfrm>
              <a:off x="213417" y="3900773"/>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F8C505FC-7F90-4279-8C66-F1908D2EFE2C}"/>
                </a:ext>
              </a:extLst>
            </p:cNvPr>
            <p:cNvCxnSpPr>
              <a:cxnSpLocks/>
            </p:cNvCxnSpPr>
            <p:nvPr/>
          </p:nvCxnSpPr>
          <p:spPr>
            <a:xfrm>
              <a:off x="213417" y="4360211"/>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grpSp>
      <p:sp>
        <p:nvSpPr>
          <p:cNvPr id="21" name="CasellaDiTesto 20">
            <a:extLst>
              <a:ext uri="{FF2B5EF4-FFF2-40B4-BE49-F238E27FC236}">
                <a16:creationId xmlns:a16="http://schemas.microsoft.com/office/drawing/2014/main" id="{5B4F150E-0598-479C-976B-C46E62DC4E75}"/>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2" name="Pulsante di azione: vuoto 21" descr="Indietro con riempimento a tinta unita">
            <a:hlinkClick r:id="rId3" action="ppaction://hlinksldjump" highlightClick="1"/>
            <a:extLst>
              <a:ext uri="{FF2B5EF4-FFF2-40B4-BE49-F238E27FC236}">
                <a16:creationId xmlns:a16="http://schemas.microsoft.com/office/drawing/2014/main" id="{256A1C55-3F49-4AAC-9245-EA30A2170685}"/>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3" name="Gruppo 22">
            <a:extLst>
              <a:ext uri="{FF2B5EF4-FFF2-40B4-BE49-F238E27FC236}">
                <a16:creationId xmlns:a16="http://schemas.microsoft.com/office/drawing/2014/main" id="{B89B84D4-B207-4C99-B578-56E9D02C8FDE}"/>
              </a:ext>
            </a:extLst>
          </p:cNvPr>
          <p:cNvGrpSpPr/>
          <p:nvPr/>
        </p:nvGrpSpPr>
        <p:grpSpPr>
          <a:xfrm rot="5400000">
            <a:off x="-3167651" y="3212999"/>
            <a:ext cx="6662061" cy="432000"/>
            <a:chOff x="0" y="0"/>
            <a:chExt cx="12260385" cy="581573"/>
          </a:xfrm>
        </p:grpSpPr>
        <p:pic>
          <p:nvPicPr>
            <p:cNvPr id="25" name="Immagine 24">
              <a:extLst>
                <a:ext uri="{FF2B5EF4-FFF2-40B4-BE49-F238E27FC236}">
                  <a16:creationId xmlns:a16="http://schemas.microsoft.com/office/drawing/2014/main" id="{FC5F6AB3-9210-4EC4-B7A4-ED2C92F33D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26" name="Immagine 25">
              <a:extLst>
                <a:ext uri="{FF2B5EF4-FFF2-40B4-BE49-F238E27FC236}">
                  <a16:creationId xmlns:a16="http://schemas.microsoft.com/office/drawing/2014/main" id="{F8F8F4CC-CE0B-44B0-9B51-AB15E27C21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27" name="Immagine 26">
              <a:extLst>
                <a:ext uri="{FF2B5EF4-FFF2-40B4-BE49-F238E27FC236}">
                  <a16:creationId xmlns:a16="http://schemas.microsoft.com/office/drawing/2014/main" id="{BF89AD4C-27C2-4364-91CF-1FA55D8167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36" name="Gruppo 35">
            <a:extLst>
              <a:ext uri="{FF2B5EF4-FFF2-40B4-BE49-F238E27FC236}">
                <a16:creationId xmlns:a16="http://schemas.microsoft.com/office/drawing/2014/main" id="{A9962FFC-AFF0-4911-A753-690896A65623}"/>
              </a:ext>
            </a:extLst>
          </p:cNvPr>
          <p:cNvGrpSpPr/>
          <p:nvPr/>
        </p:nvGrpSpPr>
        <p:grpSpPr>
          <a:xfrm>
            <a:off x="4572000" y="85316"/>
            <a:ext cx="7526173" cy="369714"/>
            <a:chOff x="596530" y="360775"/>
            <a:chExt cx="9604098" cy="341130"/>
          </a:xfrm>
        </p:grpSpPr>
        <p:sp>
          <p:nvSpPr>
            <p:cNvPr id="37" name="CasellaDiTesto 36">
              <a:extLst>
                <a:ext uri="{FF2B5EF4-FFF2-40B4-BE49-F238E27FC236}">
                  <a16:creationId xmlns:a16="http://schemas.microsoft.com/office/drawing/2014/main" id="{CA0AB17B-0D9E-4506-8C9B-B88BD57AEDCB}"/>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38" name="Immagine 37">
              <a:extLst>
                <a:ext uri="{FF2B5EF4-FFF2-40B4-BE49-F238E27FC236}">
                  <a16:creationId xmlns:a16="http://schemas.microsoft.com/office/drawing/2014/main" id="{70C75E16-B796-4F20-BB47-44E1CCED30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4171904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412295" y="4922699"/>
            <a:ext cx="11698061" cy="1938992"/>
          </a:xfrm>
          <a:prstGeom prst="rect">
            <a:avLst/>
          </a:prstGeom>
          <a:noFill/>
        </p:spPr>
        <p:txBody>
          <a:bodyPr wrap="square">
            <a:spAutoFit/>
          </a:bodyPr>
          <a:lstStyle/>
          <a:p>
            <a:pPr algn="just"/>
            <a:r>
              <a:rPr lang="it-IT" sz="1200" b="0" i="0">
                <a:solidFill>
                  <a:srgbClr val="1A1A1A"/>
                </a:solidFill>
                <a:effectLst/>
                <a:latin typeface="Work Sans" pitchFamily="2" charset="0"/>
              </a:rPr>
              <a:t>È auspicabile avere un livello di variabilità tra le classi il più prossimo allo zero perché sta ad indicare una situazione di omogeneità e di equilibrio nella composizione delle classi e, quindi, una complementare maggiore variabilità al loro interno (saranno presenti tutti i livelli di rendimento, dalle eccellenze fino alle difficoltà conclamate):</a:t>
            </a:r>
          </a:p>
          <a:p>
            <a:pPr algn="just">
              <a:buFont typeface="Arial" panose="020B0604020202020204" pitchFamily="34" charset="0"/>
              <a:buChar char="•"/>
            </a:pPr>
            <a:r>
              <a:rPr lang="it-IT" sz="1200" b="0" i="0">
                <a:solidFill>
                  <a:srgbClr val="1A1A1A"/>
                </a:solidFill>
                <a:effectLst/>
                <a:latin typeface="Work Sans" pitchFamily="2" charset="0"/>
              </a:rPr>
              <a:t>L’istogramma azzurro indica il valore medio italiano.</a:t>
            </a:r>
          </a:p>
          <a:p>
            <a:pPr algn="just">
              <a:buFont typeface="Arial" panose="020B0604020202020204" pitchFamily="34" charset="0"/>
              <a:buChar char="•"/>
            </a:pPr>
            <a:r>
              <a:rPr lang="it-IT" sz="1200" b="0" i="0">
                <a:solidFill>
                  <a:srgbClr val="1A1A1A"/>
                </a:solidFill>
                <a:effectLst/>
                <a:latin typeface="Work Sans" pitchFamily="2" charset="0"/>
              </a:rPr>
              <a:t>L’istogramma della scuola può avere colori differenti:</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Rosso (situazione non auspicabile) se il valore è superiore a 50%.</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Rosa (situazione poco auspicabile) se il valore è superiore a 30% ma uguale o inferiore a 50%.</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Giallo se il valore è superiore a 5% ma uguale o inferiore a 30%.</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Verde chiaro (situazione auspicabile) se il valore è superiore a 2% ma uguale o inferiore a 5%.</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Verde (situazione maggiormente auspicabile) se il valore è inferiore o uguale a 2%.</a:t>
            </a:r>
          </a:p>
        </p:txBody>
      </p:sp>
      <p:pic>
        <p:nvPicPr>
          <p:cNvPr id="11" name="Image 0" descr="preencoded.png">
            <a:extLst>
              <a:ext uri="{FF2B5EF4-FFF2-40B4-BE49-F238E27FC236}">
                <a16:creationId xmlns:a16="http://schemas.microsoft.com/office/drawing/2014/main" id="{E0ED5307-842E-4746-A9EF-0FDE273ED320}"/>
              </a:ext>
            </a:extLst>
          </p:cNvPr>
          <p:cNvPicPr>
            <a:picLocks noChangeAspect="1"/>
          </p:cNvPicPr>
          <p:nvPr/>
        </p:nvPicPr>
        <p:blipFill rotWithShape="1">
          <a:blip r:embed="rId2"/>
          <a:srcRect b="17885"/>
          <a:stretch/>
        </p:blipFill>
        <p:spPr>
          <a:xfrm>
            <a:off x="412296" y="959617"/>
            <a:ext cx="11367408" cy="3990434"/>
          </a:xfrm>
          <a:prstGeom prst="rect">
            <a:avLst/>
          </a:prstGeom>
        </p:spPr>
      </p:pic>
      <p:sp>
        <p:nvSpPr>
          <p:cNvPr id="12" name="CasellaDiTesto 11">
            <a:extLst>
              <a:ext uri="{FF2B5EF4-FFF2-40B4-BE49-F238E27FC236}">
                <a16:creationId xmlns:a16="http://schemas.microsoft.com/office/drawing/2014/main" id="{54F8B4DB-2CE7-4FE8-A752-BB8D2CA3F814}"/>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3" name="Pulsante di azione: vuoto 12" descr="Indietro con riempimento a tinta unita">
            <a:hlinkClick r:id="rId3" action="ppaction://hlinksldjump" highlightClick="1"/>
            <a:extLst>
              <a:ext uri="{FF2B5EF4-FFF2-40B4-BE49-F238E27FC236}">
                <a16:creationId xmlns:a16="http://schemas.microsoft.com/office/drawing/2014/main" id="{ED8F3207-BE63-458B-8F0C-CE1B5E37F5CE}"/>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uppo 13">
            <a:extLst>
              <a:ext uri="{FF2B5EF4-FFF2-40B4-BE49-F238E27FC236}">
                <a16:creationId xmlns:a16="http://schemas.microsoft.com/office/drawing/2014/main" id="{A41DC2E7-89B2-46DE-ADDA-5FAB122D0ABB}"/>
              </a:ext>
            </a:extLst>
          </p:cNvPr>
          <p:cNvGrpSpPr/>
          <p:nvPr/>
        </p:nvGrpSpPr>
        <p:grpSpPr>
          <a:xfrm rot="5400000">
            <a:off x="-3167651" y="3212999"/>
            <a:ext cx="6662061" cy="432000"/>
            <a:chOff x="0" y="0"/>
            <a:chExt cx="12260385" cy="581573"/>
          </a:xfrm>
        </p:grpSpPr>
        <p:pic>
          <p:nvPicPr>
            <p:cNvPr id="15" name="Immagine 14">
              <a:extLst>
                <a:ext uri="{FF2B5EF4-FFF2-40B4-BE49-F238E27FC236}">
                  <a16:creationId xmlns:a16="http://schemas.microsoft.com/office/drawing/2014/main" id="{DE8EBF1C-98CD-403F-B457-33DA6B9198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6" name="Immagine 15">
              <a:extLst>
                <a:ext uri="{FF2B5EF4-FFF2-40B4-BE49-F238E27FC236}">
                  <a16:creationId xmlns:a16="http://schemas.microsoft.com/office/drawing/2014/main" id="{DBDD2EA5-789F-4572-ABBA-F5788B95AF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7" name="Immagine 16">
              <a:extLst>
                <a:ext uri="{FF2B5EF4-FFF2-40B4-BE49-F238E27FC236}">
                  <a16:creationId xmlns:a16="http://schemas.microsoft.com/office/drawing/2014/main" id="{0453906C-6D9B-462B-B6F8-E0F910A5AD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7" name="Gruppo 26">
            <a:extLst>
              <a:ext uri="{FF2B5EF4-FFF2-40B4-BE49-F238E27FC236}">
                <a16:creationId xmlns:a16="http://schemas.microsoft.com/office/drawing/2014/main" id="{BA8AEAC1-3EA2-4D41-9B32-E32379A1D524}"/>
              </a:ext>
            </a:extLst>
          </p:cNvPr>
          <p:cNvGrpSpPr/>
          <p:nvPr/>
        </p:nvGrpSpPr>
        <p:grpSpPr>
          <a:xfrm>
            <a:off x="4572000" y="85316"/>
            <a:ext cx="7526173" cy="369714"/>
            <a:chOff x="596530" y="360775"/>
            <a:chExt cx="9604098" cy="341130"/>
          </a:xfrm>
        </p:grpSpPr>
        <p:sp>
          <p:nvSpPr>
            <p:cNvPr id="28" name="CasellaDiTesto 27">
              <a:extLst>
                <a:ext uri="{FF2B5EF4-FFF2-40B4-BE49-F238E27FC236}">
                  <a16:creationId xmlns:a16="http://schemas.microsoft.com/office/drawing/2014/main" id="{855F20C5-0BEE-42E4-9F9F-AC42DEB3E52F}"/>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9" name="Immagine 28">
              <a:extLst>
                <a:ext uri="{FF2B5EF4-FFF2-40B4-BE49-F238E27FC236}">
                  <a16:creationId xmlns:a16="http://schemas.microsoft.com/office/drawing/2014/main" id="{7543B8CD-C6FA-4444-95A8-C892C9EF3E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4244578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78392D1-5474-4751-9C8D-E278B2C25932}"/>
              </a:ext>
            </a:extLst>
          </p:cNvPr>
          <p:cNvSpPr txBox="1"/>
          <p:nvPr/>
        </p:nvSpPr>
        <p:spPr>
          <a:xfrm>
            <a:off x="758762" y="1098760"/>
            <a:ext cx="10674476" cy="5509200"/>
          </a:xfrm>
          <a:prstGeom prst="rect">
            <a:avLst/>
          </a:prstGeom>
          <a:noFill/>
        </p:spPr>
        <p:txBody>
          <a:bodyPr wrap="square" rtlCol="0">
            <a:spAutoFit/>
          </a:bodyPr>
          <a:lstStyle/>
          <a:p>
            <a:pPr algn="ctr"/>
            <a:r>
              <a:rPr lang="it-IT" sz="5400">
                <a:latin typeface="Segoe Script" panose="030B0504020000000003" pitchFamily="66" charset="0"/>
              </a:rPr>
              <a:t>   </a:t>
            </a:r>
          </a:p>
          <a:p>
            <a:pPr algn="ctr"/>
            <a:r>
              <a:rPr lang="it-IT" sz="3600">
                <a:latin typeface="Segoe Script" panose="030B0504020000000003" pitchFamily="66" charset="0"/>
              </a:rPr>
              <a:t>LICEO </a:t>
            </a:r>
            <a:r>
              <a:rPr lang="it-IT" sz="3600">
                <a:latin typeface="Segoe Script" panose="030B0504020000000003" pitchFamily="66" charset="0"/>
                <a:sym typeface="Symbol" panose="05050102010706020507" pitchFamily="18" charset="2"/>
              </a:rPr>
              <a:t></a:t>
            </a:r>
            <a:r>
              <a:rPr lang="it-IT" sz="3600">
                <a:latin typeface="Segoe Script" panose="030B0504020000000003" pitchFamily="66" charset="0"/>
              </a:rPr>
              <a:t>P. NERVI–G. FERRARI</a:t>
            </a:r>
            <a:r>
              <a:rPr lang="it-IT" sz="3600">
                <a:latin typeface="Segoe Script" panose="030B0504020000000003" pitchFamily="66" charset="0"/>
                <a:sym typeface="Symbol" panose="05050102010706020507" pitchFamily="18" charset="2"/>
              </a:rPr>
              <a:t></a:t>
            </a:r>
          </a:p>
          <a:p>
            <a:pPr algn="ctr"/>
            <a:endParaRPr lang="it-IT" sz="4000">
              <a:latin typeface="Segoe Script" panose="030B0504020000000003" pitchFamily="66" charset="0"/>
            </a:endParaRPr>
          </a:p>
          <a:p>
            <a:pPr algn="ctr"/>
            <a:r>
              <a:rPr lang="it-IT" sz="5400">
                <a:latin typeface="Segoe Script" panose="030B0504020000000003" pitchFamily="66" charset="0"/>
              </a:rPr>
              <a:t>Restituzione Dati INVALSI </a:t>
            </a:r>
          </a:p>
          <a:p>
            <a:pPr algn="ctr"/>
            <a:r>
              <a:rPr lang="it-IT" sz="3600">
                <a:latin typeface="Segoe Script" panose="030B0504020000000003" pitchFamily="66" charset="0"/>
              </a:rPr>
              <a:t>a.s. 2024/2025</a:t>
            </a:r>
          </a:p>
          <a:p>
            <a:pPr algn="ctr"/>
            <a:endParaRPr lang="it-IT" sz="4400">
              <a:latin typeface="Segoe Script" panose="030B0504020000000003" pitchFamily="66" charset="0"/>
            </a:endParaRPr>
          </a:p>
          <a:p>
            <a:pPr algn="ctr"/>
            <a:r>
              <a:rPr lang="it-IT" sz="4400">
                <a:highlight>
                  <a:srgbClr val="FFFF00"/>
                </a:highlight>
                <a:latin typeface="Segoe Script" panose="030B0504020000000003" pitchFamily="66" charset="0"/>
              </a:rPr>
              <a:t>EFFETTO SCUOLA</a:t>
            </a:r>
          </a:p>
          <a:p>
            <a:pPr algn="ctr"/>
            <a:r>
              <a:rPr lang="it-IT" sz="4400">
                <a:highlight>
                  <a:srgbClr val="FFFF00"/>
                </a:highlight>
                <a:latin typeface="Segoe Script" panose="030B0504020000000003" pitchFamily="66" charset="0"/>
              </a:rPr>
              <a:t>Classi seconde</a:t>
            </a:r>
          </a:p>
        </p:txBody>
      </p:sp>
      <p:pic>
        <p:nvPicPr>
          <p:cNvPr id="4" name="Immagine 3">
            <a:extLst>
              <a:ext uri="{FF2B5EF4-FFF2-40B4-BE49-F238E27FC236}">
                <a16:creationId xmlns:a16="http://schemas.microsoft.com/office/drawing/2014/main" id="{94B3E544-BF83-4D7F-A9FD-C7AC091DA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0513" y="1416436"/>
            <a:ext cx="908304" cy="1313688"/>
          </a:xfrm>
          <a:prstGeom prst="rect">
            <a:avLst/>
          </a:prstGeom>
        </p:spPr>
      </p:pic>
      <p:pic>
        <p:nvPicPr>
          <p:cNvPr id="15" name="Immagine 14">
            <a:extLst>
              <a:ext uri="{FF2B5EF4-FFF2-40B4-BE49-F238E27FC236}">
                <a16:creationId xmlns:a16="http://schemas.microsoft.com/office/drawing/2014/main" id="{6BC88578-F037-4D10-B4BF-B98B2D6A9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183" y="1416436"/>
            <a:ext cx="1119999" cy="1137099"/>
          </a:xfrm>
          <a:prstGeom prst="rect">
            <a:avLst/>
          </a:prstGeom>
        </p:spPr>
      </p:pic>
      <p:pic>
        <p:nvPicPr>
          <p:cNvPr id="16" name="Immagine 15">
            <a:extLst>
              <a:ext uri="{FF2B5EF4-FFF2-40B4-BE49-F238E27FC236}">
                <a16:creationId xmlns:a16="http://schemas.microsoft.com/office/drawing/2014/main" id="{920FCA90-6BFF-42C1-8D34-057DF2A05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7138" y="1416436"/>
            <a:ext cx="537724" cy="537724"/>
          </a:xfrm>
          <a:prstGeom prst="rect">
            <a:avLst/>
          </a:prstGeom>
        </p:spPr>
      </p:pic>
      <p:sp>
        <p:nvSpPr>
          <p:cNvPr id="17" name="CasellaDiTesto 16">
            <a:extLst>
              <a:ext uri="{FF2B5EF4-FFF2-40B4-BE49-F238E27FC236}">
                <a16:creationId xmlns:a16="http://schemas.microsoft.com/office/drawing/2014/main" id="{09FCCC16-17C1-480A-A884-46A1EE652F5B}"/>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8" name="Pulsante di azione: vuoto 17" descr="Indietro con riempimento a tinta unita">
            <a:hlinkClick r:id="rId5" action="ppaction://hlinksldjump" highlightClick="1"/>
            <a:extLst>
              <a:ext uri="{FF2B5EF4-FFF2-40B4-BE49-F238E27FC236}">
                <a16:creationId xmlns:a16="http://schemas.microsoft.com/office/drawing/2014/main" id="{18694C75-F311-4925-8904-48B8CF097D49}"/>
              </a:ext>
            </a:extLst>
          </p:cNvPr>
          <p:cNvSpPr/>
          <p:nvPr/>
        </p:nvSpPr>
        <p:spPr>
          <a:xfrm>
            <a:off x="2075250" y="505529"/>
            <a:ext cx="417501" cy="386443"/>
          </a:xfrm>
          <a:prstGeom prst="actionButtonBlank">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9" name="Gruppo 18">
            <a:extLst>
              <a:ext uri="{FF2B5EF4-FFF2-40B4-BE49-F238E27FC236}">
                <a16:creationId xmlns:a16="http://schemas.microsoft.com/office/drawing/2014/main" id="{73EAD684-F05E-4B72-BB04-B14CDA26B47D}"/>
              </a:ext>
            </a:extLst>
          </p:cNvPr>
          <p:cNvGrpSpPr/>
          <p:nvPr/>
        </p:nvGrpSpPr>
        <p:grpSpPr>
          <a:xfrm rot="5400000">
            <a:off x="-3167651" y="3212999"/>
            <a:ext cx="6662061" cy="432000"/>
            <a:chOff x="0" y="0"/>
            <a:chExt cx="12260385" cy="581573"/>
          </a:xfrm>
        </p:grpSpPr>
        <p:pic>
          <p:nvPicPr>
            <p:cNvPr id="20" name="Immagine 19">
              <a:extLst>
                <a:ext uri="{FF2B5EF4-FFF2-40B4-BE49-F238E27FC236}">
                  <a16:creationId xmlns:a16="http://schemas.microsoft.com/office/drawing/2014/main" id="{B3A639F5-6435-40BC-8B2F-138016060A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21" name="Immagine 20">
              <a:extLst>
                <a:ext uri="{FF2B5EF4-FFF2-40B4-BE49-F238E27FC236}">
                  <a16:creationId xmlns:a16="http://schemas.microsoft.com/office/drawing/2014/main" id="{FFD92738-B850-4EEE-A854-0DA06371DF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22" name="Immagine 21">
              <a:extLst>
                <a:ext uri="{FF2B5EF4-FFF2-40B4-BE49-F238E27FC236}">
                  <a16:creationId xmlns:a16="http://schemas.microsoft.com/office/drawing/2014/main" id="{EF24C889-2B2A-4715-91CF-C59ED2BE88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Tree>
    <p:extLst>
      <p:ext uri="{BB962C8B-B14F-4D97-AF65-F5344CB8AC3E}">
        <p14:creationId xmlns:p14="http://schemas.microsoft.com/office/powerpoint/2010/main" val="409990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571717C-F0E7-4149-B50D-4BC3A93B68F9}"/>
              </a:ext>
            </a:extLst>
          </p:cNvPr>
          <p:cNvSpPr txBox="1"/>
          <p:nvPr/>
        </p:nvSpPr>
        <p:spPr>
          <a:xfrm>
            <a:off x="3037115" y="774951"/>
            <a:ext cx="6117770" cy="400110"/>
          </a:xfrm>
          <a:prstGeom prst="rect">
            <a:avLst/>
          </a:prstGeom>
          <a:noFill/>
        </p:spPr>
        <p:txBody>
          <a:bodyPr wrap="square">
            <a:spAutoFit/>
          </a:bodyPr>
          <a:lstStyle/>
          <a:p>
            <a:pPr algn="ctr"/>
            <a:r>
              <a:rPr lang="it-IT" sz="2000" b="1" i="0">
                <a:solidFill>
                  <a:srgbClr val="1A1A1A"/>
                </a:solidFill>
                <a:effectLst/>
                <a:latin typeface="Work Sans" pitchFamily="2" charset="0"/>
              </a:rPr>
              <a:t>Secondaria Secondo Grado - Classi Seconde</a:t>
            </a:r>
          </a:p>
        </p:txBody>
      </p:sp>
      <p:graphicFrame>
        <p:nvGraphicFramePr>
          <p:cNvPr id="4" name="Tabella 3">
            <a:extLst>
              <a:ext uri="{FF2B5EF4-FFF2-40B4-BE49-F238E27FC236}">
                <a16:creationId xmlns:a16="http://schemas.microsoft.com/office/drawing/2014/main" id="{68DCBCE0-80F9-4FB7-A698-F7F61294AAA9}"/>
              </a:ext>
            </a:extLst>
          </p:cNvPr>
          <p:cNvGraphicFramePr>
            <a:graphicFrameLocks noGrp="1"/>
          </p:cNvGraphicFramePr>
          <p:nvPr>
            <p:extLst>
              <p:ext uri="{D42A27DB-BD31-4B8C-83A1-F6EECF244321}">
                <p14:modId xmlns:p14="http://schemas.microsoft.com/office/powerpoint/2010/main" val="1068474099"/>
              </p:ext>
            </p:extLst>
          </p:nvPr>
        </p:nvGraphicFramePr>
        <p:xfrm>
          <a:off x="0" y="1146482"/>
          <a:ext cx="12192000" cy="225574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12033093"/>
                    </a:ext>
                  </a:extLst>
                </a:gridCol>
                <a:gridCol w="3048000">
                  <a:extLst>
                    <a:ext uri="{9D8B030D-6E8A-4147-A177-3AD203B41FA5}">
                      <a16:colId xmlns:a16="http://schemas.microsoft.com/office/drawing/2014/main" val="4088616377"/>
                    </a:ext>
                  </a:extLst>
                </a:gridCol>
                <a:gridCol w="3048000">
                  <a:extLst>
                    <a:ext uri="{9D8B030D-6E8A-4147-A177-3AD203B41FA5}">
                      <a16:colId xmlns:a16="http://schemas.microsoft.com/office/drawing/2014/main" val="937127853"/>
                    </a:ext>
                  </a:extLst>
                </a:gridCol>
                <a:gridCol w="3048000">
                  <a:extLst>
                    <a:ext uri="{9D8B030D-6E8A-4147-A177-3AD203B41FA5}">
                      <a16:colId xmlns:a16="http://schemas.microsoft.com/office/drawing/2014/main" val="3250477303"/>
                    </a:ext>
                  </a:extLst>
                </a:gridCol>
              </a:tblGrid>
              <a:tr h="347144">
                <a:tc gridSpan="4">
                  <a:txBody>
                    <a:bodyPr/>
                    <a:lstStyle/>
                    <a:p>
                      <a:pPr algn="ctr"/>
                      <a:r>
                        <a:rPr lang="it-IT" sz="1800" b="1" i="0" kern="1200">
                          <a:solidFill>
                            <a:schemeClr val="lt1"/>
                          </a:solidFill>
                          <a:effectLst/>
                          <a:latin typeface="Work Sans" pitchFamily="2" charset="0"/>
                          <a:ea typeface="+mn-ea"/>
                          <a:cs typeface="+mn-cs"/>
                        </a:rPr>
                        <a:t>Effetto scuola (</a:t>
                      </a:r>
                      <a:r>
                        <a:rPr lang="it-IT" sz="1800" b="1" i="0" kern="1200">
                          <a:solidFill>
                            <a:srgbClr val="FF33CC"/>
                          </a:solidFill>
                          <a:effectLst/>
                          <a:latin typeface="Work Sans" pitchFamily="2" charset="0"/>
                          <a:ea typeface="+mn-ea"/>
                          <a:cs typeface="+mn-cs"/>
                          <a:hlinkClick r:id="rId2" action="ppaction://hlinksldjump" tooltip="Cliccare per il collegamento alla Descrizione dell'EFFETTO SCUOLA">
                            <a:extLst>
                              <a:ext uri="{A12FA001-AC4F-418D-AE19-62706E023703}">
                                <ahyp:hlinkClr xmlns:ahyp="http://schemas.microsoft.com/office/drawing/2018/hyperlinkcolor" val="tx"/>
                              </a:ext>
                            </a:extLst>
                          </a:hlinkClick>
                        </a:rPr>
                        <a:t>?</a:t>
                      </a:r>
                      <a:r>
                        <a:rPr lang="it-IT" sz="1800" b="1" i="0" kern="1200">
                          <a:solidFill>
                            <a:schemeClr val="lt1"/>
                          </a:solidFill>
                          <a:effectLst/>
                          <a:latin typeface="Work Sans" pitchFamily="2" charset="0"/>
                          <a:ea typeface="+mn-ea"/>
                          <a:cs typeface="+mn-cs"/>
                        </a:rPr>
                        <a:t>) (Riferimento Regione)</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48482152"/>
                  </a:ext>
                </a:extLst>
              </a:tr>
              <a:tr h="487794">
                <a:tc gridSpan="4">
                  <a:txBody>
                    <a:bodyPr/>
                    <a:lstStyle/>
                    <a:p>
                      <a:pPr algn="ctr"/>
                      <a:r>
                        <a:rPr lang="it-IT" sz="1800" b="1" i="0" kern="1200">
                          <a:solidFill>
                            <a:schemeClr val="dk1"/>
                          </a:solidFill>
                          <a:effectLst/>
                          <a:latin typeface="Work Sans" pitchFamily="2" charset="0"/>
                          <a:ea typeface="+mn-ea"/>
                          <a:cs typeface="+mn-cs"/>
                        </a:rPr>
                        <a:t>Licei Scientifici, Classici e Linguistici</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21312781"/>
                  </a:ext>
                </a:extLst>
              </a:tr>
              <a:tr h="487794">
                <a:tc>
                  <a:txBody>
                    <a:bodyPr/>
                    <a:lstStyle/>
                    <a:p>
                      <a:pPr algn="ctr"/>
                      <a:endParaRPr lang="it-IT">
                        <a:latin typeface="Work Sans" pitchFamily="2" charset="0"/>
                      </a:endParaRPr>
                    </a:p>
                  </a:txBody>
                  <a:tcPr anchor="ctr"/>
                </a:tc>
                <a:tc>
                  <a:txBody>
                    <a:bodyPr/>
                    <a:lstStyle/>
                    <a:p>
                      <a:pPr algn="ctr"/>
                      <a:r>
                        <a:rPr lang="it-IT" b="1">
                          <a:effectLst/>
                          <a:latin typeface="Work Sans" pitchFamily="2" charset="0"/>
                        </a:rPr>
                        <a:t>Punteggio osservato</a:t>
                      </a:r>
                    </a:p>
                  </a:txBody>
                  <a:tcPr anchor="ctr"/>
                </a:tc>
                <a:tc>
                  <a:txBody>
                    <a:bodyPr/>
                    <a:lstStyle/>
                    <a:p>
                      <a:pPr algn="ctr"/>
                      <a:r>
                        <a:rPr lang="it-IT" b="1">
                          <a:effectLst/>
                          <a:latin typeface="Work Sans" pitchFamily="2" charset="0"/>
                        </a:rPr>
                        <a:t>Valore aggiunto</a:t>
                      </a:r>
                    </a:p>
                  </a:txBody>
                  <a:tcPr anchor="ctr"/>
                </a:tc>
                <a:tc>
                  <a:txBody>
                    <a:bodyPr/>
                    <a:lstStyle/>
                    <a:p>
                      <a:pPr algn="ctr"/>
                      <a:r>
                        <a:rPr lang="it-IT" b="1">
                          <a:effectLst/>
                          <a:latin typeface="Work Sans" pitchFamily="2" charset="0"/>
                        </a:rPr>
                        <a:t>Effetto scuola</a:t>
                      </a:r>
                    </a:p>
                  </a:txBody>
                  <a:tcPr anchor="ctr"/>
                </a:tc>
                <a:extLst>
                  <a:ext uri="{0D108BD9-81ED-4DB2-BD59-A6C34878D82A}">
                    <a16:rowId xmlns:a16="http://schemas.microsoft.com/office/drawing/2014/main" val="3687816168"/>
                  </a:ext>
                </a:extLst>
              </a:tr>
              <a:tr h="494838">
                <a:tc>
                  <a:txBody>
                    <a:bodyPr/>
                    <a:lstStyle/>
                    <a:p>
                      <a:pPr algn="ctr"/>
                      <a:r>
                        <a:rPr lang="it-IT" sz="1800" b="1" i="0" kern="1200">
                          <a:solidFill>
                            <a:schemeClr val="dk1"/>
                          </a:solidFill>
                          <a:effectLst/>
                          <a:latin typeface="Work Sans" pitchFamily="2" charset="0"/>
                          <a:ea typeface="+mn-ea"/>
                          <a:cs typeface="+mn-cs"/>
                        </a:rPr>
                        <a:t>Italiano</a:t>
                      </a:r>
                      <a:endParaRPr lang="it-IT">
                        <a:latin typeface="Work Sans" pitchFamily="2" charset="0"/>
                      </a:endParaRPr>
                    </a:p>
                  </a:txBody>
                  <a:tcPr anchor="ctr"/>
                </a:tc>
                <a:tc>
                  <a:txBody>
                    <a:bodyPr/>
                    <a:lstStyle/>
                    <a:p>
                      <a:pPr algn="ctr" fontAlgn="ctr"/>
                      <a:r>
                        <a:rPr lang="it-IT">
                          <a:effectLst/>
                          <a:latin typeface="Work Sans" pitchFamily="2" charset="0"/>
                        </a:rPr>
                        <a:t>Sopra la media</a:t>
                      </a:r>
                    </a:p>
                  </a:txBody>
                  <a:tcPr anchor="ctr"/>
                </a:tc>
                <a:tc>
                  <a:txBody>
                    <a:bodyPr/>
                    <a:lstStyle/>
                    <a:p>
                      <a:pPr algn="ctr" fontAlgn="ctr"/>
                      <a:r>
                        <a:rPr lang="it-IT">
                          <a:effectLst/>
                          <a:latin typeface="Work Sans" pitchFamily="2" charset="0"/>
                        </a:rPr>
                        <a:t>Pari alla media</a:t>
                      </a:r>
                    </a:p>
                  </a:txBody>
                  <a:tcPr anchor="ctr"/>
                </a:tc>
                <a:tc>
                  <a:txBody>
                    <a:bodyPr/>
                    <a:lstStyle/>
                    <a:p>
                      <a:pPr algn="ctr" fontAlgn="ctr"/>
                      <a:r>
                        <a:rPr lang="it-IT">
                          <a:effectLst/>
                          <a:latin typeface="Work Sans" pitchFamily="2" charset="0"/>
                        </a:rPr>
                        <a:t>Apporto della scuola </a:t>
                      </a:r>
                      <a:r>
                        <a:rPr lang="it-IT" b="1">
                          <a:effectLst/>
                          <a:latin typeface="Work Sans" pitchFamily="2" charset="0"/>
                        </a:rPr>
                        <a:t>nella media</a:t>
                      </a:r>
                      <a:r>
                        <a:rPr lang="it-IT">
                          <a:effectLst/>
                          <a:latin typeface="Work Sans" pitchFamily="2" charset="0"/>
                        </a:rPr>
                        <a:t>. Risultati </a:t>
                      </a:r>
                      <a:r>
                        <a:rPr lang="it-IT" b="1">
                          <a:effectLst/>
                          <a:latin typeface="Work Sans" pitchFamily="2" charset="0"/>
                        </a:rPr>
                        <a:t>buoni</a:t>
                      </a:r>
                      <a:r>
                        <a:rPr lang="it-IT">
                          <a:effectLst/>
                          <a:latin typeface="Work Sans" pitchFamily="2" charset="0"/>
                        </a:rPr>
                        <a:t>.</a:t>
                      </a:r>
                    </a:p>
                  </a:txBody>
                  <a:tcPr anchor="ctr">
                    <a:solidFill>
                      <a:schemeClr val="accent6">
                        <a:lumMod val="40000"/>
                        <a:lumOff val="60000"/>
                      </a:schemeClr>
                    </a:solidFill>
                  </a:tcPr>
                </a:tc>
                <a:extLst>
                  <a:ext uri="{0D108BD9-81ED-4DB2-BD59-A6C34878D82A}">
                    <a16:rowId xmlns:a16="http://schemas.microsoft.com/office/drawing/2014/main" val="3014091272"/>
                  </a:ext>
                </a:extLst>
              </a:tr>
            </a:tbl>
          </a:graphicData>
        </a:graphic>
      </p:graphicFrame>
      <p:graphicFrame>
        <p:nvGraphicFramePr>
          <p:cNvPr id="5" name="Tabella 4">
            <a:extLst>
              <a:ext uri="{FF2B5EF4-FFF2-40B4-BE49-F238E27FC236}">
                <a16:creationId xmlns:a16="http://schemas.microsoft.com/office/drawing/2014/main" id="{397039D6-3DA1-4BBC-8DD1-D457527263DF}"/>
              </a:ext>
            </a:extLst>
          </p:cNvPr>
          <p:cNvGraphicFramePr>
            <a:graphicFrameLocks noGrp="1"/>
          </p:cNvGraphicFramePr>
          <p:nvPr>
            <p:extLst>
              <p:ext uri="{D42A27DB-BD31-4B8C-83A1-F6EECF244321}">
                <p14:modId xmlns:p14="http://schemas.microsoft.com/office/powerpoint/2010/main" val="3683013250"/>
              </p:ext>
            </p:extLst>
          </p:nvPr>
        </p:nvGraphicFramePr>
        <p:xfrm>
          <a:off x="0" y="3715747"/>
          <a:ext cx="12192000" cy="225574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12033093"/>
                    </a:ext>
                  </a:extLst>
                </a:gridCol>
                <a:gridCol w="3048000">
                  <a:extLst>
                    <a:ext uri="{9D8B030D-6E8A-4147-A177-3AD203B41FA5}">
                      <a16:colId xmlns:a16="http://schemas.microsoft.com/office/drawing/2014/main" val="4088616377"/>
                    </a:ext>
                  </a:extLst>
                </a:gridCol>
                <a:gridCol w="3048000">
                  <a:extLst>
                    <a:ext uri="{9D8B030D-6E8A-4147-A177-3AD203B41FA5}">
                      <a16:colId xmlns:a16="http://schemas.microsoft.com/office/drawing/2014/main" val="937127853"/>
                    </a:ext>
                  </a:extLst>
                </a:gridCol>
                <a:gridCol w="3048000">
                  <a:extLst>
                    <a:ext uri="{9D8B030D-6E8A-4147-A177-3AD203B41FA5}">
                      <a16:colId xmlns:a16="http://schemas.microsoft.com/office/drawing/2014/main" val="3250477303"/>
                    </a:ext>
                  </a:extLst>
                </a:gridCol>
              </a:tblGrid>
              <a:tr h="0">
                <a:tc gridSpan="4">
                  <a:txBody>
                    <a:bodyPr/>
                    <a:lstStyle/>
                    <a:p>
                      <a:pPr algn="ctr"/>
                      <a:r>
                        <a:rPr lang="it-IT" sz="1800" b="1" i="0" kern="1200">
                          <a:solidFill>
                            <a:schemeClr val="lt1"/>
                          </a:solidFill>
                          <a:effectLst/>
                          <a:latin typeface="Work Sans" pitchFamily="2" charset="0"/>
                          <a:ea typeface="+mn-ea"/>
                          <a:cs typeface="+mn-cs"/>
                        </a:rPr>
                        <a:t>Effetto scuola (</a:t>
                      </a:r>
                      <a:r>
                        <a:rPr lang="it-IT" sz="1800" b="1" i="0" kern="1200">
                          <a:solidFill>
                            <a:srgbClr val="FF33CC"/>
                          </a:solidFill>
                          <a:effectLst/>
                          <a:latin typeface="Work Sans" pitchFamily="2" charset="0"/>
                          <a:ea typeface="+mn-ea"/>
                          <a:cs typeface="+mn-cs"/>
                          <a:hlinkClick r:id="rId2" action="ppaction://hlinksldjump" tooltip="Cliccare per il collegamento alla Descrizione dell'EFFETTO SCUOLA">
                            <a:extLst>
                              <a:ext uri="{A12FA001-AC4F-418D-AE19-62706E023703}">
                                <ahyp:hlinkClr xmlns:ahyp="http://schemas.microsoft.com/office/drawing/2018/hyperlinkcolor" val="tx"/>
                              </a:ext>
                            </a:extLst>
                          </a:hlinkClick>
                        </a:rPr>
                        <a:t>?</a:t>
                      </a:r>
                      <a:r>
                        <a:rPr lang="it-IT" sz="1800" b="1" i="0" kern="1200">
                          <a:solidFill>
                            <a:schemeClr val="lt1"/>
                          </a:solidFill>
                          <a:effectLst/>
                          <a:latin typeface="Work Sans" pitchFamily="2" charset="0"/>
                          <a:ea typeface="+mn-ea"/>
                          <a:cs typeface="+mn-cs"/>
                        </a:rPr>
                        <a:t>) (Riferimento Regione)</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48482152"/>
                  </a:ext>
                </a:extLst>
              </a:tr>
              <a:tr h="487794">
                <a:tc gridSpan="4">
                  <a:txBody>
                    <a:bodyPr/>
                    <a:lstStyle/>
                    <a:p>
                      <a:pPr algn="ctr"/>
                      <a:r>
                        <a:rPr lang="it-IT" sz="1800" b="1" i="0" kern="1200">
                          <a:solidFill>
                            <a:schemeClr val="dk1"/>
                          </a:solidFill>
                          <a:effectLst/>
                          <a:latin typeface="Work Sans" pitchFamily="2" charset="0"/>
                          <a:ea typeface="+mn-ea"/>
                          <a:cs typeface="+mn-cs"/>
                        </a:rPr>
                        <a:t>Altri Licei</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21312781"/>
                  </a:ext>
                </a:extLst>
              </a:tr>
              <a:tr h="487794">
                <a:tc>
                  <a:txBody>
                    <a:bodyPr/>
                    <a:lstStyle/>
                    <a:p>
                      <a:pPr algn="ctr"/>
                      <a:endParaRPr lang="it-IT">
                        <a:latin typeface="Work Sans" pitchFamily="2" charset="0"/>
                      </a:endParaRPr>
                    </a:p>
                  </a:txBody>
                  <a:tcPr anchor="ctr"/>
                </a:tc>
                <a:tc>
                  <a:txBody>
                    <a:bodyPr/>
                    <a:lstStyle/>
                    <a:p>
                      <a:pPr algn="ctr"/>
                      <a:r>
                        <a:rPr lang="it-IT" b="1">
                          <a:effectLst/>
                          <a:latin typeface="Work Sans" pitchFamily="2" charset="0"/>
                        </a:rPr>
                        <a:t>Punteggio osservato</a:t>
                      </a:r>
                    </a:p>
                  </a:txBody>
                  <a:tcPr anchor="ctr"/>
                </a:tc>
                <a:tc>
                  <a:txBody>
                    <a:bodyPr/>
                    <a:lstStyle/>
                    <a:p>
                      <a:pPr algn="ctr"/>
                      <a:r>
                        <a:rPr lang="it-IT" b="1">
                          <a:effectLst/>
                          <a:latin typeface="Work Sans" pitchFamily="2" charset="0"/>
                        </a:rPr>
                        <a:t>Valore aggiunto</a:t>
                      </a:r>
                    </a:p>
                  </a:txBody>
                  <a:tcPr anchor="ctr"/>
                </a:tc>
                <a:tc>
                  <a:txBody>
                    <a:bodyPr/>
                    <a:lstStyle/>
                    <a:p>
                      <a:pPr algn="ctr"/>
                      <a:r>
                        <a:rPr lang="it-IT" b="1">
                          <a:effectLst/>
                          <a:latin typeface="Work Sans" pitchFamily="2" charset="0"/>
                        </a:rPr>
                        <a:t>Effetto scuola</a:t>
                      </a:r>
                    </a:p>
                  </a:txBody>
                  <a:tcPr anchor="ctr"/>
                </a:tc>
                <a:extLst>
                  <a:ext uri="{0D108BD9-81ED-4DB2-BD59-A6C34878D82A}">
                    <a16:rowId xmlns:a16="http://schemas.microsoft.com/office/drawing/2014/main" val="3687816168"/>
                  </a:ext>
                </a:extLst>
              </a:tr>
              <a:tr h="494838">
                <a:tc>
                  <a:txBody>
                    <a:bodyPr/>
                    <a:lstStyle/>
                    <a:p>
                      <a:pPr algn="ctr"/>
                      <a:r>
                        <a:rPr lang="it-IT" sz="1800" b="1" i="0" kern="1200">
                          <a:solidFill>
                            <a:schemeClr val="dk1"/>
                          </a:solidFill>
                          <a:effectLst/>
                          <a:latin typeface="Work Sans" pitchFamily="2" charset="0"/>
                          <a:ea typeface="+mn-ea"/>
                          <a:cs typeface="+mn-cs"/>
                        </a:rPr>
                        <a:t>Italiano</a:t>
                      </a:r>
                      <a:endParaRPr lang="it-IT">
                        <a:latin typeface="Work Sans" pitchFamily="2" charset="0"/>
                      </a:endParaRPr>
                    </a:p>
                  </a:txBody>
                  <a:tcPr anchor="ctr"/>
                </a:tc>
                <a:tc>
                  <a:txBody>
                    <a:bodyPr/>
                    <a:lstStyle/>
                    <a:p>
                      <a:pPr algn="ctr" fontAlgn="ctr"/>
                      <a:r>
                        <a:rPr lang="it-IT">
                          <a:effectLst/>
                          <a:latin typeface="Work Sans" pitchFamily="2" charset="0"/>
                        </a:rPr>
                        <a:t>Nella media</a:t>
                      </a:r>
                    </a:p>
                  </a:txBody>
                  <a:tcPr anchor="ctr"/>
                </a:tc>
                <a:tc>
                  <a:txBody>
                    <a:bodyPr/>
                    <a:lstStyle/>
                    <a:p>
                      <a:pPr algn="ctr" fontAlgn="ctr"/>
                      <a:r>
                        <a:rPr lang="it-IT">
                          <a:effectLst/>
                          <a:latin typeface="Work Sans" pitchFamily="2" charset="0"/>
                        </a:rPr>
                        <a:t>Leggermente negativo</a:t>
                      </a:r>
                    </a:p>
                  </a:txBody>
                  <a:tcPr anchor="ctr"/>
                </a:tc>
                <a:tc>
                  <a:txBody>
                    <a:bodyPr/>
                    <a:lstStyle/>
                    <a:p>
                      <a:pPr algn="ctr" fontAlgn="ctr"/>
                      <a:r>
                        <a:rPr lang="it-IT">
                          <a:effectLst/>
                          <a:latin typeface="Work Sans" pitchFamily="2" charset="0"/>
                        </a:rPr>
                        <a:t>Apporto della scuola </a:t>
                      </a:r>
                      <a:r>
                        <a:rPr lang="it-IT" b="1">
                          <a:effectLst/>
                          <a:latin typeface="Work Sans" pitchFamily="2" charset="0"/>
                        </a:rPr>
                        <a:t>non adeguato</a:t>
                      </a:r>
                      <a:r>
                        <a:rPr lang="it-IT">
                          <a:effectLst/>
                          <a:latin typeface="Work Sans" pitchFamily="2" charset="0"/>
                        </a:rPr>
                        <a:t>. Risultati </a:t>
                      </a:r>
                      <a:r>
                        <a:rPr lang="it-IT" b="1">
                          <a:effectLst/>
                          <a:latin typeface="Work Sans" pitchFamily="2" charset="0"/>
                        </a:rPr>
                        <a:t>accettabili</a:t>
                      </a:r>
                      <a:r>
                        <a:rPr lang="it-IT">
                          <a:effectLst/>
                          <a:latin typeface="Work Sans" pitchFamily="2" charset="0"/>
                        </a:rPr>
                        <a:t>.</a:t>
                      </a:r>
                    </a:p>
                  </a:txBody>
                  <a:tcPr anchor="ctr">
                    <a:solidFill>
                      <a:schemeClr val="accent4">
                        <a:lumMod val="20000"/>
                        <a:lumOff val="80000"/>
                      </a:schemeClr>
                    </a:solidFill>
                  </a:tcPr>
                </a:tc>
                <a:extLst>
                  <a:ext uri="{0D108BD9-81ED-4DB2-BD59-A6C34878D82A}">
                    <a16:rowId xmlns:a16="http://schemas.microsoft.com/office/drawing/2014/main" val="3014091272"/>
                  </a:ext>
                </a:extLst>
              </a:tr>
            </a:tbl>
          </a:graphicData>
        </a:graphic>
      </p:graphicFrame>
      <p:sp>
        <p:nvSpPr>
          <p:cNvPr id="14" name="CasellaDiTesto 13">
            <a:extLst>
              <a:ext uri="{FF2B5EF4-FFF2-40B4-BE49-F238E27FC236}">
                <a16:creationId xmlns:a16="http://schemas.microsoft.com/office/drawing/2014/main" id="{2FD024FB-6D7F-4681-BB42-273AD097A605}"/>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5" name="Pulsante di azione: vuoto 14" descr="Indietro con riempimento a tinta unita">
            <a:hlinkClick r:id="rId3" action="ppaction://hlinksldjump" highlightClick="1"/>
            <a:extLst>
              <a:ext uri="{FF2B5EF4-FFF2-40B4-BE49-F238E27FC236}">
                <a16:creationId xmlns:a16="http://schemas.microsoft.com/office/drawing/2014/main" id="{EAA020CB-1157-4C94-A8CC-A775A2936AB4}"/>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6" name="Gruppo 15">
            <a:extLst>
              <a:ext uri="{FF2B5EF4-FFF2-40B4-BE49-F238E27FC236}">
                <a16:creationId xmlns:a16="http://schemas.microsoft.com/office/drawing/2014/main" id="{0F660FC2-DF5D-4549-BEB1-DA0D9F2A739B}"/>
              </a:ext>
            </a:extLst>
          </p:cNvPr>
          <p:cNvGrpSpPr/>
          <p:nvPr/>
        </p:nvGrpSpPr>
        <p:grpSpPr>
          <a:xfrm rot="5400000">
            <a:off x="-3167651" y="3212999"/>
            <a:ext cx="6662061" cy="432000"/>
            <a:chOff x="0" y="0"/>
            <a:chExt cx="12260385" cy="581573"/>
          </a:xfrm>
        </p:grpSpPr>
        <p:pic>
          <p:nvPicPr>
            <p:cNvPr id="17" name="Immagine 16">
              <a:extLst>
                <a:ext uri="{FF2B5EF4-FFF2-40B4-BE49-F238E27FC236}">
                  <a16:creationId xmlns:a16="http://schemas.microsoft.com/office/drawing/2014/main" id="{82815E36-52A4-445A-951F-ED2CA3348B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8" name="Immagine 17">
              <a:extLst>
                <a:ext uri="{FF2B5EF4-FFF2-40B4-BE49-F238E27FC236}">
                  <a16:creationId xmlns:a16="http://schemas.microsoft.com/office/drawing/2014/main" id="{2F8E78D2-B1B6-4526-975C-5877EE2B23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9" name="Immagine 18">
              <a:extLst>
                <a:ext uri="{FF2B5EF4-FFF2-40B4-BE49-F238E27FC236}">
                  <a16:creationId xmlns:a16="http://schemas.microsoft.com/office/drawing/2014/main" id="{B03576A7-A863-4319-91C1-EB0D6741F5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7" name="Gruppo 26">
            <a:extLst>
              <a:ext uri="{FF2B5EF4-FFF2-40B4-BE49-F238E27FC236}">
                <a16:creationId xmlns:a16="http://schemas.microsoft.com/office/drawing/2014/main" id="{B344B012-2348-4EA5-B26F-8A19D896FF6E}"/>
              </a:ext>
            </a:extLst>
          </p:cNvPr>
          <p:cNvGrpSpPr/>
          <p:nvPr/>
        </p:nvGrpSpPr>
        <p:grpSpPr>
          <a:xfrm>
            <a:off x="4572000" y="85316"/>
            <a:ext cx="7526173" cy="369714"/>
            <a:chOff x="596530" y="360775"/>
            <a:chExt cx="9604098" cy="341130"/>
          </a:xfrm>
        </p:grpSpPr>
        <p:sp>
          <p:nvSpPr>
            <p:cNvPr id="28" name="CasellaDiTesto 27">
              <a:extLst>
                <a:ext uri="{FF2B5EF4-FFF2-40B4-BE49-F238E27FC236}">
                  <a16:creationId xmlns:a16="http://schemas.microsoft.com/office/drawing/2014/main" id="{FB4B1707-4A3E-473D-A480-745CC22DF5DE}"/>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9" name="Immagine 28">
              <a:extLst>
                <a:ext uri="{FF2B5EF4-FFF2-40B4-BE49-F238E27FC236}">
                  <a16:creationId xmlns:a16="http://schemas.microsoft.com/office/drawing/2014/main" id="{64A7640E-E13B-4D89-AB74-BF53A4FE1C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569361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571717C-F0E7-4149-B50D-4BC3A93B68F9}"/>
              </a:ext>
            </a:extLst>
          </p:cNvPr>
          <p:cNvSpPr txBox="1"/>
          <p:nvPr/>
        </p:nvSpPr>
        <p:spPr>
          <a:xfrm>
            <a:off x="3037115" y="774951"/>
            <a:ext cx="6117770" cy="400110"/>
          </a:xfrm>
          <a:prstGeom prst="rect">
            <a:avLst/>
          </a:prstGeom>
          <a:noFill/>
        </p:spPr>
        <p:txBody>
          <a:bodyPr wrap="square">
            <a:spAutoFit/>
          </a:bodyPr>
          <a:lstStyle/>
          <a:p>
            <a:pPr algn="ctr"/>
            <a:r>
              <a:rPr lang="it-IT" sz="2000" b="1" i="0">
                <a:solidFill>
                  <a:srgbClr val="1A1A1A"/>
                </a:solidFill>
                <a:effectLst/>
                <a:latin typeface="Work Sans" pitchFamily="2" charset="0"/>
              </a:rPr>
              <a:t>Secondaria Secondo Grado - Classi Seconde</a:t>
            </a:r>
          </a:p>
        </p:txBody>
      </p:sp>
      <p:graphicFrame>
        <p:nvGraphicFramePr>
          <p:cNvPr id="4" name="Tabella 3">
            <a:extLst>
              <a:ext uri="{FF2B5EF4-FFF2-40B4-BE49-F238E27FC236}">
                <a16:creationId xmlns:a16="http://schemas.microsoft.com/office/drawing/2014/main" id="{68DCBCE0-80F9-4FB7-A698-F7F61294AAA9}"/>
              </a:ext>
            </a:extLst>
          </p:cNvPr>
          <p:cNvGraphicFramePr>
            <a:graphicFrameLocks noGrp="1"/>
          </p:cNvGraphicFramePr>
          <p:nvPr>
            <p:extLst>
              <p:ext uri="{D42A27DB-BD31-4B8C-83A1-F6EECF244321}">
                <p14:modId xmlns:p14="http://schemas.microsoft.com/office/powerpoint/2010/main" val="2373676500"/>
              </p:ext>
            </p:extLst>
          </p:nvPr>
        </p:nvGraphicFramePr>
        <p:xfrm>
          <a:off x="0" y="1146482"/>
          <a:ext cx="12192000" cy="225574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12033093"/>
                    </a:ext>
                  </a:extLst>
                </a:gridCol>
                <a:gridCol w="3048000">
                  <a:extLst>
                    <a:ext uri="{9D8B030D-6E8A-4147-A177-3AD203B41FA5}">
                      <a16:colId xmlns:a16="http://schemas.microsoft.com/office/drawing/2014/main" val="4088616377"/>
                    </a:ext>
                  </a:extLst>
                </a:gridCol>
                <a:gridCol w="3048000">
                  <a:extLst>
                    <a:ext uri="{9D8B030D-6E8A-4147-A177-3AD203B41FA5}">
                      <a16:colId xmlns:a16="http://schemas.microsoft.com/office/drawing/2014/main" val="937127853"/>
                    </a:ext>
                  </a:extLst>
                </a:gridCol>
                <a:gridCol w="3048000">
                  <a:extLst>
                    <a:ext uri="{9D8B030D-6E8A-4147-A177-3AD203B41FA5}">
                      <a16:colId xmlns:a16="http://schemas.microsoft.com/office/drawing/2014/main" val="3250477303"/>
                    </a:ext>
                  </a:extLst>
                </a:gridCol>
              </a:tblGrid>
              <a:tr h="347144">
                <a:tc gridSpan="4">
                  <a:txBody>
                    <a:bodyPr/>
                    <a:lstStyle/>
                    <a:p>
                      <a:pPr algn="ctr"/>
                      <a:r>
                        <a:rPr lang="it-IT" sz="1800" b="1" i="0" kern="1200">
                          <a:solidFill>
                            <a:schemeClr val="lt1"/>
                          </a:solidFill>
                          <a:effectLst/>
                          <a:latin typeface="Work Sans" pitchFamily="2" charset="0"/>
                          <a:ea typeface="+mn-ea"/>
                          <a:cs typeface="+mn-cs"/>
                        </a:rPr>
                        <a:t>Effetto scuola (</a:t>
                      </a:r>
                      <a:r>
                        <a:rPr lang="it-IT" sz="1800" b="1" i="0" kern="1200">
                          <a:solidFill>
                            <a:srgbClr val="FF33CC"/>
                          </a:solidFill>
                          <a:effectLst/>
                          <a:latin typeface="Work Sans" pitchFamily="2" charset="0"/>
                          <a:ea typeface="+mn-ea"/>
                          <a:cs typeface="+mn-cs"/>
                          <a:hlinkClick r:id="rId2" action="ppaction://hlinksldjump" tooltip="Cliccare per il collegamento alla Descrizione dell'EFFETTO SCUOLA">
                            <a:extLst>
                              <a:ext uri="{A12FA001-AC4F-418D-AE19-62706E023703}">
                                <ahyp:hlinkClr xmlns:ahyp="http://schemas.microsoft.com/office/drawing/2018/hyperlinkcolor" val="tx"/>
                              </a:ext>
                            </a:extLst>
                          </a:hlinkClick>
                        </a:rPr>
                        <a:t>?</a:t>
                      </a:r>
                      <a:r>
                        <a:rPr lang="it-IT" sz="1800" b="1" i="0" kern="1200">
                          <a:solidFill>
                            <a:schemeClr val="lt1"/>
                          </a:solidFill>
                          <a:effectLst/>
                          <a:latin typeface="Work Sans" pitchFamily="2" charset="0"/>
                          <a:ea typeface="+mn-ea"/>
                          <a:cs typeface="+mn-cs"/>
                        </a:rPr>
                        <a:t>) (Riferimento Regione)</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48482152"/>
                  </a:ext>
                </a:extLst>
              </a:tr>
              <a:tr h="487794">
                <a:tc gridSpan="4">
                  <a:txBody>
                    <a:bodyPr/>
                    <a:lstStyle/>
                    <a:p>
                      <a:pPr algn="ctr"/>
                      <a:r>
                        <a:rPr lang="it-IT" sz="1800" b="1" i="0" kern="1200">
                          <a:solidFill>
                            <a:schemeClr val="dk1"/>
                          </a:solidFill>
                          <a:effectLst/>
                          <a:latin typeface="Work Sans" pitchFamily="2" charset="0"/>
                          <a:ea typeface="+mn-ea"/>
                          <a:cs typeface="+mn-cs"/>
                        </a:rPr>
                        <a:t>Licei Scientifici</a:t>
                      </a: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21312781"/>
                  </a:ext>
                </a:extLst>
              </a:tr>
              <a:tr h="487794">
                <a:tc>
                  <a:txBody>
                    <a:bodyPr/>
                    <a:lstStyle/>
                    <a:p>
                      <a:pPr algn="ctr"/>
                      <a:endParaRPr lang="it-IT">
                        <a:latin typeface="Work Sans" pitchFamily="2" charset="0"/>
                      </a:endParaRPr>
                    </a:p>
                  </a:txBody>
                  <a:tcPr anchor="ctr"/>
                </a:tc>
                <a:tc>
                  <a:txBody>
                    <a:bodyPr/>
                    <a:lstStyle/>
                    <a:p>
                      <a:pPr algn="ctr"/>
                      <a:r>
                        <a:rPr lang="it-IT" b="1">
                          <a:effectLst/>
                          <a:latin typeface="Work Sans" pitchFamily="2" charset="0"/>
                        </a:rPr>
                        <a:t>Punteggio osservato</a:t>
                      </a:r>
                    </a:p>
                  </a:txBody>
                  <a:tcPr anchor="ctr"/>
                </a:tc>
                <a:tc>
                  <a:txBody>
                    <a:bodyPr/>
                    <a:lstStyle/>
                    <a:p>
                      <a:pPr algn="ctr"/>
                      <a:r>
                        <a:rPr lang="it-IT" b="1">
                          <a:effectLst/>
                          <a:latin typeface="Work Sans" pitchFamily="2" charset="0"/>
                        </a:rPr>
                        <a:t>Valore aggiunto</a:t>
                      </a:r>
                    </a:p>
                  </a:txBody>
                  <a:tcPr anchor="ctr"/>
                </a:tc>
                <a:tc>
                  <a:txBody>
                    <a:bodyPr/>
                    <a:lstStyle/>
                    <a:p>
                      <a:pPr algn="ctr"/>
                      <a:r>
                        <a:rPr lang="it-IT" b="1">
                          <a:effectLst/>
                          <a:latin typeface="Work Sans" pitchFamily="2" charset="0"/>
                        </a:rPr>
                        <a:t>Effetto scuola</a:t>
                      </a:r>
                    </a:p>
                  </a:txBody>
                  <a:tcPr anchor="ctr"/>
                </a:tc>
                <a:extLst>
                  <a:ext uri="{0D108BD9-81ED-4DB2-BD59-A6C34878D82A}">
                    <a16:rowId xmlns:a16="http://schemas.microsoft.com/office/drawing/2014/main" val="3687816168"/>
                  </a:ext>
                </a:extLst>
              </a:tr>
              <a:tr h="494838">
                <a:tc>
                  <a:txBody>
                    <a:bodyPr/>
                    <a:lstStyle/>
                    <a:p>
                      <a:pPr algn="ctr"/>
                      <a:r>
                        <a:rPr lang="it-IT" sz="1800" b="1" i="0" kern="1200">
                          <a:solidFill>
                            <a:schemeClr val="dk1"/>
                          </a:solidFill>
                          <a:effectLst/>
                          <a:latin typeface="Work Sans" pitchFamily="2" charset="0"/>
                          <a:ea typeface="+mn-ea"/>
                          <a:cs typeface="+mn-cs"/>
                        </a:rPr>
                        <a:t>Matematica</a:t>
                      </a:r>
                      <a:endParaRPr lang="it-IT">
                        <a:latin typeface="Work Sans" pitchFamily="2" charset="0"/>
                      </a:endParaRPr>
                    </a:p>
                  </a:txBody>
                  <a:tcPr anchor="ctr"/>
                </a:tc>
                <a:tc>
                  <a:txBody>
                    <a:bodyPr/>
                    <a:lstStyle/>
                    <a:p>
                      <a:pPr algn="ctr" fontAlgn="ctr"/>
                      <a:r>
                        <a:rPr lang="it-IT">
                          <a:solidFill>
                            <a:srgbClr val="1A1A1A"/>
                          </a:solidFill>
                          <a:effectLst/>
                          <a:latin typeface="Work Sans" pitchFamily="2" charset="0"/>
                        </a:rPr>
                        <a:t>Sopra la media</a:t>
                      </a:r>
                    </a:p>
                  </a:txBody>
                  <a:tcPr anchor="ctr"/>
                </a:tc>
                <a:tc>
                  <a:txBody>
                    <a:bodyPr/>
                    <a:lstStyle/>
                    <a:p>
                      <a:pPr algn="ctr" fontAlgn="ctr"/>
                      <a:r>
                        <a:rPr lang="it-IT">
                          <a:solidFill>
                            <a:srgbClr val="1A1A1A"/>
                          </a:solidFill>
                          <a:effectLst/>
                          <a:latin typeface="Work Sans" pitchFamily="2" charset="0"/>
                        </a:rPr>
                        <a:t>Pari alla media</a:t>
                      </a:r>
                    </a:p>
                  </a:txBody>
                  <a:tcPr anchor="ctr"/>
                </a:tc>
                <a:tc>
                  <a:txBody>
                    <a:bodyPr/>
                    <a:lstStyle/>
                    <a:p>
                      <a:pPr algn="ctr" fontAlgn="ctr"/>
                      <a:r>
                        <a:rPr lang="it-IT">
                          <a:solidFill>
                            <a:srgbClr val="1A1A1A"/>
                          </a:solidFill>
                          <a:effectLst/>
                          <a:latin typeface="Work Sans" pitchFamily="2" charset="0"/>
                        </a:rPr>
                        <a:t>Apporto della scuola </a:t>
                      </a:r>
                      <a:r>
                        <a:rPr lang="it-IT" b="1">
                          <a:solidFill>
                            <a:srgbClr val="1A1A1A"/>
                          </a:solidFill>
                          <a:effectLst/>
                          <a:latin typeface="Work Sans" pitchFamily="2" charset="0"/>
                        </a:rPr>
                        <a:t>nella media</a:t>
                      </a:r>
                      <a:r>
                        <a:rPr lang="it-IT">
                          <a:solidFill>
                            <a:srgbClr val="1A1A1A"/>
                          </a:solidFill>
                          <a:effectLst/>
                          <a:latin typeface="Work Sans" pitchFamily="2" charset="0"/>
                        </a:rPr>
                        <a:t>. Risultati </a:t>
                      </a:r>
                      <a:r>
                        <a:rPr lang="it-IT" b="1">
                          <a:solidFill>
                            <a:srgbClr val="1A1A1A"/>
                          </a:solidFill>
                          <a:effectLst/>
                          <a:latin typeface="Work Sans" pitchFamily="2" charset="0"/>
                        </a:rPr>
                        <a:t>buoni</a:t>
                      </a:r>
                      <a:r>
                        <a:rPr lang="it-IT">
                          <a:solidFill>
                            <a:srgbClr val="1A1A1A"/>
                          </a:solidFill>
                          <a:effectLst/>
                          <a:latin typeface="Work Sans" pitchFamily="2" charset="0"/>
                        </a:rPr>
                        <a:t>.</a:t>
                      </a:r>
                    </a:p>
                  </a:txBody>
                  <a:tcPr anchor="ctr">
                    <a:solidFill>
                      <a:schemeClr val="accent6">
                        <a:lumMod val="40000"/>
                        <a:lumOff val="60000"/>
                      </a:schemeClr>
                    </a:solidFill>
                  </a:tcPr>
                </a:tc>
                <a:extLst>
                  <a:ext uri="{0D108BD9-81ED-4DB2-BD59-A6C34878D82A}">
                    <a16:rowId xmlns:a16="http://schemas.microsoft.com/office/drawing/2014/main" val="3014091272"/>
                  </a:ext>
                </a:extLst>
              </a:tr>
            </a:tbl>
          </a:graphicData>
        </a:graphic>
      </p:graphicFrame>
      <p:graphicFrame>
        <p:nvGraphicFramePr>
          <p:cNvPr id="5" name="Tabella 4">
            <a:extLst>
              <a:ext uri="{FF2B5EF4-FFF2-40B4-BE49-F238E27FC236}">
                <a16:creationId xmlns:a16="http://schemas.microsoft.com/office/drawing/2014/main" id="{397039D6-3DA1-4BBC-8DD1-D457527263DF}"/>
              </a:ext>
            </a:extLst>
          </p:cNvPr>
          <p:cNvGraphicFramePr>
            <a:graphicFrameLocks noGrp="1"/>
          </p:cNvGraphicFramePr>
          <p:nvPr>
            <p:extLst>
              <p:ext uri="{D42A27DB-BD31-4B8C-83A1-F6EECF244321}">
                <p14:modId xmlns:p14="http://schemas.microsoft.com/office/powerpoint/2010/main" val="529020324"/>
              </p:ext>
            </p:extLst>
          </p:nvPr>
        </p:nvGraphicFramePr>
        <p:xfrm>
          <a:off x="0" y="3715747"/>
          <a:ext cx="12192000" cy="225574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12033093"/>
                    </a:ext>
                  </a:extLst>
                </a:gridCol>
                <a:gridCol w="3048000">
                  <a:extLst>
                    <a:ext uri="{9D8B030D-6E8A-4147-A177-3AD203B41FA5}">
                      <a16:colId xmlns:a16="http://schemas.microsoft.com/office/drawing/2014/main" val="4088616377"/>
                    </a:ext>
                  </a:extLst>
                </a:gridCol>
                <a:gridCol w="3048000">
                  <a:extLst>
                    <a:ext uri="{9D8B030D-6E8A-4147-A177-3AD203B41FA5}">
                      <a16:colId xmlns:a16="http://schemas.microsoft.com/office/drawing/2014/main" val="937127853"/>
                    </a:ext>
                  </a:extLst>
                </a:gridCol>
                <a:gridCol w="3048000">
                  <a:extLst>
                    <a:ext uri="{9D8B030D-6E8A-4147-A177-3AD203B41FA5}">
                      <a16:colId xmlns:a16="http://schemas.microsoft.com/office/drawing/2014/main" val="3250477303"/>
                    </a:ext>
                  </a:extLst>
                </a:gridCol>
              </a:tblGrid>
              <a:tr h="0">
                <a:tc gridSpan="4">
                  <a:txBody>
                    <a:bodyPr/>
                    <a:lstStyle/>
                    <a:p>
                      <a:pPr algn="ctr"/>
                      <a:r>
                        <a:rPr lang="it-IT" sz="1800" b="1" i="0" kern="1200">
                          <a:solidFill>
                            <a:schemeClr val="lt1"/>
                          </a:solidFill>
                          <a:effectLst/>
                          <a:latin typeface="Work Sans" pitchFamily="2" charset="0"/>
                          <a:ea typeface="+mn-ea"/>
                          <a:cs typeface="+mn-cs"/>
                        </a:rPr>
                        <a:t>Effetto scuola (</a:t>
                      </a:r>
                      <a:r>
                        <a:rPr lang="it-IT" sz="1800" b="1" i="0" kern="1200">
                          <a:solidFill>
                            <a:srgbClr val="FF33CC"/>
                          </a:solidFill>
                          <a:effectLst/>
                          <a:latin typeface="Work Sans" pitchFamily="2" charset="0"/>
                          <a:ea typeface="+mn-ea"/>
                          <a:cs typeface="+mn-cs"/>
                          <a:hlinkClick r:id="rId2" action="ppaction://hlinksldjump" tooltip="Cliccare per il collegamento alla Descrizione dell'EFFETTO SCUOLA">
                            <a:extLst>
                              <a:ext uri="{A12FA001-AC4F-418D-AE19-62706E023703}">
                                <ahyp:hlinkClr xmlns:ahyp="http://schemas.microsoft.com/office/drawing/2018/hyperlinkcolor" val="tx"/>
                              </a:ext>
                            </a:extLst>
                          </a:hlinkClick>
                        </a:rPr>
                        <a:t>?</a:t>
                      </a:r>
                      <a:r>
                        <a:rPr lang="it-IT" sz="1800" b="1" i="0" kern="1200">
                          <a:solidFill>
                            <a:schemeClr val="lt1"/>
                          </a:solidFill>
                          <a:effectLst/>
                          <a:latin typeface="Work Sans" pitchFamily="2" charset="0"/>
                          <a:ea typeface="+mn-ea"/>
                          <a:cs typeface="+mn-cs"/>
                        </a:rPr>
                        <a:t>) (Riferimento Regione)</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48482152"/>
                  </a:ext>
                </a:extLst>
              </a:tr>
              <a:tr h="487794">
                <a:tc gridSpan="4">
                  <a:txBody>
                    <a:bodyPr/>
                    <a:lstStyle/>
                    <a:p>
                      <a:pPr algn="ctr"/>
                      <a:r>
                        <a:rPr lang="it-IT" sz="1800" b="1" i="0" kern="1200">
                          <a:solidFill>
                            <a:schemeClr val="dk1"/>
                          </a:solidFill>
                          <a:effectLst/>
                          <a:latin typeface="Work Sans" pitchFamily="2" charset="0"/>
                          <a:ea typeface="+mn-ea"/>
                          <a:cs typeface="+mn-cs"/>
                        </a:rPr>
                        <a:t>Altri Licei</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21312781"/>
                  </a:ext>
                </a:extLst>
              </a:tr>
              <a:tr h="487794">
                <a:tc>
                  <a:txBody>
                    <a:bodyPr/>
                    <a:lstStyle/>
                    <a:p>
                      <a:pPr algn="ctr"/>
                      <a:endParaRPr lang="it-IT">
                        <a:latin typeface="Work Sans" pitchFamily="2" charset="0"/>
                      </a:endParaRPr>
                    </a:p>
                  </a:txBody>
                  <a:tcPr anchor="ctr"/>
                </a:tc>
                <a:tc>
                  <a:txBody>
                    <a:bodyPr/>
                    <a:lstStyle/>
                    <a:p>
                      <a:pPr algn="ctr"/>
                      <a:r>
                        <a:rPr lang="it-IT" b="1">
                          <a:effectLst/>
                          <a:latin typeface="Work Sans" pitchFamily="2" charset="0"/>
                        </a:rPr>
                        <a:t>Punteggio osservato</a:t>
                      </a:r>
                    </a:p>
                  </a:txBody>
                  <a:tcPr anchor="ctr"/>
                </a:tc>
                <a:tc>
                  <a:txBody>
                    <a:bodyPr/>
                    <a:lstStyle/>
                    <a:p>
                      <a:pPr algn="ctr"/>
                      <a:r>
                        <a:rPr lang="it-IT" b="1">
                          <a:effectLst/>
                          <a:latin typeface="Work Sans" pitchFamily="2" charset="0"/>
                        </a:rPr>
                        <a:t>Valore aggiunto</a:t>
                      </a:r>
                    </a:p>
                  </a:txBody>
                  <a:tcPr anchor="ctr"/>
                </a:tc>
                <a:tc>
                  <a:txBody>
                    <a:bodyPr/>
                    <a:lstStyle/>
                    <a:p>
                      <a:pPr algn="ctr"/>
                      <a:r>
                        <a:rPr lang="it-IT" b="1">
                          <a:effectLst/>
                          <a:latin typeface="Work Sans" pitchFamily="2" charset="0"/>
                        </a:rPr>
                        <a:t>Effetto scuola</a:t>
                      </a:r>
                    </a:p>
                  </a:txBody>
                  <a:tcPr anchor="ctr"/>
                </a:tc>
                <a:extLst>
                  <a:ext uri="{0D108BD9-81ED-4DB2-BD59-A6C34878D82A}">
                    <a16:rowId xmlns:a16="http://schemas.microsoft.com/office/drawing/2014/main" val="3687816168"/>
                  </a:ext>
                </a:extLst>
              </a:tr>
              <a:tr h="494838">
                <a:tc>
                  <a:txBody>
                    <a:bodyPr/>
                    <a:lstStyle/>
                    <a:p>
                      <a:pPr algn="ctr"/>
                      <a:r>
                        <a:rPr lang="it-IT" sz="1800" b="1" i="0" kern="1200">
                          <a:solidFill>
                            <a:schemeClr val="dk1"/>
                          </a:solidFill>
                          <a:effectLst/>
                          <a:latin typeface="Work Sans" pitchFamily="2" charset="0"/>
                          <a:ea typeface="+mn-ea"/>
                          <a:cs typeface="+mn-cs"/>
                        </a:rPr>
                        <a:t>Matematica</a:t>
                      </a:r>
                      <a:endParaRPr lang="it-IT">
                        <a:latin typeface="Work Sans" pitchFamily="2" charset="0"/>
                      </a:endParaRPr>
                    </a:p>
                  </a:txBody>
                  <a:tcPr anchor="ctr"/>
                </a:tc>
                <a:tc>
                  <a:txBody>
                    <a:bodyPr/>
                    <a:lstStyle/>
                    <a:p>
                      <a:pPr algn="ctr" fontAlgn="ctr"/>
                      <a:r>
                        <a:rPr lang="it-IT">
                          <a:solidFill>
                            <a:srgbClr val="1A1A1A"/>
                          </a:solidFill>
                          <a:effectLst/>
                          <a:latin typeface="Work Sans" pitchFamily="2" charset="0"/>
                        </a:rPr>
                        <a:t>Sotto la media</a:t>
                      </a:r>
                    </a:p>
                  </a:txBody>
                  <a:tcPr anchor="ctr"/>
                </a:tc>
                <a:tc>
                  <a:txBody>
                    <a:bodyPr/>
                    <a:lstStyle/>
                    <a:p>
                      <a:pPr algn="ctr" fontAlgn="ctr"/>
                      <a:r>
                        <a:rPr lang="it-IT">
                          <a:solidFill>
                            <a:srgbClr val="1A1A1A"/>
                          </a:solidFill>
                          <a:effectLst/>
                          <a:latin typeface="Work Sans" pitchFamily="2" charset="0"/>
                        </a:rPr>
                        <a:t>Leggermente negativo</a:t>
                      </a:r>
                    </a:p>
                  </a:txBody>
                  <a:tcPr anchor="ctr"/>
                </a:tc>
                <a:tc>
                  <a:txBody>
                    <a:bodyPr/>
                    <a:lstStyle/>
                    <a:p>
                      <a:pPr algn="ctr" fontAlgn="ctr"/>
                      <a:r>
                        <a:rPr lang="it-IT">
                          <a:solidFill>
                            <a:srgbClr val="1A1A1A"/>
                          </a:solidFill>
                          <a:effectLst/>
                          <a:latin typeface="Work Sans" pitchFamily="2" charset="0"/>
                        </a:rPr>
                        <a:t>Apporto della scuola </a:t>
                      </a:r>
                      <a:r>
                        <a:rPr lang="it-IT" b="1">
                          <a:solidFill>
                            <a:srgbClr val="1A1A1A"/>
                          </a:solidFill>
                          <a:effectLst/>
                          <a:latin typeface="Work Sans" pitchFamily="2" charset="0"/>
                        </a:rPr>
                        <a:t>non adeguato</a:t>
                      </a:r>
                      <a:r>
                        <a:rPr lang="it-IT">
                          <a:solidFill>
                            <a:srgbClr val="1A1A1A"/>
                          </a:solidFill>
                          <a:effectLst/>
                          <a:latin typeface="Work Sans" pitchFamily="2" charset="0"/>
                        </a:rPr>
                        <a:t>. Risultati </a:t>
                      </a:r>
                      <a:r>
                        <a:rPr lang="it-IT" b="1">
                          <a:solidFill>
                            <a:srgbClr val="1A1A1A"/>
                          </a:solidFill>
                          <a:effectLst/>
                          <a:latin typeface="Work Sans" pitchFamily="2" charset="0"/>
                        </a:rPr>
                        <a:t>da migliorare</a:t>
                      </a:r>
                      <a:r>
                        <a:rPr lang="it-IT">
                          <a:solidFill>
                            <a:srgbClr val="1A1A1A"/>
                          </a:solidFill>
                          <a:effectLst/>
                          <a:latin typeface="Work Sans" pitchFamily="2" charset="0"/>
                        </a:rPr>
                        <a:t>.</a:t>
                      </a:r>
                    </a:p>
                  </a:txBody>
                  <a:tcPr anchor="ctr">
                    <a:solidFill>
                      <a:srgbClr val="FFCCFF"/>
                    </a:solidFill>
                  </a:tcPr>
                </a:tc>
                <a:extLst>
                  <a:ext uri="{0D108BD9-81ED-4DB2-BD59-A6C34878D82A}">
                    <a16:rowId xmlns:a16="http://schemas.microsoft.com/office/drawing/2014/main" val="3014091272"/>
                  </a:ext>
                </a:extLst>
              </a:tr>
            </a:tbl>
          </a:graphicData>
        </a:graphic>
      </p:graphicFrame>
      <p:sp>
        <p:nvSpPr>
          <p:cNvPr id="14" name="CasellaDiTesto 13">
            <a:extLst>
              <a:ext uri="{FF2B5EF4-FFF2-40B4-BE49-F238E27FC236}">
                <a16:creationId xmlns:a16="http://schemas.microsoft.com/office/drawing/2014/main" id="{99060C76-9889-448D-94E2-59D14E6F06E3}"/>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5" name="Pulsante di azione: vuoto 14" descr="Indietro con riempimento a tinta unita">
            <a:hlinkClick r:id="rId3" action="ppaction://hlinksldjump" highlightClick="1"/>
            <a:extLst>
              <a:ext uri="{FF2B5EF4-FFF2-40B4-BE49-F238E27FC236}">
                <a16:creationId xmlns:a16="http://schemas.microsoft.com/office/drawing/2014/main" id="{E90833C7-112D-4751-80A6-1187C5DE6B21}"/>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6" name="Gruppo 15">
            <a:extLst>
              <a:ext uri="{FF2B5EF4-FFF2-40B4-BE49-F238E27FC236}">
                <a16:creationId xmlns:a16="http://schemas.microsoft.com/office/drawing/2014/main" id="{BF98D671-F937-453E-9104-5A472787518B}"/>
              </a:ext>
            </a:extLst>
          </p:cNvPr>
          <p:cNvGrpSpPr/>
          <p:nvPr/>
        </p:nvGrpSpPr>
        <p:grpSpPr>
          <a:xfrm rot="5400000">
            <a:off x="-3167651" y="3212999"/>
            <a:ext cx="6662061" cy="432000"/>
            <a:chOff x="0" y="0"/>
            <a:chExt cx="12260385" cy="581573"/>
          </a:xfrm>
        </p:grpSpPr>
        <p:pic>
          <p:nvPicPr>
            <p:cNvPr id="17" name="Immagine 16">
              <a:extLst>
                <a:ext uri="{FF2B5EF4-FFF2-40B4-BE49-F238E27FC236}">
                  <a16:creationId xmlns:a16="http://schemas.microsoft.com/office/drawing/2014/main" id="{566DF189-2B9D-4E14-934D-7BE624C366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8" name="Immagine 17">
              <a:extLst>
                <a:ext uri="{FF2B5EF4-FFF2-40B4-BE49-F238E27FC236}">
                  <a16:creationId xmlns:a16="http://schemas.microsoft.com/office/drawing/2014/main" id="{38F9266B-45DD-4D38-87E2-AF76EFA101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9" name="Immagine 18">
              <a:extLst>
                <a:ext uri="{FF2B5EF4-FFF2-40B4-BE49-F238E27FC236}">
                  <a16:creationId xmlns:a16="http://schemas.microsoft.com/office/drawing/2014/main" id="{FB1A2087-0AEE-4D81-9A23-5BC923AB68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7" name="Gruppo 26">
            <a:extLst>
              <a:ext uri="{FF2B5EF4-FFF2-40B4-BE49-F238E27FC236}">
                <a16:creationId xmlns:a16="http://schemas.microsoft.com/office/drawing/2014/main" id="{E2B2F495-0B1E-4E18-9BB9-5CCCA1DFD725}"/>
              </a:ext>
            </a:extLst>
          </p:cNvPr>
          <p:cNvGrpSpPr/>
          <p:nvPr/>
        </p:nvGrpSpPr>
        <p:grpSpPr>
          <a:xfrm>
            <a:off x="4572000" y="85316"/>
            <a:ext cx="7526173" cy="369714"/>
            <a:chOff x="596530" y="360775"/>
            <a:chExt cx="9604098" cy="341130"/>
          </a:xfrm>
        </p:grpSpPr>
        <p:sp>
          <p:nvSpPr>
            <p:cNvPr id="28" name="CasellaDiTesto 27">
              <a:extLst>
                <a:ext uri="{FF2B5EF4-FFF2-40B4-BE49-F238E27FC236}">
                  <a16:creationId xmlns:a16="http://schemas.microsoft.com/office/drawing/2014/main" id="{02700393-59DF-4E90-B6E7-171D494E1BC2}"/>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9" name="Immagine 28">
              <a:extLst>
                <a:ext uri="{FF2B5EF4-FFF2-40B4-BE49-F238E27FC236}">
                  <a16:creationId xmlns:a16="http://schemas.microsoft.com/office/drawing/2014/main" id="{739E3CE7-A832-40F5-A335-0D4933364A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777979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571717C-F0E7-4149-B50D-4BC3A93B68F9}"/>
              </a:ext>
            </a:extLst>
          </p:cNvPr>
          <p:cNvSpPr txBox="1"/>
          <p:nvPr/>
        </p:nvSpPr>
        <p:spPr>
          <a:xfrm>
            <a:off x="3037115" y="774951"/>
            <a:ext cx="6117770" cy="400110"/>
          </a:xfrm>
          <a:prstGeom prst="rect">
            <a:avLst/>
          </a:prstGeom>
          <a:noFill/>
        </p:spPr>
        <p:txBody>
          <a:bodyPr wrap="square">
            <a:spAutoFit/>
          </a:bodyPr>
          <a:lstStyle/>
          <a:p>
            <a:pPr algn="ctr"/>
            <a:r>
              <a:rPr lang="it-IT" sz="2000" b="1" i="0">
                <a:solidFill>
                  <a:srgbClr val="1A1A1A"/>
                </a:solidFill>
                <a:effectLst/>
                <a:latin typeface="Work Sans" pitchFamily="2" charset="0"/>
              </a:rPr>
              <a:t>Secondaria Secondo Grado - Classi Seconde</a:t>
            </a:r>
          </a:p>
        </p:txBody>
      </p:sp>
      <p:graphicFrame>
        <p:nvGraphicFramePr>
          <p:cNvPr id="4" name="Tabella 3">
            <a:extLst>
              <a:ext uri="{FF2B5EF4-FFF2-40B4-BE49-F238E27FC236}">
                <a16:creationId xmlns:a16="http://schemas.microsoft.com/office/drawing/2014/main" id="{68DCBCE0-80F9-4FB7-A698-F7F61294AAA9}"/>
              </a:ext>
            </a:extLst>
          </p:cNvPr>
          <p:cNvGraphicFramePr>
            <a:graphicFrameLocks noGrp="1"/>
          </p:cNvGraphicFramePr>
          <p:nvPr>
            <p:extLst>
              <p:ext uri="{D42A27DB-BD31-4B8C-83A1-F6EECF244321}">
                <p14:modId xmlns:p14="http://schemas.microsoft.com/office/powerpoint/2010/main" val="2604388576"/>
              </p:ext>
            </p:extLst>
          </p:nvPr>
        </p:nvGraphicFramePr>
        <p:xfrm>
          <a:off x="0" y="1146482"/>
          <a:ext cx="12192000" cy="225574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12033093"/>
                    </a:ext>
                  </a:extLst>
                </a:gridCol>
                <a:gridCol w="3048000">
                  <a:extLst>
                    <a:ext uri="{9D8B030D-6E8A-4147-A177-3AD203B41FA5}">
                      <a16:colId xmlns:a16="http://schemas.microsoft.com/office/drawing/2014/main" val="4088616377"/>
                    </a:ext>
                  </a:extLst>
                </a:gridCol>
                <a:gridCol w="3048000">
                  <a:extLst>
                    <a:ext uri="{9D8B030D-6E8A-4147-A177-3AD203B41FA5}">
                      <a16:colId xmlns:a16="http://schemas.microsoft.com/office/drawing/2014/main" val="937127853"/>
                    </a:ext>
                  </a:extLst>
                </a:gridCol>
                <a:gridCol w="3048000">
                  <a:extLst>
                    <a:ext uri="{9D8B030D-6E8A-4147-A177-3AD203B41FA5}">
                      <a16:colId xmlns:a16="http://schemas.microsoft.com/office/drawing/2014/main" val="3250477303"/>
                    </a:ext>
                  </a:extLst>
                </a:gridCol>
              </a:tblGrid>
              <a:tr h="347144">
                <a:tc gridSpan="4">
                  <a:txBody>
                    <a:bodyPr/>
                    <a:lstStyle/>
                    <a:p>
                      <a:pPr algn="ctr"/>
                      <a:r>
                        <a:rPr lang="it-IT" sz="1800" b="1" i="0" kern="1200">
                          <a:solidFill>
                            <a:schemeClr val="lt1"/>
                          </a:solidFill>
                          <a:effectLst/>
                          <a:latin typeface="Work Sans" pitchFamily="2" charset="0"/>
                          <a:ea typeface="+mn-ea"/>
                          <a:cs typeface="+mn-cs"/>
                        </a:rPr>
                        <a:t>Effetto scuola (</a:t>
                      </a:r>
                      <a:r>
                        <a:rPr lang="it-IT" sz="1800" b="1" i="0" kern="1200">
                          <a:solidFill>
                            <a:srgbClr val="FF33CC"/>
                          </a:solidFill>
                          <a:effectLst/>
                          <a:latin typeface="Work Sans" pitchFamily="2" charset="0"/>
                          <a:ea typeface="+mn-ea"/>
                          <a:cs typeface="+mn-cs"/>
                          <a:hlinkClick r:id="rId2" action="ppaction://hlinksldjump" tooltip="Cliccare per il collegamento alla Descrizione dell'EFFETTO SCUOLA">
                            <a:extLst>
                              <a:ext uri="{A12FA001-AC4F-418D-AE19-62706E023703}">
                                <ahyp:hlinkClr xmlns:ahyp="http://schemas.microsoft.com/office/drawing/2018/hyperlinkcolor" val="tx"/>
                              </a:ext>
                            </a:extLst>
                          </a:hlinkClick>
                        </a:rPr>
                        <a:t>?</a:t>
                      </a:r>
                      <a:r>
                        <a:rPr lang="it-IT" sz="1800" b="1" i="0" kern="1200">
                          <a:solidFill>
                            <a:schemeClr val="lt1"/>
                          </a:solidFill>
                          <a:effectLst/>
                          <a:latin typeface="Work Sans" pitchFamily="2" charset="0"/>
                          <a:ea typeface="+mn-ea"/>
                          <a:cs typeface="+mn-cs"/>
                        </a:rPr>
                        <a:t>) (Macro area)</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48482152"/>
                  </a:ext>
                </a:extLst>
              </a:tr>
              <a:tr h="487794">
                <a:tc gridSpan="4">
                  <a:txBody>
                    <a:bodyPr/>
                    <a:lstStyle/>
                    <a:p>
                      <a:pPr algn="ctr"/>
                      <a:r>
                        <a:rPr lang="it-IT" sz="1800" b="1" i="0" kern="1200">
                          <a:solidFill>
                            <a:schemeClr val="dk1"/>
                          </a:solidFill>
                          <a:effectLst/>
                          <a:latin typeface="Work Sans" pitchFamily="2" charset="0"/>
                          <a:ea typeface="+mn-ea"/>
                          <a:cs typeface="+mn-cs"/>
                        </a:rPr>
                        <a:t>Licei Scientifici, Classici e Linguistici</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21312781"/>
                  </a:ext>
                </a:extLst>
              </a:tr>
              <a:tr h="487794">
                <a:tc>
                  <a:txBody>
                    <a:bodyPr/>
                    <a:lstStyle/>
                    <a:p>
                      <a:pPr algn="ctr"/>
                      <a:endParaRPr lang="it-IT">
                        <a:latin typeface="Work Sans" pitchFamily="2" charset="0"/>
                      </a:endParaRPr>
                    </a:p>
                  </a:txBody>
                  <a:tcPr anchor="ctr"/>
                </a:tc>
                <a:tc>
                  <a:txBody>
                    <a:bodyPr/>
                    <a:lstStyle/>
                    <a:p>
                      <a:pPr algn="ctr"/>
                      <a:r>
                        <a:rPr lang="it-IT" b="1">
                          <a:effectLst/>
                          <a:latin typeface="Work Sans" pitchFamily="2" charset="0"/>
                        </a:rPr>
                        <a:t>Punteggio osservato</a:t>
                      </a:r>
                    </a:p>
                  </a:txBody>
                  <a:tcPr anchor="ctr"/>
                </a:tc>
                <a:tc>
                  <a:txBody>
                    <a:bodyPr/>
                    <a:lstStyle/>
                    <a:p>
                      <a:pPr algn="ctr"/>
                      <a:r>
                        <a:rPr lang="it-IT" b="1">
                          <a:effectLst/>
                          <a:latin typeface="Work Sans" pitchFamily="2" charset="0"/>
                        </a:rPr>
                        <a:t>Valore aggiunto</a:t>
                      </a:r>
                    </a:p>
                  </a:txBody>
                  <a:tcPr anchor="ctr"/>
                </a:tc>
                <a:tc>
                  <a:txBody>
                    <a:bodyPr/>
                    <a:lstStyle/>
                    <a:p>
                      <a:pPr algn="ctr"/>
                      <a:r>
                        <a:rPr lang="it-IT" b="1">
                          <a:effectLst/>
                          <a:latin typeface="Work Sans" pitchFamily="2" charset="0"/>
                        </a:rPr>
                        <a:t>Effetto scuola</a:t>
                      </a:r>
                    </a:p>
                  </a:txBody>
                  <a:tcPr anchor="ctr"/>
                </a:tc>
                <a:extLst>
                  <a:ext uri="{0D108BD9-81ED-4DB2-BD59-A6C34878D82A}">
                    <a16:rowId xmlns:a16="http://schemas.microsoft.com/office/drawing/2014/main" val="3687816168"/>
                  </a:ext>
                </a:extLst>
              </a:tr>
              <a:tr h="494838">
                <a:tc>
                  <a:txBody>
                    <a:bodyPr/>
                    <a:lstStyle/>
                    <a:p>
                      <a:pPr algn="ctr"/>
                      <a:r>
                        <a:rPr lang="it-IT" sz="1800" b="1" i="0" kern="1200">
                          <a:solidFill>
                            <a:schemeClr val="dk1"/>
                          </a:solidFill>
                          <a:effectLst/>
                          <a:latin typeface="Work Sans" pitchFamily="2" charset="0"/>
                          <a:ea typeface="+mn-ea"/>
                          <a:cs typeface="+mn-cs"/>
                        </a:rPr>
                        <a:t>Italiano</a:t>
                      </a:r>
                      <a:endParaRPr lang="it-IT">
                        <a:latin typeface="Work Sans" pitchFamily="2" charset="0"/>
                      </a:endParaRPr>
                    </a:p>
                  </a:txBody>
                  <a:tcPr anchor="ctr"/>
                </a:tc>
                <a:tc>
                  <a:txBody>
                    <a:bodyPr/>
                    <a:lstStyle/>
                    <a:p>
                      <a:pPr algn="ctr" fontAlgn="ctr"/>
                      <a:r>
                        <a:rPr lang="it-IT">
                          <a:effectLst/>
                          <a:latin typeface="Work Sans" pitchFamily="2" charset="0"/>
                        </a:rPr>
                        <a:t>Sopra la media</a:t>
                      </a:r>
                    </a:p>
                  </a:txBody>
                  <a:tcPr anchor="ctr"/>
                </a:tc>
                <a:tc>
                  <a:txBody>
                    <a:bodyPr/>
                    <a:lstStyle/>
                    <a:p>
                      <a:pPr algn="ctr" fontAlgn="ctr"/>
                      <a:r>
                        <a:rPr lang="it-IT">
                          <a:effectLst/>
                          <a:latin typeface="Work Sans" pitchFamily="2" charset="0"/>
                        </a:rPr>
                        <a:t>Pari alla media</a:t>
                      </a:r>
                    </a:p>
                  </a:txBody>
                  <a:tcPr anchor="ctr"/>
                </a:tc>
                <a:tc>
                  <a:txBody>
                    <a:bodyPr/>
                    <a:lstStyle/>
                    <a:p>
                      <a:pPr algn="ctr" fontAlgn="ctr"/>
                      <a:r>
                        <a:rPr lang="it-IT">
                          <a:effectLst/>
                          <a:latin typeface="Work Sans" pitchFamily="2" charset="0"/>
                        </a:rPr>
                        <a:t>Apporto della scuola </a:t>
                      </a:r>
                      <a:r>
                        <a:rPr lang="it-IT" b="1">
                          <a:effectLst/>
                          <a:latin typeface="Work Sans" pitchFamily="2" charset="0"/>
                        </a:rPr>
                        <a:t>nella media</a:t>
                      </a:r>
                      <a:r>
                        <a:rPr lang="it-IT">
                          <a:effectLst/>
                          <a:latin typeface="Work Sans" pitchFamily="2" charset="0"/>
                        </a:rPr>
                        <a:t>. Risultati </a:t>
                      </a:r>
                      <a:r>
                        <a:rPr lang="it-IT" b="1">
                          <a:effectLst/>
                          <a:latin typeface="Work Sans" pitchFamily="2" charset="0"/>
                        </a:rPr>
                        <a:t>buoni</a:t>
                      </a:r>
                      <a:r>
                        <a:rPr lang="it-IT">
                          <a:effectLst/>
                          <a:latin typeface="Work Sans" pitchFamily="2" charset="0"/>
                        </a:rPr>
                        <a:t>.</a:t>
                      </a:r>
                    </a:p>
                  </a:txBody>
                  <a:tcPr anchor="ctr">
                    <a:solidFill>
                      <a:schemeClr val="accent6">
                        <a:lumMod val="40000"/>
                        <a:lumOff val="60000"/>
                      </a:schemeClr>
                    </a:solidFill>
                  </a:tcPr>
                </a:tc>
                <a:extLst>
                  <a:ext uri="{0D108BD9-81ED-4DB2-BD59-A6C34878D82A}">
                    <a16:rowId xmlns:a16="http://schemas.microsoft.com/office/drawing/2014/main" val="3014091272"/>
                  </a:ext>
                </a:extLst>
              </a:tr>
            </a:tbl>
          </a:graphicData>
        </a:graphic>
      </p:graphicFrame>
      <p:graphicFrame>
        <p:nvGraphicFramePr>
          <p:cNvPr id="5" name="Tabella 4">
            <a:extLst>
              <a:ext uri="{FF2B5EF4-FFF2-40B4-BE49-F238E27FC236}">
                <a16:creationId xmlns:a16="http://schemas.microsoft.com/office/drawing/2014/main" id="{397039D6-3DA1-4BBC-8DD1-D457527263DF}"/>
              </a:ext>
            </a:extLst>
          </p:cNvPr>
          <p:cNvGraphicFramePr>
            <a:graphicFrameLocks noGrp="1"/>
          </p:cNvGraphicFramePr>
          <p:nvPr>
            <p:extLst>
              <p:ext uri="{D42A27DB-BD31-4B8C-83A1-F6EECF244321}">
                <p14:modId xmlns:p14="http://schemas.microsoft.com/office/powerpoint/2010/main" val="3261795265"/>
              </p:ext>
            </p:extLst>
          </p:nvPr>
        </p:nvGraphicFramePr>
        <p:xfrm>
          <a:off x="0" y="3715747"/>
          <a:ext cx="12192000" cy="225574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12033093"/>
                    </a:ext>
                  </a:extLst>
                </a:gridCol>
                <a:gridCol w="3048000">
                  <a:extLst>
                    <a:ext uri="{9D8B030D-6E8A-4147-A177-3AD203B41FA5}">
                      <a16:colId xmlns:a16="http://schemas.microsoft.com/office/drawing/2014/main" val="4088616377"/>
                    </a:ext>
                  </a:extLst>
                </a:gridCol>
                <a:gridCol w="3048000">
                  <a:extLst>
                    <a:ext uri="{9D8B030D-6E8A-4147-A177-3AD203B41FA5}">
                      <a16:colId xmlns:a16="http://schemas.microsoft.com/office/drawing/2014/main" val="937127853"/>
                    </a:ext>
                  </a:extLst>
                </a:gridCol>
                <a:gridCol w="3048000">
                  <a:extLst>
                    <a:ext uri="{9D8B030D-6E8A-4147-A177-3AD203B41FA5}">
                      <a16:colId xmlns:a16="http://schemas.microsoft.com/office/drawing/2014/main" val="3250477303"/>
                    </a:ext>
                  </a:extLst>
                </a:gridCol>
              </a:tblGrid>
              <a:tr h="0">
                <a:tc gridSpan="4">
                  <a:txBody>
                    <a:bodyPr/>
                    <a:lstStyle/>
                    <a:p>
                      <a:pPr algn="ctr"/>
                      <a:r>
                        <a:rPr lang="it-IT" sz="1800" b="1" i="0" kern="1200">
                          <a:solidFill>
                            <a:schemeClr val="lt1"/>
                          </a:solidFill>
                          <a:effectLst/>
                          <a:latin typeface="Work Sans" pitchFamily="2" charset="0"/>
                          <a:ea typeface="+mn-ea"/>
                          <a:cs typeface="+mn-cs"/>
                        </a:rPr>
                        <a:t>Effetto scuola (</a:t>
                      </a:r>
                      <a:r>
                        <a:rPr lang="it-IT" sz="1800" b="1" i="0" kern="1200">
                          <a:solidFill>
                            <a:srgbClr val="FF33CC"/>
                          </a:solidFill>
                          <a:effectLst/>
                          <a:latin typeface="Work Sans" pitchFamily="2" charset="0"/>
                          <a:ea typeface="+mn-ea"/>
                          <a:cs typeface="+mn-cs"/>
                          <a:hlinkClick r:id="rId2" action="ppaction://hlinksldjump" tooltip="Cliccare per il collegamento alla Descrizione dell'EFFETTO SCUOLA">
                            <a:extLst>
                              <a:ext uri="{A12FA001-AC4F-418D-AE19-62706E023703}">
                                <ahyp:hlinkClr xmlns:ahyp="http://schemas.microsoft.com/office/drawing/2018/hyperlinkcolor" val="tx"/>
                              </a:ext>
                            </a:extLst>
                          </a:hlinkClick>
                        </a:rPr>
                        <a:t>?</a:t>
                      </a:r>
                      <a:r>
                        <a:rPr lang="it-IT" sz="1800" b="1" i="0" kern="1200">
                          <a:solidFill>
                            <a:schemeClr val="lt1"/>
                          </a:solidFill>
                          <a:effectLst/>
                          <a:latin typeface="Work Sans" pitchFamily="2" charset="0"/>
                          <a:ea typeface="+mn-ea"/>
                          <a:cs typeface="+mn-cs"/>
                        </a:rPr>
                        <a:t>) (Macro area)</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48482152"/>
                  </a:ext>
                </a:extLst>
              </a:tr>
              <a:tr h="487794">
                <a:tc gridSpan="4">
                  <a:txBody>
                    <a:bodyPr/>
                    <a:lstStyle/>
                    <a:p>
                      <a:pPr algn="ctr"/>
                      <a:r>
                        <a:rPr lang="it-IT" sz="1800" b="1" i="0" kern="1200">
                          <a:solidFill>
                            <a:schemeClr val="dk1"/>
                          </a:solidFill>
                          <a:effectLst/>
                          <a:latin typeface="Work Sans" pitchFamily="2" charset="0"/>
                          <a:ea typeface="+mn-ea"/>
                          <a:cs typeface="+mn-cs"/>
                        </a:rPr>
                        <a:t>Altri Licei</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21312781"/>
                  </a:ext>
                </a:extLst>
              </a:tr>
              <a:tr h="487794">
                <a:tc>
                  <a:txBody>
                    <a:bodyPr/>
                    <a:lstStyle/>
                    <a:p>
                      <a:pPr algn="ctr"/>
                      <a:endParaRPr lang="it-IT">
                        <a:latin typeface="Work Sans" pitchFamily="2" charset="0"/>
                      </a:endParaRPr>
                    </a:p>
                  </a:txBody>
                  <a:tcPr anchor="ctr"/>
                </a:tc>
                <a:tc>
                  <a:txBody>
                    <a:bodyPr/>
                    <a:lstStyle/>
                    <a:p>
                      <a:pPr algn="ctr"/>
                      <a:r>
                        <a:rPr lang="it-IT" b="1">
                          <a:effectLst/>
                          <a:latin typeface="Work Sans" pitchFamily="2" charset="0"/>
                        </a:rPr>
                        <a:t>Punteggio osservato</a:t>
                      </a:r>
                    </a:p>
                  </a:txBody>
                  <a:tcPr anchor="ctr"/>
                </a:tc>
                <a:tc>
                  <a:txBody>
                    <a:bodyPr/>
                    <a:lstStyle/>
                    <a:p>
                      <a:pPr algn="ctr"/>
                      <a:r>
                        <a:rPr lang="it-IT" b="1">
                          <a:effectLst/>
                          <a:latin typeface="Work Sans" pitchFamily="2" charset="0"/>
                        </a:rPr>
                        <a:t>Valore aggiunto</a:t>
                      </a:r>
                    </a:p>
                  </a:txBody>
                  <a:tcPr anchor="ctr"/>
                </a:tc>
                <a:tc>
                  <a:txBody>
                    <a:bodyPr/>
                    <a:lstStyle/>
                    <a:p>
                      <a:pPr algn="ctr"/>
                      <a:r>
                        <a:rPr lang="it-IT" b="1">
                          <a:effectLst/>
                          <a:latin typeface="Work Sans" pitchFamily="2" charset="0"/>
                        </a:rPr>
                        <a:t>Effetto scuola</a:t>
                      </a:r>
                    </a:p>
                  </a:txBody>
                  <a:tcPr anchor="ctr"/>
                </a:tc>
                <a:extLst>
                  <a:ext uri="{0D108BD9-81ED-4DB2-BD59-A6C34878D82A}">
                    <a16:rowId xmlns:a16="http://schemas.microsoft.com/office/drawing/2014/main" val="3687816168"/>
                  </a:ext>
                </a:extLst>
              </a:tr>
              <a:tr h="494838">
                <a:tc>
                  <a:txBody>
                    <a:bodyPr/>
                    <a:lstStyle/>
                    <a:p>
                      <a:pPr algn="ctr"/>
                      <a:r>
                        <a:rPr lang="it-IT" sz="1800" b="1" i="0" kern="1200">
                          <a:solidFill>
                            <a:schemeClr val="dk1"/>
                          </a:solidFill>
                          <a:effectLst/>
                          <a:latin typeface="Work Sans" pitchFamily="2" charset="0"/>
                          <a:ea typeface="+mn-ea"/>
                          <a:cs typeface="+mn-cs"/>
                        </a:rPr>
                        <a:t>Italiano</a:t>
                      </a:r>
                      <a:endParaRPr lang="it-IT">
                        <a:latin typeface="Work Sans" pitchFamily="2" charset="0"/>
                      </a:endParaRPr>
                    </a:p>
                  </a:txBody>
                  <a:tcPr anchor="ctr"/>
                </a:tc>
                <a:tc>
                  <a:txBody>
                    <a:bodyPr/>
                    <a:lstStyle/>
                    <a:p>
                      <a:pPr algn="ctr" fontAlgn="ctr"/>
                      <a:r>
                        <a:rPr lang="it-IT">
                          <a:solidFill>
                            <a:srgbClr val="1A1A1A"/>
                          </a:solidFill>
                          <a:effectLst/>
                          <a:latin typeface="Work Sans" pitchFamily="2" charset="0"/>
                        </a:rPr>
                        <a:t>Nella media</a:t>
                      </a:r>
                    </a:p>
                  </a:txBody>
                  <a:tcPr anchor="ctr"/>
                </a:tc>
                <a:tc>
                  <a:txBody>
                    <a:bodyPr/>
                    <a:lstStyle/>
                    <a:p>
                      <a:pPr algn="ctr" fontAlgn="ctr"/>
                      <a:r>
                        <a:rPr lang="it-IT">
                          <a:solidFill>
                            <a:srgbClr val="1A1A1A"/>
                          </a:solidFill>
                          <a:effectLst/>
                          <a:latin typeface="Work Sans" pitchFamily="2" charset="0"/>
                        </a:rPr>
                        <a:t>Leggermente negativo</a:t>
                      </a:r>
                    </a:p>
                  </a:txBody>
                  <a:tcPr anchor="ctr"/>
                </a:tc>
                <a:tc>
                  <a:txBody>
                    <a:bodyPr/>
                    <a:lstStyle/>
                    <a:p>
                      <a:pPr algn="ctr" fontAlgn="ctr"/>
                      <a:r>
                        <a:rPr lang="it-IT">
                          <a:solidFill>
                            <a:srgbClr val="1A1A1A"/>
                          </a:solidFill>
                          <a:effectLst/>
                          <a:latin typeface="Work Sans" pitchFamily="2" charset="0"/>
                        </a:rPr>
                        <a:t>Apporto della scuola </a:t>
                      </a:r>
                      <a:r>
                        <a:rPr lang="it-IT" b="1">
                          <a:solidFill>
                            <a:srgbClr val="1A1A1A"/>
                          </a:solidFill>
                          <a:effectLst/>
                          <a:latin typeface="Work Sans" pitchFamily="2" charset="0"/>
                        </a:rPr>
                        <a:t>non adeguato</a:t>
                      </a:r>
                      <a:r>
                        <a:rPr lang="it-IT">
                          <a:solidFill>
                            <a:srgbClr val="1A1A1A"/>
                          </a:solidFill>
                          <a:effectLst/>
                          <a:latin typeface="Work Sans" pitchFamily="2" charset="0"/>
                        </a:rPr>
                        <a:t>. Risultati </a:t>
                      </a:r>
                      <a:r>
                        <a:rPr lang="it-IT" b="1">
                          <a:solidFill>
                            <a:srgbClr val="1A1A1A"/>
                          </a:solidFill>
                          <a:effectLst/>
                          <a:latin typeface="Work Sans" pitchFamily="2" charset="0"/>
                        </a:rPr>
                        <a:t>accettabili</a:t>
                      </a:r>
                      <a:r>
                        <a:rPr lang="it-IT">
                          <a:solidFill>
                            <a:srgbClr val="1A1A1A"/>
                          </a:solidFill>
                          <a:effectLst/>
                          <a:latin typeface="Work Sans" pitchFamily="2" charset="0"/>
                        </a:rPr>
                        <a:t>.</a:t>
                      </a:r>
                    </a:p>
                  </a:txBody>
                  <a:tcPr anchor="ctr">
                    <a:solidFill>
                      <a:schemeClr val="accent4">
                        <a:lumMod val="20000"/>
                        <a:lumOff val="80000"/>
                      </a:schemeClr>
                    </a:solidFill>
                  </a:tcPr>
                </a:tc>
                <a:extLst>
                  <a:ext uri="{0D108BD9-81ED-4DB2-BD59-A6C34878D82A}">
                    <a16:rowId xmlns:a16="http://schemas.microsoft.com/office/drawing/2014/main" val="3014091272"/>
                  </a:ext>
                </a:extLst>
              </a:tr>
            </a:tbl>
          </a:graphicData>
        </a:graphic>
      </p:graphicFrame>
      <p:sp>
        <p:nvSpPr>
          <p:cNvPr id="14" name="CasellaDiTesto 13">
            <a:extLst>
              <a:ext uri="{FF2B5EF4-FFF2-40B4-BE49-F238E27FC236}">
                <a16:creationId xmlns:a16="http://schemas.microsoft.com/office/drawing/2014/main" id="{9957AB3A-B7CC-404E-925E-8917969CADA6}"/>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5" name="Pulsante di azione: vuoto 14" descr="Indietro con riempimento a tinta unita">
            <a:hlinkClick r:id="rId3" action="ppaction://hlinksldjump" highlightClick="1"/>
            <a:extLst>
              <a:ext uri="{FF2B5EF4-FFF2-40B4-BE49-F238E27FC236}">
                <a16:creationId xmlns:a16="http://schemas.microsoft.com/office/drawing/2014/main" id="{48C3669B-6888-4165-BEAD-C4256FA886BE}"/>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6" name="Gruppo 15">
            <a:extLst>
              <a:ext uri="{FF2B5EF4-FFF2-40B4-BE49-F238E27FC236}">
                <a16:creationId xmlns:a16="http://schemas.microsoft.com/office/drawing/2014/main" id="{19D8CA7C-20BF-4B17-8495-87B961F54676}"/>
              </a:ext>
            </a:extLst>
          </p:cNvPr>
          <p:cNvGrpSpPr/>
          <p:nvPr/>
        </p:nvGrpSpPr>
        <p:grpSpPr>
          <a:xfrm rot="5400000">
            <a:off x="-3167651" y="3212999"/>
            <a:ext cx="6662061" cy="432000"/>
            <a:chOff x="0" y="0"/>
            <a:chExt cx="12260385" cy="581573"/>
          </a:xfrm>
        </p:grpSpPr>
        <p:pic>
          <p:nvPicPr>
            <p:cNvPr id="17" name="Immagine 16">
              <a:extLst>
                <a:ext uri="{FF2B5EF4-FFF2-40B4-BE49-F238E27FC236}">
                  <a16:creationId xmlns:a16="http://schemas.microsoft.com/office/drawing/2014/main" id="{AFBB74B5-BC57-4C47-9337-04BE7F3E95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8" name="Immagine 17">
              <a:extLst>
                <a:ext uri="{FF2B5EF4-FFF2-40B4-BE49-F238E27FC236}">
                  <a16:creationId xmlns:a16="http://schemas.microsoft.com/office/drawing/2014/main" id="{39132F8D-92C6-41F8-A2A6-3AC596A0ED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9" name="Immagine 18">
              <a:extLst>
                <a:ext uri="{FF2B5EF4-FFF2-40B4-BE49-F238E27FC236}">
                  <a16:creationId xmlns:a16="http://schemas.microsoft.com/office/drawing/2014/main" id="{A97A0D7E-84DA-4714-8849-2B115AB842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7" name="Gruppo 26">
            <a:extLst>
              <a:ext uri="{FF2B5EF4-FFF2-40B4-BE49-F238E27FC236}">
                <a16:creationId xmlns:a16="http://schemas.microsoft.com/office/drawing/2014/main" id="{93059540-DED0-4126-8A58-2E6922D6481A}"/>
              </a:ext>
            </a:extLst>
          </p:cNvPr>
          <p:cNvGrpSpPr/>
          <p:nvPr/>
        </p:nvGrpSpPr>
        <p:grpSpPr>
          <a:xfrm>
            <a:off x="4572000" y="85316"/>
            <a:ext cx="7526173" cy="369714"/>
            <a:chOff x="596530" y="360775"/>
            <a:chExt cx="9604098" cy="341130"/>
          </a:xfrm>
        </p:grpSpPr>
        <p:sp>
          <p:nvSpPr>
            <p:cNvPr id="28" name="CasellaDiTesto 27">
              <a:extLst>
                <a:ext uri="{FF2B5EF4-FFF2-40B4-BE49-F238E27FC236}">
                  <a16:creationId xmlns:a16="http://schemas.microsoft.com/office/drawing/2014/main" id="{210C2616-93CD-45F0-B9BC-31777C304A25}"/>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9" name="Immagine 28">
              <a:extLst>
                <a:ext uri="{FF2B5EF4-FFF2-40B4-BE49-F238E27FC236}">
                  <a16:creationId xmlns:a16="http://schemas.microsoft.com/office/drawing/2014/main" id="{BF384369-1478-47A4-8FC8-363E49F962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781925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571717C-F0E7-4149-B50D-4BC3A93B68F9}"/>
              </a:ext>
            </a:extLst>
          </p:cNvPr>
          <p:cNvSpPr txBox="1"/>
          <p:nvPr/>
        </p:nvSpPr>
        <p:spPr>
          <a:xfrm>
            <a:off x="3037115" y="773341"/>
            <a:ext cx="6117770" cy="400110"/>
          </a:xfrm>
          <a:prstGeom prst="rect">
            <a:avLst/>
          </a:prstGeom>
          <a:noFill/>
        </p:spPr>
        <p:txBody>
          <a:bodyPr wrap="square">
            <a:spAutoFit/>
          </a:bodyPr>
          <a:lstStyle/>
          <a:p>
            <a:pPr algn="ctr"/>
            <a:r>
              <a:rPr lang="it-IT" sz="2000" b="1" i="0">
                <a:solidFill>
                  <a:srgbClr val="1A1A1A"/>
                </a:solidFill>
                <a:effectLst/>
                <a:latin typeface="Work Sans" pitchFamily="2" charset="0"/>
              </a:rPr>
              <a:t>Secondaria Secondo Grado - Classi Seconde</a:t>
            </a:r>
          </a:p>
        </p:txBody>
      </p:sp>
      <p:graphicFrame>
        <p:nvGraphicFramePr>
          <p:cNvPr id="4" name="Tabella 3">
            <a:extLst>
              <a:ext uri="{FF2B5EF4-FFF2-40B4-BE49-F238E27FC236}">
                <a16:creationId xmlns:a16="http://schemas.microsoft.com/office/drawing/2014/main" id="{68DCBCE0-80F9-4FB7-A698-F7F61294AAA9}"/>
              </a:ext>
            </a:extLst>
          </p:cNvPr>
          <p:cNvGraphicFramePr>
            <a:graphicFrameLocks noGrp="1"/>
          </p:cNvGraphicFramePr>
          <p:nvPr>
            <p:extLst>
              <p:ext uri="{D42A27DB-BD31-4B8C-83A1-F6EECF244321}">
                <p14:modId xmlns:p14="http://schemas.microsoft.com/office/powerpoint/2010/main" val="2157318530"/>
              </p:ext>
            </p:extLst>
          </p:nvPr>
        </p:nvGraphicFramePr>
        <p:xfrm>
          <a:off x="0" y="1146482"/>
          <a:ext cx="12192000" cy="225574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12033093"/>
                    </a:ext>
                  </a:extLst>
                </a:gridCol>
                <a:gridCol w="3048000">
                  <a:extLst>
                    <a:ext uri="{9D8B030D-6E8A-4147-A177-3AD203B41FA5}">
                      <a16:colId xmlns:a16="http://schemas.microsoft.com/office/drawing/2014/main" val="4088616377"/>
                    </a:ext>
                  </a:extLst>
                </a:gridCol>
                <a:gridCol w="3048000">
                  <a:extLst>
                    <a:ext uri="{9D8B030D-6E8A-4147-A177-3AD203B41FA5}">
                      <a16:colId xmlns:a16="http://schemas.microsoft.com/office/drawing/2014/main" val="937127853"/>
                    </a:ext>
                  </a:extLst>
                </a:gridCol>
                <a:gridCol w="3048000">
                  <a:extLst>
                    <a:ext uri="{9D8B030D-6E8A-4147-A177-3AD203B41FA5}">
                      <a16:colId xmlns:a16="http://schemas.microsoft.com/office/drawing/2014/main" val="3250477303"/>
                    </a:ext>
                  </a:extLst>
                </a:gridCol>
              </a:tblGrid>
              <a:tr h="347144">
                <a:tc gridSpan="4">
                  <a:txBody>
                    <a:bodyPr/>
                    <a:lstStyle/>
                    <a:p>
                      <a:pPr algn="ctr"/>
                      <a:r>
                        <a:rPr lang="it-IT" sz="1800" b="1" i="0" kern="1200">
                          <a:solidFill>
                            <a:schemeClr val="lt1"/>
                          </a:solidFill>
                          <a:effectLst/>
                          <a:latin typeface="Work Sans" pitchFamily="2" charset="0"/>
                          <a:ea typeface="+mn-ea"/>
                          <a:cs typeface="+mn-cs"/>
                        </a:rPr>
                        <a:t>Effetto scuola (</a:t>
                      </a:r>
                      <a:r>
                        <a:rPr lang="it-IT" sz="1800" b="1" i="0" kern="1200">
                          <a:solidFill>
                            <a:srgbClr val="FF33CC"/>
                          </a:solidFill>
                          <a:effectLst/>
                          <a:latin typeface="Work Sans" pitchFamily="2" charset="0"/>
                          <a:ea typeface="+mn-ea"/>
                          <a:cs typeface="+mn-cs"/>
                          <a:hlinkClick r:id="rId2" action="ppaction://hlinksldjump" tooltip="Cliccare per il collegamento alla Descrizione dell'EFFETTO SCUOLA">
                            <a:extLst>
                              <a:ext uri="{A12FA001-AC4F-418D-AE19-62706E023703}">
                                <ahyp:hlinkClr xmlns:ahyp="http://schemas.microsoft.com/office/drawing/2018/hyperlinkcolor" val="tx"/>
                              </a:ext>
                            </a:extLst>
                          </a:hlinkClick>
                        </a:rPr>
                        <a:t>?</a:t>
                      </a:r>
                      <a:r>
                        <a:rPr lang="it-IT" sz="1800" b="1" i="0" kern="1200">
                          <a:solidFill>
                            <a:schemeClr val="lt1"/>
                          </a:solidFill>
                          <a:effectLst/>
                          <a:latin typeface="Work Sans" pitchFamily="2" charset="0"/>
                          <a:ea typeface="+mn-ea"/>
                          <a:cs typeface="+mn-cs"/>
                        </a:rPr>
                        <a:t>) (Macro area)</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48482152"/>
                  </a:ext>
                </a:extLst>
              </a:tr>
              <a:tr h="487794">
                <a:tc gridSpan="4">
                  <a:txBody>
                    <a:bodyPr/>
                    <a:lstStyle/>
                    <a:p>
                      <a:pPr algn="ctr"/>
                      <a:r>
                        <a:rPr lang="it-IT" sz="1800" b="1" i="0" kern="1200">
                          <a:solidFill>
                            <a:schemeClr val="dk1"/>
                          </a:solidFill>
                          <a:effectLst/>
                          <a:latin typeface="Work Sans" pitchFamily="2" charset="0"/>
                          <a:ea typeface="+mn-ea"/>
                          <a:cs typeface="+mn-cs"/>
                        </a:rPr>
                        <a:t>Licei Scientifici</a:t>
                      </a: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21312781"/>
                  </a:ext>
                </a:extLst>
              </a:tr>
              <a:tr h="487794">
                <a:tc>
                  <a:txBody>
                    <a:bodyPr/>
                    <a:lstStyle/>
                    <a:p>
                      <a:pPr algn="ctr"/>
                      <a:endParaRPr lang="it-IT">
                        <a:latin typeface="Work Sans" pitchFamily="2" charset="0"/>
                      </a:endParaRPr>
                    </a:p>
                  </a:txBody>
                  <a:tcPr anchor="ctr"/>
                </a:tc>
                <a:tc>
                  <a:txBody>
                    <a:bodyPr/>
                    <a:lstStyle/>
                    <a:p>
                      <a:pPr algn="ctr"/>
                      <a:r>
                        <a:rPr lang="it-IT" b="1">
                          <a:effectLst/>
                          <a:latin typeface="Work Sans" pitchFamily="2" charset="0"/>
                        </a:rPr>
                        <a:t>Punteggio osservato</a:t>
                      </a:r>
                    </a:p>
                  </a:txBody>
                  <a:tcPr anchor="ctr"/>
                </a:tc>
                <a:tc>
                  <a:txBody>
                    <a:bodyPr/>
                    <a:lstStyle/>
                    <a:p>
                      <a:pPr algn="ctr"/>
                      <a:r>
                        <a:rPr lang="it-IT" b="1">
                          <a:effectLst/>
                          <a:latin typeface="Work Sans" pitchFamily="2" charset="0"/>
                        </a:rPr>
                        <a:t>Valore aggiunto</a:t>
                      </a:r>
                    </a:p>
                  </a:txBody>
                  <a:tcPr anchor="ctr"/>
                </a:tc>
                <a:tc>
                  <a:txBody>
                    <a:bodyPr/>
                    <a:lstStyle/>
                    <a:p>
                      <a:pPr algn="ctr"/>
                      <a:r>
                        <a:rPr lang="it-IT" b="1">
                          <a:effectLst/>
                          <a:latin typeface="Work Sans" pitchFamily="2" charset="0"/>
                        </a:rPr>
                        <a:t>Effetto scuola</a:t>
                      </a:r>
                    </a:p>
                  </a:txBody>
                  <a:tcPr anchor="ctr"/>
                </a:tc>
                <a:extLst>
                  <a:ext uri="{0D108BD9-81ED-4DB2-BD59-A6C34878D82A}">
                    <a16:rowId xmlns:a16="http://schemas.microsoft.com/office/drawing/2014/main" val="3687816168"/>
                  </a:ext>
                </a:extLst>
              </a:tr>
              <a:tr h="494838">
                <a:tc>
                  <a:txBody>
                    <a:bodyPr/>
                    <a:lstStyle/>
                    <a:p>
                      <a:pPr algn="ctr"/>
                      <a:r>
                        <a:rPr lang="it-IT" sz="1800" b="1" i="0" kern="1200">
                          <a:solidFill>
                            <a:schemeClr val="dk1"/>
                          </a:solidFill>
                          <a:effectLst/>
                          <a:latin typeface="Work Sans" pitchFamily="2" charset="0"/>
                          <a:ea typeface="+mn-ea"/>
                          <a:cs typeface="+mn-cs"/>
                        </a:rPr>
                        <a:t>Matematica</a:t>
                      </a:r>
                      <a:endParaRPr lang="it-IT">
                        <a:latin typeface="Work Sans" pitchFamily="2" charset="0"/>
                      </a:endParaRPr>
                    </a:p>
                  </a:txBody>
                  <a:tcPr anchor="ctr"/>
                </a:tc>
                <a:tc>
                  <a:txBody>
                    <a:bodyPr/>
                    <a:lstStyle/>
                    <a:p>
                      <a:pPr algn="ctr" fontAlgn="ctr"/>
                      <a:r>
                        <a:rPr lang="it-IT">
                          <a:solidFill>
                            <a:srgbClr val="1A1A1A"/>
                          </a:solidFill>
                          <a:effectLst/>
                          <a:latin typeface="Work Sans" pitchFamily="2" charset="0"/>
                        </a:rPr>
                        <a:t>Sopra la media</a:t>
                      </a:r>
                    </a:p>
                  </a:txBody>
                  <a:tcPr anchor="ctr"/>
                </a:tc>
                <a:tc>
                  <a:txBody>
                    <a:bodyPr/>
                    <a:lstStyle/>
                    <a:p>
                      <a:pPr algn="ctr" fontAlgn="ctr"/>
                      <a:r>
                        <a:rPr lang="it-IT">
                          <a:solidFill>
                            <a:srgbClr val="1A1A1A"/>
                          </a:solidFill>
                          <a:effectLst/>
                          <a:latin typeface="Work Sans" pitchFamily="2" charset="0"/>
                        </a:rPr>
                        <a:t>Pari alla media</a:t>
                      </a:r>
                    </a:p>
                  </a:txBody>
                  <a:tcPr anchor="ctr"/>
                </a:tc>
                <a:tc>
                  <a:txBody>
                    <a:bodyPr/>
                    <a:lstStyle/>
                    <a:p>
                      <a:pPr algn="ctr" fontAlgn="ctr"/>
                      <a:r>
                        <a:rPr lang="it-IT">
                          <a:solidFill>
                            <a:srgbClr val="1A1A1A"/>
                          </a:solidFill>
                          <a:effectLst/>
                          <a:latin typeface="Work Sans" pitchFamily="2" charset="0"/>
                        </a:rPr>
                        <a:t>Apporto della scuola </a:t>
                      </a:r>
                      <a:r>
                        <a:rPr lang="it-IT" b="1">
                          <a:solidFill>
                            <a:srgbClr val="1A1A1A"/>
                          </a:solidFill>
                          <a:effectLst/>
                          <a:latin typeface="Work Sans" pitchFamily="2" charset="0"/>
                        </a:rPr>
                        <a:t>nella media</a:t>
                      </a:r>
                      <a:r>
                        <a:rPr lang="it-IT">
                          <a:solidFill>
                            <a:srgbClr val="1A1A1A"/>
                          </a:solidFill>
                          <a:effectLst/>
                          <a:latin typeface="Work Sans" pitchFamily="2" charset="0"/>
                        </a:rPr>
                        <a:t>. Risultati </a:t>
                      </a:r>
                      <a:r>
                        <a:rPr lang="it-IT" b="1">
                          <a:solidFill>
                            <a:srgbClr val="1A1A1A"/>
                          </a:solidFill>
                          <a:effectLst/>
                          <a:latin typeface="Work Sans" pitchFamily="2" charset="0"/>
                        </a:rPr>
                        <a:t>buoni</a:t>
                      </a:r>
                      <a:r>
                        <a:rPr lang="it-IT">
                          <a:solidFill>
                            <a:srgbClr val="1A1A1A"/>
                          </a:solidFill>
                          <a:effectLst/>
                          <a:latin typeface="Work Sans" pitchFamily="2" charset="0"/>
                        </a:rPr>
                        <a:t>.</a:t>
                      </a:r>
                    </a:p>
                  </a:txBody>
                  <a:tcPr anchor="ctr">
                    <a:solidFill>
                      <a:schemeClr val="accent6">
                        <a:lumMod val="40000"/>
                        <a:lumOff val="60000"/>
                      </a:schemeClr>
                    </a:solidFill>
                  </a:tcPr>
                </a:tc>
                <a:extLst>
                  <a:ext uri="{0D108BD9-81ED-4DB2-BD59-A6C34878D82A}">
                    <a16:rowId xmlns:a16="http://schemas.microsoft.com/office/drawing/2014/main" val="3014091272"/>
                  </a:ext>
                </a:extLst>
              </a:tr>
            </a:tbl>
          </a:graphicData>
        </a:graphic>
      </p:graphicFrame>
      <p:graphicFrame>
        <p:nvGraphicFramePr>
          <p:cNvPr id="5" name="Tabella 4">
            <a:extLst>
              <a:ext uri="{FF2B5EF4-FFF2-40B4-BE49-F238E27FC236}">
                <a16:creationId xmlns:a16="http://schemas.microsoft.com/office/drawing/2014/main" id="{397039D6-3DA1-4BBC-8DD1-D457527263DF}"/>
              </a:ext>
            </a:extLst>
          </p:cNvPr>
          <p:cNvGraphicFramePr>
            <a:graphicFrameLocks noGrp="1"/>
          </p:cNvGraphicFramePr>
          <p:nvPr>
            <p:extLst>
              <p:ext uri="{D42A27DB-BD31-4B8C-83A1-F6EECF244321}">
                <p14:modId xmlns:p14="http://schemas.microsoft.com/office/powerpoint/2010/main" val="2598177136"/>
              </p:ext>
            </p:extLst>
          </p:nvPr>
        </p:nvGraphicFramePr>
        <p:xfrm>
          <a:off x="0" y="3715747"/>
          <a:ext cx="12192000" cy="225574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12033093"/>
                    </a:ext>
                  </a:extLst>
                </a:gridCol>
                <a:gridCol w="3048000">
                  <a:extLst>
                    <a:ext uri="{9D8B030D-6E8A-4147-A177-3AD203B41FA5}">
                      <a16:colId xmlns:a16="http://schemas.microsoft.com/office/drawing/2014/main" val="4088616377"/>
                    </a:ext>
                  </a:extLst>
                </a:gridCol>
                <a:gridCol w="3048000">
                  <a:extLst>
                    <a:ext uri="{9D8B030D-6E8A-4147-A177-3AD203B41FA5}">
                      <a16:colId xmlns:a16="http://schemas.microsoft.com/office/drawing/2014/main" val="937127853"/>
                    </a:ext>
                  </a:extLst>
                </a:gridCol>
                <a:gridCol w="3048000">
                  <a:extLst>
                    <a:ext uri="{9D8B030D-6E8A-4147-A177-3AD203B41FA5}">
                      <a16:colId xmlns:a16="http://schemas.microsoft.com/office/drawing/2014/main" val="3250477303"/>
                    </a:ext>
                  </a:extLst>
                </a:gridCol>
              </a:tblGrid>
              <a:tr h="0">
                <a:tc gridSpan="4">
                  <a:txBody>
                    <a:bodyPr/>
                    <a:lstStyle/>
                    <a:p>
                      <a:pPr algn="ctr"/>
                      <a:r>
                        <a:rPr lang="it-IT" sz="1800" b="1" i="0" kern="1200">
                          <a:solidFill>
                            <a:schemeClr val="lt1"/>
                          </a:solidFill>
                          <a:effectLst/>
                          <a:latin typeface="Work Sans" pitchFamily="2" charset="0"/>
                          <a:ea typeface="+mn-ea"/>
                          <a:cs typeface="+mn-cs"/>
                        </a:rPr>
                        <a:t>Effetto scuola (</a:t>
                      </a:r>
                      <a:r>
                        <a:rPr lang="it-IT" sz="1800" b="1" i="0" kern="1200">
                          <a:solidFill>
                            <a:srgbClr val="FF33CC"/>
                          </a:solidFill>
                          <a:effectLst/>
                          <a:latin typeface="Work Sans" pitchFamily="2" charset="0"/>
                          <a:ea typeface="+mn-ea"/>
                          <a:cs typeface="+mn-cs"/>
                          <a:hlinkClick r:id="rId2" action="ppaction://hlinksldjump" tooltip="Cliccare per il collegamento alla Descrizione dell'EFFETTO SCUOLA">
                            <a:extLst>
                              <a:ext uri="{A12FA001-AC4F-418D-AE19-62706E023703}">
                                <ahyp:hlinkClr xmlns:ahyp="http://schemas.microsoft.com/office/drawing/2018/hyperlinkcolor" val="tx"/>
                              </a:ext>
                            </a:extLst>
                          </a:hlinkClick>
                        </a:rPr>
                        <a:t>?</a:t>
                      </a:r>
                      <a:r>
                        <a:rPr lang="it-IT" sz="1800" b="1" i="0" kern="1200">
                          <a:solidFill>
                            <a:schemeClr val="lt1"/>
                          </a:solidFill>
                          <a:effectLst/>
                          <a:latin typeface="Work Sans" pitchFamily="2" charset="0"/>
                          <a:ea typeface="+mn-ea"/>
                          <a:cs typeface="+mn-cs"/>
                        </a:rPr>
                        <a:t>) (Macro area)</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48482152"/>
                  </a:ext>
                </a:extLst>
              </a:tr>
              <a:tr h="487794">
                <a:tc gridSpan="4">
                  <a:txBody>
                    <a:bodyPr/>
                    <a:lstStyle/>
                    <a:p>
                      <a:pPr algn="ctr"/>
                      <a:r>
                        <a:rPr lang="it-IT" sz="1800" b="1" i="0" kern="1200">
                          <a:solidFill>
                            <a:schemeClr val="dk1"/>
                          </a:solidFill>
                          <a:effectLst/>
                          <a:latin typeface="Work Sans" pitchFamily="2" charset="0"/>
                          <a:ea typeface="+mn-ea"/>
                          <a:cs typeface="+mn-cs"/>
                        </a:rPr>
                        <a:t>Altri Licei</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21312781"/>
                  </a:ext>
                </a:extLst>
              </a:tr>
              <a:tr h="487794">
                <a:tc>
                  <a:txBody>
                    <a:bodyPr/>
                    <a:lstStyle/>
                    <a:p>
                      <a:pPr algn="ctr"/>
                      <a:endParaRPr lang="it-IT">
                        <a:latin typeface="Work Sans" pitchFamily="2" charset="0"/>
                      </a:endParaRPr>
                    </a:p>
                  </a:txBody>
                  <a:tcPr anchor="ctr"/>
                </a:tc>
                <a:tc>
                  <a:txBody>
                    <a:bodyPr/>
                    <a:lstStyle/>
                    <a:p>
                      <a:pPr algn="ctr"/>
                      <a:r>
                        <a:rPr lang="it-IT" b="1">
                          <a:effectLst/>
                          <a:latin typeface="Work Sans" pitchFamily="2" charset="0"/>
                        </a:rPr>
                        <a:t>Punteggio osservato</a:t>
                      </a:r>
                    </a:p>
                  </a:txBody>
                  <a:tcPr anchor="ctr"/>
                </a:tc>
                <a:tc>
                  <a:txBody>
                    <a:bodyPr/>
                    <a:lstStyle/>
                    <a:p>
                      <a:pPr algn="ctr"/>
                      <a:r>
                        <a:rPr lang="it-IT" b="1">
                          <a:effectLst/>
                          <a:latin typeface="Work Sans" pitchFamily="2" charset="0"/>
                        </a:rPr>
                        <a:t>Valore aggiunto</a:t>
                      </a:r>
                    </a:p>
                  </a:txBody>
                  <a:tcPr anchor="ctr"/>
                </a:tc>
                <a:tc>
                  <a:txBody>
                    <a:bodyPr/>
                    <a:lstStyle/>
                    <a:p>
                      <a:pPr algn="ctr"/>
                      <a:r>
                        <a:rPr lang="it-IT" b="1">
                          <a:effectLst/>
                          <a:latin typeface="Work Sans" pitchFamily="2" charset="0"/>
                        </a:rPr>
                        <a:t>Effetto scuola</a:t>
                      </a:r>
                    </a:p>
                  </a:txBody>
                  <a:tcPr anchor="ctr"/>
                </a:tc>
                <a:extLst>
                  <a:ext uri="{0D108BD9-81ED-4DB2-BD59-A6C34878D82A}">
                    <a16:rowId xmlns:a16="http://schemas.microsoft.com/office/drawing/2014/main" val="3687816168"/>
                  </a:ext>
                </a:extLst>
              </a:tr>
              <a:tr h="494838">
                <a:tc>
                  <a:txBody>
                    <a:bodyPr/>
                    <a:lstStyle/>
                    <a:p>
                      <a:pPr algn="ctr"/>
                      <a:r>
                        <a:rPr lang="it-IT" sz="1800" b="1" i="0" kern="1200">
                          <a:solidFill>
                            <a:schemeClr val="dk1"/>
                          </a:solidFill>
                          <a:effectLst/>
                          <a:latin typeface="Work Sans" pitchFamily="2" charset="0"/>
                          <a:ea typeface="+mn-ea"/>
                          <a:cs typeface="+mn-cs"/>
                        </a:rPr>
                        <a:t>Matematica</a:t>
                      </a:r>
                      <a:endParaRPr lang="it-IT">
                        <a:latin typeface="Work Sans" pitchFamily="2" charset="0"/>
                      </a:endParaRPr>
                    </a:p>
                  </a:txBody>
                  <a:tcPr anchor="ctr"/>
                </a:tc>
                <a:tc>
                  <a:txBody>
                    <a:bodyPr/>
                    <a:lstStyle/>
                    <a:p>
                      <a:pPr algn="ctr" fontAlgn="ctr"/>
                      <a:r>
                        <a:rPr lang="it-IT">
                          <a:solidFill>
                            <a:srgbClr val="1A1A1A"/>
                          </a:solidFill>
                          <a:effectLst/>
                          <a:latin typeface="Work Sans" pitchFamily="2" charset="0"/>
                        </a:rPr>
                        <a:t>Nella media</a:t>
                      </a:r>
                    </a:p>
                  </a:txBody>
                  <a:tcPr anchor="ctr"/>
                </a:tc>
                <a:tc>
                  <a:txBody>
                    <a:bodyPr/>
                    <a:lstStyle/>
                    <a:p>
                      <a:pPr algn="ctr" fontAlgn="ctr"/>
                      <a:r>
                        <a:rPr lang="it-IT">
                          <a:solidFill>
                            <a:srgbClr val="1A1A1A"/>
                          </a:solidFill>
                          <a:effectLst/>
                          <a:latin typeface="Work Sans" pitchFamily="2" charset="0"/>
                        </a:rPr>
                        <a:t>Leggermente negativo</a:t>
                      </a:r>
                    </a:p>
                  </a:txBody>
                  <a:tcPr anchor="ctr"/>
                </a:tc>
                <a:tc>
                  <a:txBody>
                    <a:bodyPr/>
                    <a:lstStyle/>
                    <a:p>
                      <a:pPr algn="ctr" fontAlgn="ctr"/>
                      <a:r>
                        <a:rPr lang="it-IT">
                          <a:solidFill>
                            <a:srgbClr val="1A1A1A"/>
                          </a:solidFill>
                          <a:effectLst/>
                          <a:latin typeface="Work Sans" pitchFamily="2" charset="0"/>
                        </a:rPr>
                        <a:t>Apporto della scuola </a:t>
                      </a:r>
                      <a:r>
                        <a:rPr lang="it-IT" b="1">
                          <a:solidFill>
                            <a:srgbClr val="1A1A1A"/>
                          </a:solidFill>
                          <a:effectLst/>
                          <a:latin typeface="Work Sans" pitchFamily="2" charset="0"/>
                        </a:rPr>
                        <a:t>non adeguato</a:t>
                      </a:r>
                      <a:r>
                        <a:rPr lang="it-IT">
                          <a:solidFill>
                            <a:srgbClr val="1A1A1A"/>
                          </a:solidFill>
                          <a:effectLst/>
                          <a:latin typeface="Work Sans" pitchFamily="2" charset="0"/>
                        </a:rPr>
                        <a:t>. Risultati </a:t>
                      </a:r>
                      <a:r>
                        <a:rPr lang="it-IT" b="1">
                          <a:solidFill>
                            <a:srgbClr val="1A1A1A"/>
                          </a:solidFill>
                          <a:effectLst/>
                          <a:latin typeface="Work Sans" pitchFamily="2" charset="0"/>
                        </a:rPr>
                        <a:t>accettabili</a:t>
                      </a:r>
                      <a:r>
                        <a:rPr lang="it-IT">
                          <a:solidFill>
                            <a:srgbClr val="1A1A1A"/>
                          </a:solidFill>
                          <a:effectLst/>
                          <a:latin typeface="Work Sans" pitchFamily="2" charset="0"/>
                        </a:rPr>
                        <a:t>.</a:t>
                      </a:r>
                    </a:p>
                  </a:txBody>
                  <a:tcPr anchor="ctr">
                    <a:solidFill>
                      <a:schemeClr val="accent4">
                        <a:lumMod val="20000"/>
                        <a:lumOff val="80000"/>
                      </a:schemeClr>
                    </a:solidFill>
                  </a:tcPr>
                </a:tc>
                <a:extLst>
                  <a:ext uri="{0D108BD9-81ED-4DB2-BD59-A6C34878D82A}">
                    <a16:rowId xmlns:a16="http://schemas.microsoft.com/office/drawing/2014/main" val="3014091272"/>
                  </a:ext>
                </a:extLst>
              </a:tr>
            </a:tbl>
          </a:graphicData>
        </a:graphic>
      </p:graphicFrame>
      <p:sp>
        <p:nvSpPr>
          <p:cNvPr id="14" name="CasellaDiTesto 13">
            <a:extLst>
              <a:ext uri="{FF2B5EF4-FFF2-40B4-BE49-F238E27FC236}">
                <a16:creationId xmlns:a16="http://schemas.microsoft.com/office/drawing/2014/main" id="{10744694-EAD3-44CC-A9E0-5DDF6E4A76B4}"/>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5" name="Pulsante di azione: vuoto 14" descr="Indietro con riempimento a tinta unita">
            <a:hlinkClick r:id="rId3" action="ppaction://hlinksldjump" highlightClick="1"/>
            <a:extLst>
              <a:ext uri="{FF2B5EF4-FFF2-40B4-BE49-F238E27FC236}">
                <a16:creationId xmlns:a16="http://schemas.microsoft.com/office/drawing/2014/main" id="{CCA36411-C245-4340-ABC1-4BF6E597101E}"/>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6" name="Gruppo 15">
            <a:extLst>
              <a:ext uri="{FF2B5EF4-FFF2-40B4-BE49-F238E27FC236}">
                <a16:creationId xmlns:a16="http://schemas.microsoft.com/office/drawing/2014/main" id="{DB6CE5C8-C61E-4DB3-B825-EA77972A5013}"/>
              </a:ext>
            </a:extLst>
          </p:cNvPr>
          <p:cNvGrpSpPr/>
          <p:nvPr/>
        </p:nvGrpSpPr>
        <p:grpSpPr>
          <a:xfrm rot="5400000">
            <a:off x="-3167651" y="3212999"/>
            <a:ext cx="6662061" cy="432000"/>
            <a:chOff x="0" y="0"/>
            <a:chExt cx="12260385" cy="581573"/>
          </a:xfrm>
        </p:grpSpPr>
        <p:pic>
          <p:nvPicPr>
            <p:cNvPr id="17" name="Immagine 16">
              <a:extLst>
                <a:ext uri="{FF2B5EF4-FFF2-40B4-BE49-F238E27FC236}">
                  <a16:creationId xmlns:a16="http://schemas.microsoft.com/office/drawing/2014/main" id="{18077B4E-0414-4D02-928F-F7B4652E04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8" name="Immagine 17">
              <a:extLst>
                <a:ext uri="{FF2B5EF4-FFF2-40B4-BE49-F238E27FC236}">
                  <a16:creationId xmlns:a16="http://schemas.microsoft.com/office/drawing/2014/main" id="{D370F37C-4BFF-4CF4-BE59-38E5ED39FB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9" name="Immagine 18">
              <a:extLst>
                <a:ext uri="{FF2B5EF4-FFF2-40B4-BE49-F238E27FC236}">
                  <a16:creationId xmlns:a16="http://schemas.microsoft.com/office/drawing/2014/main" id="{CE7527A4-5894-43D8-847E-37DA2FECE6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2" name="Gruppo 21">
            <a:extLst>
              <a:ext uri="{FF2B5EF4-FFF2-40B4-BE49-F238E27FC236}">
                <a16:creationId xmlns:a16="http://schemas.microsoft.com/office/drawing/2014/main" id="{598DA39F-BD9D-4CA7-9685-908FBBB989BF}"/>
              </a:ext>
            </a:extLst>
          </p:cNvPr>
          <p:cNvGrpSpPr/>
          <p:nvPr/>
        </p:nvGrpSpPr>
        <p:grpSpPr>
          <a:xfrm>
            <a:off x="4572000" y="85316"/>
            <a:ext cx="7526173" cy="369714"/>
            <a:chOff x="596530" y="360775"/>
            <a:chExt cx="9604098" cy="341130"/>
          </a:xfrm>
        </p:grpSpPr>
        <p:sp>
          <p:nvSpPr>
            <p:cNvPr id="23" name="CasellaDiTesto 22">
              <a:extLst>
                <a:ext uri="{FF2B5EF4-FFF2-40B4-BE49-F238E27FC236}">
                  <a16:creationId xmlns:a16="http://schemas.microsoft.com/office/drawing/2014/main" id="{02BD4E4B-0706-4CE1-BEBB-48ED2ACA750D}"/>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4" name="Immagine 23">
              <a:extLst>
                <a:ext uri="{FF2B5EF4-FFF2-40B4-BE49-F238E27FC236}">
                  <a16:creationId xmlns:a16="http://schemas.microsoft.com/office/drawing/2014/main" id="{DE3B8F96-AD8E-43F1-A3F6-06F63A06BE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185324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571717C-F0E7-4149-B50D-4BC3A93B68F9}"/>
              </a:ext>
            </a:extLst>
          </p:cNvPr>
          <p:cNvSpPr txBox="1"/>
          <p:nvPr/>
        </p:nvSpPr>
        <p:spPr>
          <a:xfrm>
            <a:off x="3037115" y="765235"/>
            <a:ext cx="6117770" cy="400110"/>
          </a:xfrm>
          <a:prstGeom prst="rect">
            <a:avLst/>
          </a:prstGeom>
          <a:noFill/>
        </p:spPr>
        <p:txBody>
          <a:bodyPr wrap="square">
            <a:spAutoFit/>
          </a:bodyPr>
          <a:lstStyle/>
          <a:p>
            <a:pPr algn="ctr"/>
            <a:r>
              <a:rPr lang="it-IT" sz="2000" b="1" i="0">
                <a:solidFill>
                  <a:srgbClr val="1A1A1A"/>
                </a:solidFill>
                <a:effectLst/>
                <a:latin typeface="Work Sans" pitchFamily="2" charset="0"/>
              </a:rPr>
              <a:t>Secondaria Secondo Grado - Classi Seconde</a:t>
            </a:r>
          </a:p>
        </p:txBody>
      </p:sp>
      <p:graphicFrame>
        <p:nvGraphicFramePr>
          <p:cNvPr id="4" name="Tabella 3">
            <a:extLst>
              <a:ext uri="{FF2B5EF4-FFF2-40B4-BE49-F238E27FC236}">
                <a16:creationId xmlns:a16="http://schemas.microsoft.com/office/drawing/2014/main" id="{68DCBCE0-80F9-4FB7-A698-F7F61294AAA9}"/>
              </a:ext>
            </a:extLst>
          </p:cNvPr>
          <p:cNvGraphicFramePr>
            <a:graphicFrameLocks noGrp="1"/>
          </p:cNvGraphicFramePr>
          <p:nvPr>
            <p:extLst>
              <p:ext uri="{D42A27DB-BD31-4B8C-83A1-F6EECF244321}">
                <p14:modId xmlns:p14="http://schemas.microsoft.com/office/powerpoint/2010/main" val="2379544885"/>
              </p:ext>
            </p:extLst>
          </p:nvPr>
        </p:nvGraphicFramePr>
        <p:xfrm>
          <a:off x="0" y="1146482"/>
          <a:ext cx="12192000" cy="225574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12033093"/>
                    </a:ext>
                  </a:extLst>
                </a:gridCol>
                <a:gridCol w="3048000">
                  <a:extLst>
                    <a:ext uri="{9D8B030D-6E8A-4147-A177-3AD203B41FA5}">
                      <a16:colId xmlns:a16="http://schemas.microsoft.com/office/drawing/2014/main" val="4088616377"/>
                    </a:ext>
                  </a:extLst>
                </a:gridCol>
                <a:gridCol w="3048000">
                  <a:extLst>
                    <a:ext uri="{9D8B030D-6E8A-4147-A177-3AD203B41FA5}">
                      <a16:colId xmlns:a16="http://schemas.microsoft.com/office/drawing/2014/main" val="937127853"/>
                    </a:ext>
                  </a:extLst>
                </a:gridCol>
                <a:gridCol w="3048000">
                  <a:extLst>
                    <a:ext uri="{9D8B030D-6E8A-4147-A177-3AD203B41FA5}">
                      <a16:colId xmlns:a16="http://schemas.microsoft.com/office/drawing/2014/main" val="3250477303"/>
                    </a:ext>
                  </a:extLst>
                </a:gridCol>
              </a:tblGrid>
              <a:tr h="347144">
                <a:tc gridSpan="4">
                  <a:txBody>
                    <a:bodyPr/>
                    <a:lstStyle/>
                    <a:p>
                      <a:pPr algn="ctr"/>
                      <a:r>
                        <a:rPr lang="it-IT" sz="1800" b="1" i="0" kern="1200">
                          <a:solidFill>
                            <a:schemeClr val="lt1"/>
                          </a:solidFill>
                          <a:effectLst/>
                          <a:latin typeface="Work Sans" pitchFamily="2" charset="0"/>
                          <a:ea typeface="+mn-ea"/>
                          <a:cs typeface="+mn-cs"/>
                        </a:rPr>
                        <a:t>Effetto scuola (</a:t>
                      </a:r>
                      <a:r>
                        <a:rPr lang="it-IT" sz="1800" b="1" i="0" kern="1200">
                          <a:solidFill>
                            <a:srgbClr val="FF33CC"/>
                          </a:solidFill>
                          <a:effectLst/>
                          <a:latin typeface="Work Sans" pitchFamily="2" charset="0"/>
                          <a:ea typeface="+mn-ea"/>
                          <a:cs typeface="+mn-cs"/>
                          <a:hlinkClick r:id="rId2" action="ppaction://hlinksldjump" tooltip="Cliccare per il collegamento alla Descrizione dell'EFFETTO SCUOLA">
                            <a:extLst>
                              <a:ext uri="{A12FA001-AC4F-418D-AE19-62706E023703}">
                                <ahyp:hlinkClr xmlns:ahyp="http://schemas.microsoft.com/office/drawing/2018/hyperlinkcolor" val="tx"/>
                              </a:ext>
                            </a:extLst>
                          </a:hlinkClick>
                        </a:rPr>
                        <a:t>?</a:t>
                      </a:r>
                      <a:r>
                        <a:rPr lang="it-IT" sz="1800" b="1" i="0" kern="1200">
                          <a:solidFill>
                            <a:schemeClr val="lt1"/>
                          </a:solidFill>
                          <a:effectLst/>
                          <a:latin typeface="Work Sans" pitchFamily="2" charset="0"/>
                          <a:ea typeface="+mn-ea"/>
                          <a:cs typeface="+mn-cs"/>
                        </a:rPr>
                        <a:t>) (Italia)</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48482152"/>
                  </a:ext>
                </a:extLst>
              </a:tr>
              <a:tr h="487794">
                <a:tc gridSpan="4">
                  <a:txBody>
                    <a:bodyPr/>
                    <a:lstStyle/>
                    <a:p>
                      <a:pPr algn="ctr"/>
                      <a:r>
                        <a:rPr lang="it-IT" sz="1800" b="1" i="0" kern="1200">
                          <a:solidFill>
                            <a:schemeClr val="dk1"/>
                          </a:solidFill>
                          <a:effectLst/>
                          <a:latin typeface="Work Sans" pitchFamily="2" charset="0"/>
                          <a:ea typeface="+mn-ea"/>
                          <a:cs typeface="+mn-cs"/>
                        </a:rPr>
                        <a:t>Licei Scientifici, Classici e Linguistici</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21312781"/>
                  </a:ext>
                </a:extLst>
              </a:tr>
              <a:tr h="487794">
                <a:tc>
                  <a:txBody>
                    <a:bodyPr/>
                    <a:lstStyle/>
                    <a:p>
                      <a:pPr algn="ctr"/>
                      <a:endParaRPr lang="it-IT">
                        <a:latin typeface="Work Sans" pitchFamily="2" charset="0"/>
                      </a:endParaRPr>
                    </a:p>
                  </a:txBody>
                  <a:tcPr anchor="ctr"/>
                </a:tc>
                <a:tc>
                  <a:txBody>
                    <a:bodyPr/>
                    <a:lstStyle/>
                    <a:p>
                      <a:pPr algn="ctr"/>
                      <a:r>
                        <a:rPr lang="it-IT" b="1">
                          <a:effectLst/>
                          <a:latin typeface="Work Sans" pitchFamily="2" charset="0"/>
                        </a:rPr>
                        <a:t>Punteggio osservato</a:t>
                      </a:r>
                    </a:p>
                  </a:txBody>
                  <a:tcPr anchor="ctr"/>
                </a:tc>
                <a:tc>
                  <a:txBody>
                    <a:bodyPr/>
                    <a:lstStyle/>
                    <a:p>
                      <a:pPr algn="ctr"/>
                      <a:r>
                        <a:rPr lang="it-IT" b="1">
                          <a:effectLst/>
                          <a:latin typeface="Work Sans" pitchFamily="2" charset="0"/>
                        </a:rPr>
                        <a:t>Valore aggiunto</a:t>
                      </a:r>
                    </a:p>
                  </a:txBody>
                  <a:tcPr anchor="ctr"/>
                </a:tc>
                <a:tc>
                  <a:txBody>
                    <a:bodyPr/>
                    <a:lstStyle/>
                    <a:p>
                      <a:pPr algn="ctr"/>
                      <a:r>
                        <a:rPr lang="it-IT" b="1">
                          <a:effectLst/>
                          <a:latin typeface="Work Sans" pitchFamily="2" charset="0"/>
                        </a:rPr>
                        <a:t>Effetto scuola</a:t>
                      </a:r>
                    </a:p>
                  </a:txBody>
                  <a:tcPr anchor="ctr"/>
                </a:tc>
                <a:extLst>
                  <a:ext uri="{0D108BD9-81ED-4DB2-BD59-A6C34878D82A}">
                    <a16:rowId xmlns:a16="http://schemas.microsoft.com/office/drawing/2014/main" val="3687816168"/>
                  </a:ext>
                </a:extLst>
              </a:tr>
              <a:tr h="494838">
                <a:tc>
                  <a:txBody>
                    <a:bodyPr/>
                    <a:lstStyle/>
                    <a:p>
                      <a:pPr algn="ctr"/>
                      <a:r>
                        <a:rPr lang="it-IT" sz="1800" b="1" i="0" kern="1200">
                          <a:solidFill>
                            <a:schemeClr val="dk1"/>
                          </a:solidFill>
                          <a:effectLst/>
                          <a:latin typeface="Work Sans" pitchFamily="2" charset="0"/>
                          <a:ea typeface="+mn-ea"/>
                          <a:cs typeface="+mn-cs"/>
                        </a:rPr>
                        <a:t>Italiano</a:t>
                      </a:r>
                      <a:endParaRPr lang="it-IT">
                        <a:latin typeface="Work Sans" pitchFamily="2" charset="0"/>
                      </a:endParaRPr>
                    </a:p>
                  </a:txBody>
                  <a:tcPr anchor="ctr"/>
                </a:tc>
                <a:tc>
                  <a:txBody>
                    <a:bodyPr/>
                    <a:lstStyle/>
                    <a:p>
                      <a:pPr algn="ctr" fontAlgn="ctr"/>
                      <a:r>
                        <a:rPr lang="it-IT">
                          <a:solidFill>
                            <a:srgbClr val="1A1A1A"/>
                          </a:solidFill>
                          <a:effectLst/>
                          <a:latin typeface="Work Sans" pitchFamily="2" charset="0"/>
                        </a:rPr>
                        <a:t>Sopra la media</a:t>
                      </a:r>
                    </a:p>
                  </a:txBody>
                  <a:tcPr anchor="ctr"/>
                </a:tc>
                <a:tc>
                  <a:txBody>
                    <a:bodyPr/>
                    <a:lstStyle/>
                    <a:p>
                      <a:pPr algn="ctr" fontAlgn="ctr"/>
                      <a:r>
                        <a:rPr lang="it-IT">
                          <a:solidFill>
                            <a:srgbClr val="1A1A1A"/>
                          </a:solidFill>
                          <a:effectLst/>
                          <a:latin typeface="Work Sans" pitchFamily="2" charset="0"/>
                        </a:rPr>
                        <a:t>Pari alla media</a:t>
                      </a:r>
                    </a:p>
                  </a:txBody>
                  <a:tcPr anchor="ctr"/>
                </a:tc>
                <a:tc>
                  <a:txBody>
                    <a:bodyPr/>
                    <a:lstStyle/>
                    <a:p>
                      <a:pPr algn="ctr" fontAlgn="ctr"/>
                      <a:r>
                        <a:rPr lang="it-IT">
                          <a:solidFill>
                            <a:srgbClr val="1A1A1A"/>
                          </a:solidFill>
                          <a:effectLst/>
                          <a:latin typeface="Work Sans" pitchFamily="2" charset="0"/>
                        </a:rPr>
                        <a:t>Apporto della scuola </a:t>
                      </a:r>
                      <a:r>
                        <a:rPr lang="it-IT" b="1">
                          <a:solidFill>
                            <a:srgbClr val="1A1A1A"/>
                          </a:solidFill>
                          <a:effectLst/>
                          <a:latin typeface="Work Sans" pitchFamily="2" charset="0"/>
                        </a:rPr>
                        <a:t>nella media</a:t>
                      </a:r>
                      <a:r>
                        <a:rPr lang="it-IT">
                          <a:solidFill>
                            <a:srgbClr val="1A1A1A"/>
                          </a:solidFill>
                          <a:effectLst/>
                          <a:latin typeface="Work Sans" pitchFamily="2" charset="0"/>
                        </a:rPr>
                        <a:t>. Risultati </a:t>
                      </a:r>
                      <a:r>
                        <a:rPr lang="it-IT" b="1">
                          <a:solidFill>
                            <a:srgbClr val="1A1A1A"/>
                          </a:solidFill>
                          <a:effectLst/>
                          <a:latin typeface="Work Sans" pitchFamily="2" charset="0"/>
                        </a:rPr>
                        <a:t>buoni</a:t>
                      </a:r>
                      <a:r>
                        <a:rPr lang="it-IT">
                          <a:solidFill>
                            <a:srgbClr val="1A1A1A"/>
                          </a:solidFill>
                          <a:effectLst/>
                          <a:latin typeface="Work Sans" pitchFamily="2" charset="0"/>
                        </a:rPr>
                        <a:t>.</a:t>
                      </a:r>
                    </a:p>
                  </a:txBody>
                  <a:tcPr anchor="ctr">
                    <a:solidFill>
                      <a:schemeClr val="accent6">
                        <a:lumMod val="40000"/>
                        <a:lumOff val="60000"/>
                      </a:schemeClr>
                    </a:solidFill>
                  </a:tcPr>
                </a:tc>
                <a:extLst>
                  <a:ext uri="{0D108BD9-81ED-4DB2-BD59-A6C34878D82A}">
                    <a16:rowId xmlns:a16="http://schemas.microsoft.com/office/drawing/2014/main" val="3014091272"/>
                  </a:ext>
                </a:extLst>
              </a:tr>
            </a:tbl>
          </a:graphicData>
        </a:graphic>
      </p:graphicFrame>
      <p:graphicFrame>
        <p:nvGraphicFramePr>
          <p:cNvPr id="5" name="Tabella 4">
            <a:extLst>
              <a:ext uri="{FF2B5EF4-FFF2-40B4-BE49-F238E27FC236}">
                <a16:creationId xmlns:a16="http://schemas.microsoft.com/office/drawing/2014/main" id="{397039D6-3DA1-4BBC-8DD1-D457527263DF}"/>
              </a:ext>
            </a:extLst>
          </p:cNvPr>
          <p:cNvGraphicFramePr>
            <a:graphicFrameLocks noGrp="1"/>
          </p:cNvGraphicFramePr>
          <p:nvPr>
            <p:extLst>
              <p:ext uri="{D42A27DB-BD31-4B8C-83A1-F6EECF244321}">
                <p14:modId xmlns:p14="http://schemas.microsoft.com/office/powerpoint/2010/main" val="3924006595"/>
              </p:ext>
            </p:extLst>
          </p:nvPr>
        </p:nvGraphicFramePr>
        <p:xfrm>
          <a:off x="0" y="3715747"/>
          <a:ext cx="12192000" cy="225574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12033093"/>
                    </a:ext>
                  </a:extLst>
                </a:gridCol>
                <a:gridCol w="3048000">
                  <a:extLst>
                    <a:ext uri="{9D8B030D-6E8A-4147-A177-3AD203B41FA5}">
                      <a16:colId xmlns:a16="http://schemas.microsoft.com/office/drawing/2014/main" val="4088616377"/>
                    </a:ext>
                  </a:extLst>
                </a:gridCol>
                <a:gridCol w="3048000">
                  <a:extLst>
                    <a:ext uri="{9D8B030D-6E8A-4147-A177-3AD203B41FA5}">
                      <a16:colId xmlns:a16="http://schemas.microsoft.com/office/drawing/2014/main" val="937127853"/>
                    </a:ext>
                  </a:extLst>
                </a:gridCol>
                <a:gridCol w="3048000">
                  <a:extLst>
                    <a:ext uri="{9D8B030D-6E8A-4147-A177-3AD203B41FA5}">
                      <a16:colId xmlns:a16="http://schemas.microsoft.com/office/drawing/2014/main" val="3250477303"/>
                    </a:ext>
                  </a:extLst>
                </a:gridCol>
              </a:tblGrid>
              <a:tr h="0">
                <a:tc gridSpan="4">
                  <a:txBody>
                    <a:bodyPr/>
                    <a:lstStyle/>
                    <a:p>
                      <a:pPr algn="ctr"/>
                      <a:r>
                        <a:rPr lang="it-IT" sz="1800" b="1" i="0" kern="1200">
                          <a:solidFill>
                            <a:schemeClr val="lt1"/>
                          </a:solidFill>
                          <a:effectLst/>
                          <a:latin typeface="Work Sans" pitchFamily="2" charset="0"/>
                          <a:ea typeface="+mn-ea"/>
                          <a:cs typeface="+mn-cs"/>
                        </a:rPr>
                        <a:t>Effetto scuola (</a:t>
                      </a:r>
                      <a:r>
                        <a:rPr lang="it-IT" sz="1800" b="1" i="0" kern="1200">
                          <a:solidFill>
                            <a:srgbClr val="FF33CC"/>
                          </a:solidFill>
                          <a:effectLst/>
                          <a:latin typeface="Work Sans" pitchFamily="2" charset="0"/>
                          <a:ea typeface="+mn-ea"/>
                          <a:cs typeface="+mn-cs"/>
                          <a:hlinkClick r:id="rId2" action="ppaction://hlinksldjump" tooltip="Cliccare per il collegamento alla Descrizione dell'EFFETTO SCUOLA">
                            <a:extLst>
                              <a:ext uri="{A12FA001-AC4F-418D-AE19-62706E023703}">
                                <ahyp:hlinkClr xmlns:ahyp="http://schemas.microsoft.com/office/drawing/2018/hyperlinkcolor" val="tx"/>
                              </a:ext>
                            </a:extLst>
                          </a:hlinkClick>
                        </a:rPr>
                        <a:t>?</a:t>
                      </a:r>
                      <a:r>
                        <a:rPr lang="it-IT" sz="1800" b="1" i="0" kern="1200">
                          <a:solidFill>
                            <a:schemeClr val="lt1"/>
                          </a:solidFill>
                          <a:effectLst/>
                          <a:latin typeface="Work Sans" pitchFamily="2" charset="0"/>
                          <a:ea typeface="+mn-ea"/>
                          <a:cs typeface="+mn-cs"/>
                        </a:rPr>
                        <a:t>) (Italia)</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48482152"/>
                  </a:ext>
                </a:extLst>
              </a:tr>
              <a:tr h="487794">
                <a:tc gridSpan="4">
                  <a:txBody>
                    <a:bodyPr/>
                    <a:lstStyle/>
                    <a:p>
                      <a:pPr algn="ctr"/>
                      <a:r>
                        <a:rPr lang="it-IT" sz="1800" b="1" i="0" kern="1200">
                          <a:solidFill>
                            <a:schemeClr val="dk1"/>
                          </a:solidFill>
                          <a:effectLst/>
                          <a:latin typeface="Work Sans" pitchFamily="2" charset="0"/>
                          <a:ea typeface="+mn-ea"/>
                          <a:cs typeface="+mn-cs"/>
                        </a:rPr>
                        <a:t>Altri Licei</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21312781"/>
                  </a:ext>
                </a:extLst>
              </a:tr>
              <a:tr h="487794">
                <a:tc>
                  <a:txBody>
                    <a:bodyPr/>
                    <a:lstStyle/>
                    <a:p>
                      <a:pPr algn="ctr"/>
                      <a:endParaRPr lang="it-IT">
                        <a:latin typeface="Work Sans" pitchFamily="2" charset="0"/>
                      </a:endParaRPr>
                    </a:p>
                  </a:txBody>
                  <a:tcPr anchor="ctr"/>
                </a:tc>
                <a:tc>
                  <a:txBody>
                    <a:bodyPr/>
                    <a:lstStyle/>
                    <a:p>
                      <a:pPr algn="ctr"/>
                      <a:r>
                        <a:rPr lang="it-IT" b="1">
                          <a:effectLst/>
                          <a:latin typeface="Work Sans" pitchFamily="2" charset="0"/>
                        </a:rPr>
                        <a:t>Punteggio osservato</a:t>
                      </a:r>
                    </a:p>
                  </a:txBody>
                  <a:tcPr anchor="ctr"/>
                </a:tc>
                <a:tc>
                  <a:txBody>
                    <a:bodyPr/>
                    <a:lstStyle/>
                    <a:p>
                      <a:pPr algn="ctr"/>
                      <a:r>
                        <a:rPr lang="it-IT" b="1">
                          <a:effectLst/>
                          <a:latin typeface="Work Sans" pitchFamily="2" charset="0"/>
                        </a:rPr>
                        <a:t>Valore aggiunto</a:t>
                      </a:r>
                    </a:p>
                  </a:txBody>
                  <a:tcPr anchor="ctr"/>
                </a:tc>
                <a:tc>
                  <a:txBody>
                    <a:bodyPr/>
                    <a:lstStyle/>
                    <a:p>
                      <a:pPr algn="ctr"/>
                      <a:r>
                        <a:rPr lang="it-IT" b="1">
                          <a:effectLst/>
                          <a:latin typeface="Work Sans" pitchFamily="2" charset="0"/>
                        </a:rPr>
                        <a:t>Effetto scuola</a:t>
                      </a:r>
                    </a:p>
                  </a:txBody>
                  <a:tcPr anchor="ctr"/>
                </a:tc>
                <a:extLst>
                  <a:ext uri="{0D108BD9-81ED-4DB2-BD59-A6C34878D82A}">
                    <a16:rowId xmlns:a16="http://schemas.microsoft.com/office/drawing/2014/main" val="3687816168"/>
                  </a:ext>
                </a:extLst>
              </a:tr>
              <a:tr h="494838">
                <a:tc>
                  <a:txBody>
                    <a:bodyPr/>
                    <a:lstStyle/>
                    <a:p>
                      <a:pPr algn="ctr"/>
                      <a:r>
                        <a:rPr lang="it-IT" sz="1800" b="1" i="0" kern="1200">
                          <a:solidFill>
                            <a:schemeClr val="dk1"/>
                          </a:solidFill>
                          <a:effectLst/>
                          <a:latin typeface="Work Sans" pitchFamily="2" charset="0"/>
                          <a:ea typeface="+mn-ea"/>
                          <a:cs typeface="+mn-cs"/>
                        </a:rPr>
                        <a:t>Italiano</a:t>
                      </a:r>
                      <a:endParaRPr lang="it-IT">
                        <a:latin typeface="Work Sans" pitchFamily="2" charset="0"/>
                      </a:endParaRPr>
                    </a:p>
                  </a:txBody>
                  <a:tcPr anchor="ctr"/>
                </a:tc>
                <a:tc>
                  <a:txBody>
                    <a:bodyPr/>
                    <a:lstStyle/>
                    <a:p>
                      <a:pPr algn="ctr" fontAlgn="ctr"/>
                      <a:r>
                        <a:rPr lang="it-IT">
                          <a:solidFill>
                            <a:srgbClr val="1A1A1A"/>
                          </a:solidFill>
                          <a:effectLst/>
                          <a:latin typeface="Work Sans" pitchFamily="2" charset="0"/>
                        </a:rPr>
                        <a:t>Sopra la media</a:t>
                      </a:r>
                    </a:p>
                  </a:txBody>
                  <a:tcPr anchor="ctr"/>
                </a:tc>
                <a:tc>
                  <a:txBody>
                    <a:bodyPr/>
                    <a:lstStyle/>
                    <a:p>
                      <a:pPr algn="ctr" fontAlgn="ctr"/>
                      <a:r>
                        <a:rPr lang="it-IT">
                          <a:solidFill>
                            <a:srgbClr val="1A1A1A"/>
                          </a:solidFill>
                          <a:effectLst/>
                          <a:latin typeface="Work Sans" pitchFamily="2" charset="0"/>
                        </a:rPr>
                        <a:t>Leggermente negativo</a:t>
                      </a:r>
                    </a:p>
                  </a:txBody>
                  <a:tcPr anchor="ctr"/>
                </a:tc>
                <a:tc>
                  <a:txBody>
                    <a:bodyPr/>
                    <a:lstStyle/>
                    <a:p>
                      <a:pPr algn="ctr" fontAlgn="ctr"/>
                      <a:r>
                        <a:rPr lang="it-IT">
                          <a:solidFill>
                            <a:srgbClr val="1A1A1A"/>
                          </a:solidFill>
                          <a:effectLst/>
                          <a:latin typeface="Work Sans" pitchFamily="2" charset="0"/>
                        </a:rPr>
                        <a:t>Apporto della scuola </a:t>
                      </a:r>
                      <a:r>
                        <a:rPr lang="it-IT" b="1">
                          <a:solidFill>
                            <a:srgbClr val="1A1A1A"/>
                          </a:solidFill>
                          <a:effectLst/>
                          <a:latin typeface="Work Sans" pitchFamily="2" charset="0"/>
                        </a:rPr>
                        <a:t>non adeguato</a:t>
                      </a:r>
                      <a:r>
                        <a:rPr lang="it-IT">
                          <a:solidFill>
                            <a:srgbClr val="1A1A1A"/>
                          </a:solidFill>
                          <a:effectLst/>
                          <a:latin typeface="Work Sans" pitchFamily="2" charset="0"/>
                        </a:rPr>
                        <a:t>. Risultati </a:t>
                      </a:r>
                      <a:r>
                        <a:rPr lang="it-IT" b="1">
                          <a:solidFill>
                            <a:srgbClr val="1A1A1A"/>
                          </a:solidFill>
                          <a:effectLst/>
                          <a:latin typeface="Work Sans" pitchFamily="2" charset="0"/>
                        </a:rPr>
                        <a:t>buoni</a:t>
                      </a:r>
                      <a:r>
                        <a:rPr lang="it-IT">
                          <a:solidFill>
                            <a:srgbClr val="1A1A1A"/>
                          </a:solidFill>
                          <a:effectLst/>
                          <a:latin typeface="Work Sans" pitchFamily="2" charset="0"/>
                        </a:rPr>
                        <a:t>.</a:t>
                      </a:r>
                    </a:p>
                  </a:txBody>
                  <a:tcPr anchor="ctr">
                    <a:solidFill>
                      <a:schemeClr val="accent4">
                        <a:lumMod val="20000"/>
                        <a:lumOff val="80000"/>
                      </a:schemeClr>
                    </a:solidFill>
                  </a:tcPr>
                </a:tc>
                <a:extLst>
                  <a:ext uri="{0D108BD9-81ED-4DB2-BD59-A6C34878D82A}">
                    <a16:rowId xmlns:a16="http://schemas.microsoft.com/office/drawing/2014/main" val="3014091272"/>
                  </a:ext>
                </a:extLst>
              </a:tr>
            </a:tbl>
          </a:graphicData>
        </a:graphic>
      </p:graphicFrame>
      <p:sp>
        <p:nvSpPr>
          <p:cNvPr id="14" name="CasellaDiTesto 13">
            <a:extLst>
              <a:ext uri="{FF2B5EF4-FFF2-40B4-BE49-F238E27FC236}">
                <a16:creationId xmlns:a16="http://schemas.microsoft.com/office/drawing/2014/main" id="{DA8526B4-6BFC-4B61-B087-EBFDE594E805}"/>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5" name="Pulsante di azione: vuoto 14" descr="Indietro con riempimento a tinta unita">
            <a:hlinkClick r:id="rId3" action="ppaction://hlinksldjump" highlightClick="1"/>
            <a:extLst>
              <a:ext uri="{FF2B5EF4-FFF2-40B4-BE49-F238E27FC236}">
                <a16:creationId xmlns:a16="http://schemas.microsoft.com/office/drawing/2014/main" id="{A65B6648-8E6E-410E-A12A-B2F4D7E177F7}"/>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6" name="Gruppo 15">
            <a:extLst>
              <a:ext uri="{FF2B5EF4-FFF2-40B4-BE49-F238E27FC236}">
                <a16:creationId xmlns:a16="http://schemas.microsoft.com/office/drawing/2014/main" id="{84BCB716-27C1-41B1-8DF3-BD7B0932CD65}"/>
              </a:ext>
            </a:extLst>
          </p:cNvPr>
          <p:cNvGrpSpPr/>
          <p:nvPr/>
        </p:nvGrpSpPr>
        <p:grpSpPr>
          <a:xfrm rot="5400000">
            <a:off x="-3167651" y="3212999"/>
            <a:ext cx="6662061" cy="432000"/>
            <a:chOff x="0" y="0"/>
            <a:chExt cx="12260385" cy="581573"/>
          </a:xfrm>
        </p:grpSpPr>
        <p:pic>
          <p:nvPicPr>
            <p:cNvPr id="17" name="Immagine 16">
              <a:extLst>
                <a:ext uri="{FF2B5EF4-FFF2-40B4-BE49-F238E27FC236}">
                  <a16:creationId xmlns:a16="http://schemas.microsoft.com/office/drawing/2014/main" id="{4F2FE487-3C11-4469-A789-05AEE19982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8" name="Immagine 17">
              <a:extLst>
                <a:ext uri="{FF2B5EF4-FFF2-40B4-BE49-F238E27FC236}">
                  <a16:creationId xmlns:a16="http://schemas.microsoft.com/office/drawing/2014/main" id="{6527DD96-39C4-49AC-B2B2-0AC0C2F9E7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9" name="Immagine 18">
              <a:extLst>
                <a:ext uri="{FF2B5EF4-FFF2-40B4-BE49-F238E27FC236}">
                  <a16:creationId xmlns:a16="http://schemas.microsoft.com/office/drawing/2014/main" id="{B8BF9D41-7484-4727-AADA-A01477E8C7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7" name="Gruppo 26">
            <a:extLst>
              <a:ext uri="{FF2B5EF4-FFF2-40B4-BE49-F238E27FC236}">
                <a16:creationId xmlns:a16="http://schemas.microsoft.com/office/drawing/2014/main" id="{56C5E104-E5D7-4846-858C-E8D5130559CE}"/>
              </a:ext>
            </a:extLst>
          </p:cNvPr>
          <p:cNvGrpSpPr/>
          <p:nvPr/>
        </p:nvGrpSpPr>
        <p:grpSpPr>
          <a:xfrm>
            <a:off x="4572000" y="85316"/>
            <a:ext cx="7526173" cy="369714"/>
            <a:chOff x="596530" y="360775"/>
            <a:chExt cx="9604098" cy="341130"/>
          </a:xfrm>
        </p:grpSpPr>
        <p:sp>
          <p:nvSpPr>
            <p:cNvPr id="28" name="CasellaDiTesto 27">
              <a:extLst>
                <a:ext uri="{FF2B5EF4-FFF2-40B4-BE49-F238E27FC236}">
                  <a16:creationId xmlns:a16="http://schemas.microsoft.com/office/drawing/2014/main" id="{6C3190B4-EC6D-4928-AC77-F5BD415507C3}"/>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9" name="Immagine 28">
              <a:extLst>
                <a:ext uri="{FF2B5EF4-FFF2-40B4-BE49-F238E27FC236}">
                  <a16:creationId xmlns:a16="http://schemas.microsoft.com/office/drawing/2014/main" id="{140C2ACD-0D79-4A50-93B7-EB29F57DED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126836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78392D1-5474-4751-9C8D-E278B2C25932}"/>
              </a:ext>
            </a:extLst>
          </p:cNvPr>
          <p:cNvSpPr txBox="1"/>
          <p:nvPr/>
        </p:nvSpPr>
        <p:spPr>
          <a:xfrm>
            <a:off x="758762" y="1098760"/>
            <a:ext cx="10674476" cy="4832092"/>
          </a:xfrm>
          <a:prstGeom prst="rect">
            <a:avLst/>
          </a:prstGeom>
          <a:noFill/>
        </p:spPr>
        <p:txBody>
          <a:bodyPr wrap="square" rtlCol="0">
            <a:spAutoFit/>
          </a:bodyPr>
          <a:lstStyle/>
          <a:p>
            <a:pPr algn="ctr"/>
            <a:r>
              <a:rPr lang="it-IT" sz="5400">
                <a:latin typeface="Segoe Script" panose="030B0504020000000003" pitchFamily="66" charset="0"/>
              </a:rPr>
              <a:t>   </a:t>
            </a:r>
          </a:p>
          <a:p>
            <a:pPr algn="ctr"/>
            <a:r>
              <a:rPr lang="it-IT" sz="3600">
                <a:latin typeface="Segoe Script" panose="030B0504020000000003" pitchFamily="66" charset="0"/>
              </a:rPr>
              <a:t>LICEO </a:t>
            </a:r>
            <a:r>
              <a:rPr lang="it-IT" sz="3600">
                <a:latin typeface="Segoe Script" panose="030B0504020000000003" pitchFamily="66" charset="0"/>
                <a:sym typeface="Symbol" panose="05050102010706020507" pitchFamily="18" charset="2"/>
              </a:rPr>
              <a:t></a:t>
            </a:r>
            <a:r>
              <a:rPr lang="it-IT" sz="3600">
                <a:latin typeface="Segoe Script" panose="030B0504020000000003" pitchFamily="66" charset="0"/>
              </a:rPr>
              <a:t>P. NERVI–G. FERRARI</a:t>
            </a:r>
            <a:r>
              <a:rPr lang="it-IT" sz="3600">
                <a:latin typeface="Segoe Script" panose="030B0504020000000003" pitchFamily="66" charset="0"/>
                <a:sym typeface="Symbol" panose="05050102010706020507" pitchFamily="18" charset="2"/>
              </a:rPr>
              <a:t></a:t>
            </a:r>
          </a:p>
          <a:p>
            <a:pPr algn="ctr"/>
            <a:endParaRPr lang="it-IT" sz="4000">
              <a:latin typeface="Segoe Script" panose="030B0504020000000003" pitchFamily="66" charset="0"/>
            </a:endParaRPr>
          </a:p>
          <a:p>
            <a:pPr algn="ctr"/>
            <a:r>
              <a:rPr lang="it-IT" sz="5400">
                <a:latin typeface="Segoe Script" panose="030B0504020000000003" pitchFamily="66" charset="0"/>
              </a:rPr>
              <a:t>Restituzione Dati INVALSI </a:t>
            </a:r>
          </a:p>
          <a:p>
            <a:pPr algn="ctr"/>
            <a:r>
              <a:rPr lang="it-IT" sz="3600">
                <a:latin typeface="Segoe Script" panose="030B0504020000000003" pitchFamily="66" charset="0"/>
              </a:rPr>
              <a:t>a.s. 2024/2025</a:t>
            </a:r>
          </a:p>
          <a:p>
            <a:pPr algn="ctr"/>
            <a:endParaRPr lang="it-IT" sz="4400">
              <a:latin typeface="Segoe Script" panose="030B0504020000000003" pitchFamily="66" charset="0"/>
            </a:endParaRPr>
          </a:p>
          <a:p>
            <a:pPr algn="ctr"/>
            <a:r>
              <a:rPr lang="it-IT" sz="4400">
                <a:highlight>
                  <a:srgbClr val="FFFF00"/>
                </a:highlight>
                <a:latin typeface="Segoe Script" panose="030B0504020000000003" pitchFamily="66" charset="0"/>
              </a:rPr>
              <a:t>Classi seconde</a:t>
            </a:r>
          </a:p>
        </p:txBody>
      </p:sp>
      <p:pic>
        <p:nvPicPr>
          <p:cNvPr id="4" name="Immagine 3">
            <a:extLst>
              <a:ext uri="{FF2B5EF4-FFF2-40B4-BE49-F238E27FC236}">
                <a16:creationId xmlns:a16="http://schemas.microsoft.com/office/drawing/2014/main" id="{94B3E544-BF83-4D7F-A9FD-C7AC091DA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0513" y="1416436"/>
            <a:ext cx="908304" cy="1313688"/>
          </a:xfrm>
          <a:prstGeom prst="rect">
            <a:avLst/>
          </a:prstGeom>
        </p:spPr>
      </p:pic>
      <p:pic>
        <p:nvPicPr>
          <p:cNvPr id="15" name="Immagine 14">
            <a:extLst>
              <a:ext uri="{FF2B5EF4-FFF2-40B4-BE49-F238E27FC236}">
                <a16:creationId xmlns:a16="http://schemas.microsoft.com/office/drawing/2014/main" id="{6BC88578-F037-4D10-B4BF-B98B2D6A9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183" y="1416436"/>
            <a:ext cx="1119999" cy="1137099"/>
          </a:xfrm>
          <a:prstGeom prst="rect">
            <a:avLst/>
          </a:prstGeom>
        </p:spPr>
      </p:pic>
      <p:pic>
        <p:nvPicPr>
          <p:cNvPr id="16" name="Immagine 15">
            <a:extLst>
              <a:ext uri="{FF2B5EF4-FFF2-40B4-BE49-F238E27FC236}">
                <a16:creationId xmlns:a16="http://schemas.microsoft.com/office/drawing/2014/main" id="{920FCA90-6BFF-42C1-8D34-057DF2A05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7138" y="1416436"/>
            <a:ext cx="537724" cy="537724"/>
          </a:xfrm>
          <a:prstGeom prst="rect">
            <a:avLst/>
          </a:prstGeom>
        </p:spPr>
      </p:pic>
      <p:grpSp>
        <p:nvGrpSpPr>
          <p:cNvPr id="21" name="Gruppo 20">
            <a:extLst>
              <a:ext uri="{FF2B5EF4-FFF2-40B4-BE49-F238E27FC236}">
                <a16:creationId xmlns:a16="http://schemas.microsoft.com/office/drawing/2014/main" id="{89C7094E-1E04-474C-A396-8EC938F2895E}"/>
              </a:ext>
            </a:extLst>
          </p:cNvPr>
          <p:cNvGrpSpPr/>
          <p:nvPr/>
        </p:nvGrpSpPr>
        <p:grpSpPr>
          <a:xfrm rot="5400000">
            <a:off x="-3167651" y="3212999"/>
            <a:ext cx="6662061" cy="432000"/>
            <a:chOff x="0" y="0"/>
            <a:chExt cx="12260385" cy="581573"/>
          </a:xfrm>
        </p:grpSpPr>
        <p:pic>
          <p:nvPicPr>
            <p:cNvPr id="22" name="Immagine 21">
              <a:extLst>
                <a:ext uri="{FF2B5EF4-FFF2-40B4-BE49-F238E27FC236}">
                  <a16:creationId xmlns:a16="http://schemas.microsoft.com/office/drawing/2014/main" id="{814EE8AF-86D3-41FF-9877-DADAB0DFEF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23" name="Immagine 22">
              <a:extLst>
                <a:ext uri="{FF2B5EF4-FFF2-40B4-BE49-F238E27FC236}">
                  <a16:creationId xmlns:a16="http://schemas.microsoft.com/office/drawing/2014/main" id="{B0D08472-FE23-47CF-B3DA-8CF50BB89E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24" name="Immagine 23">
              <a:extLst>
                <a:ext uri="{FF2B5EF4-FFF2-40B4-BE49-F238E27FC236}">
                  <a16:creationId xmlns:a16="http://schemas.microsoft.com/office/drawing/2014/main" id="{6D79C417-3141-49AD-8006-1A885A18AE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26" name="CasellaDiTesto 25">
            <a:extLst>
              <a:ext uri="{FF2B5EF4-FFF2-40B4-BE49-F238E27FC236}">
                <a16:creationId xmlns:a16="http://schemas.microsoft.com/office/drawing/2014/main" id="{EE0C9615-7C36-4F64-BFD6-A8C7EEDBC98A}"/>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7" name="Pulsante di azione: vuoto 26" descr="Indietro con riempimento a tinta unita">
            <a:hlinkClick r:id="rId6" action="ppaction://hlinksldjump" highlightClick="1"/>
            <a:extLst>
              <a:ext uri="{FF2B5EF4-FFF2-40B4-BE49-F238E27FC236}">
                <a16:creationId xmlns:a16="http://schemas.microsoft.com/office/drawing/2014/main" id="{2C1E0C0C-BC87-4152-94B0-FAD0D4477181}"/>
              </a:ext>
            </a:extLst>
          </p:cNvPr>
          <p:cNvSpPr/>
          <p:nvPr/>
        </p:nvSpPr>
        <p:spPr>
          <a:xfrm>
            <a:off x="2075250" y="505529"/>
            <a:ext cx="417501" cy="386443"/>
          </a:xfrm>
          <a:prstGeom prst="actionButtonBlank">
            <a:avLst/>
          </a:prstGeom>
          <a:blipFill dpi="0"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50173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571717C-F0E7-4149-B50D-4BC3A93B68F9}"/>
              </a:ext>
            </a:extLst>
          </p:cNvPr>
          <p:cNvSpPr txBox="1"/>
          <p:nvPr/>
        </p:nvSpPr>
        <p:spPr>
          <a:xfrm>
            <a:off x="3037115" y="761946"/>
            <a:ext cx="6117770" cy="400110"/>
          </a:xfrm>
          <a:prstGeom prst="rect">
            <a:avLst/>
          </a:prstGeom>
          <a:noFill/>
        </p:spPr>
        <p:txBody>
          <a:bodyPr wrap="square">
            <a:spAutoFit/>
          </a:bodyPr>
          <a:lstStyle/>
          <a:p>
            <a:pPr algn="ctr"/>
            <a:r>
              <a:rPr lang="it-IT" sz="2000" b="1" i="0">
                <a:solidFill>
                  <a:srgbClr val="1A1A1A"/>
                </a:solidFill>
                <a:effectLst/>
                <a:latin typeface="Work Sans" pitchFamily="2" charset="0"/>
              </a:rPr>
              <a:t>Secondaria Secondo Grado - Classi Seconde</a:t>
            </a:r>
          </a:p>
        </p:txBody>
      </p:sp>
      <p:graphicFrame>
        <p:nvGraphicFramePr>
          <p:cNvPr id="4" name="Tabella 3">
            <a:extLst>
              <a:ext uri="{FF2B5EF4-FFF2-40B4-BE49-F238E27FC236}">
                <a16:creationId xmlns:a16="http://schemas.microsoft.com/office/drawing/2014/main" id="{68DCBCE0-80F9-4FB7-A698-F7F61294AAA9}"/>
              </a:ext>
            </a:extLst>
          </p:cNvPr>
          <p:cNvGraphicFramePr>
            <a:graphicFrameLocks noGrp="1"/>
          </p:cNvGraphicFramePr>
          <p:nvPr>
            <p:extLst>
              <p:ext uri="{D42A27DB-BD31-4B8C-83A1-F6EECF244321}">
                <p14:modId xmlns:p14="http://schemas.microsoft.com/office/powerpoint/2010/main" val="2978476902"/>
              </p:ext>
            </p:extLst>
          </p:nvPr>
        </p:nvGraphicFramePr>
        <p:xfrm>
          <a:off x="0" y="1146482"/>
          <a:ext cx="12192000" cy="225574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12033093"/>
                    </a:ext>
                  </a:extLst>
                </a:gridCol>
                <a:gridCol w="3048000">
                  <a:extLst>
                    <a:ext uri="{9D8B030D-6E8A-4147-A177-3AD203B41FA5}">
                      <a16:colId xmlns:a16="http://schemas.microsoft.com/office/drawing/2014/main" val="4088616377"/>
                    </a:ext>
                  </a:extLst>
                </a:gridCol>
                <a:gridCol w="3048000">
                  <a:extLst>
                    <a:ext uri="{9D8B030D-6E8A-4147-A177-3AD203B41FA5}">
                      <a16:colId xmlns:a16="http://schemas.microsoft.com/office/drawing/2014/main" val="937127853"/>
                    </a:ext>
                  </a:extLst>
                </a:gridCol>
                <a:gridCol w="3048000">
                  <a:extLst>
                    <a:ext uri="{9D8B030D-6E8A-4147-A177-3AD203B41FA5}">
                      <a16:colId xmlns:a16="http://schemas.microsoft.com/office/drawing/2014/main" val="3250477303"/>
                    </a:ext>
                  </a:extLst>
                </a:gridCol>
              </a:tblGrid>
              <a:tr h="347144">
                <a:tc gridSpan="4">
                  <a:txBody>
                    <a:bodyPr/>
                    <a:lstStyle/>
                    <a:p>
                      <a:pPr algn="ctr"/>
                      <a:r>
                        <a:rPr lang="it-IT" sz="1800" b="1" i="0" kern="1200">
                          <a:solidFill>
                            <a:schemeClr val="lt1"/>
                          </a:solidFill>
                          <a:effectLst/>
                          <a:latin typeface="Work Sans" pitchFamily="2" charset="0"/>
                          <a:ea typeface="+mn-ea"/>
                          <a:cs typeface="+mn-cs"/>
                        </a:rPr>
                        <a:t>Effetto scuola (</a:t>
                      </a:r>
                      <a:r>
                        <a:rPr lang="it-IT" sz="1800" b="1" i="0" kern="1200">
                          <a:solidFill>
                            <a:srgbClr val="FF33CC"/>
                          </a:solidFill>
                          <a:effectLst/>
                          <a:latin typeface="Work Sans" pitchFamily="2" charset="0"/>
                          <a:ea typeface="+mn-ea"/>
                          <a:cs typeface="+mn-cs"/>
                          <a:hlinkClick r:id="rId2" action="ppaction://hlinksldjump" tooltip="Cliccare per il collegamento alla Descrizione dell'EFFETTO SCUOLA">
                            <a:extLst>
                              <a:ext uri="{A12FA001-AC4F-418D-AE19-62706E023703}">
                                <ahyp:hlinkClr xmlns:ahyp="http://schemas.microsoft.com/office/drawing/2018/hyperlinkcolor" val="tx"/>
                              </a:ext>
                            </a:extLst>
                          </a:hlinkClick>
                        </a:rPr>
                        <a:t>?</a:t>
                      </a:r>
                      <a:r>
                        <a:rPr lang="it-IT" sz="1800" b="1" i="0" kern="1200">
                          <a:solidFill>
                            <a:schemeClr val="lt1"/>
                          </a:solidFill>
                          <a:effectLst/>
                          <a:latin typeface="Work Sans" pitchFamily="2" charset="0"/>
                          <a:ea typeface="+mn-ea"/>
                          <a:cs typeface="+mn-cs"/>
                        </a:rPr>
                        <a:t>) (Italia)</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48482152"/>
                  </a:ext>
                </a:extLst>
              </a:tr>
              <a:tr h="487794">
                <a:tc gridSpan="4">
                  <a:txBody>
                    <a:bodyPr/>
                    <a:lstStyle/>
                    <a:p>
                      <a:pPr algn="ctr"/>
                      <a:r>
                        <a:rPr lang="it-IT" sz="1800" b="1" i="0" kern="1200">
                          <a:solidFill>
                            <a:schemeClr val="dk1"/>
                          </a:solidFill>
                          <a:effectLst/>
                          <a:latin typeface="Work Sans" pitchFamily="2" charset="0"/>
                          <a:ea typeface="+mn-ea"/>
                          <a:cs typeface="+mn-cs"/>
                        </a:rPr>
                        <a:t>Licei Scientifici</a:t>
                      </a: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21312781"/>
                  </a:ext>
                </a:extLst>
              </a:tr>
              <a:tr h="487794">
                <a:tc>
                  <a:txBody>
                    <a:bodyPr/>
                    <a:lstStyle/>
                    <a:p>
                      <a:pPr algn="ctr"/>
                      <a:endParaRPr lang="it-IT">
                        <a:latin typeface="Work Sans" pitchFamily="2" charset="0"/>
                      </a:endParaRPr>
                    </a:p>
                  </a:txBody>
                  <a:tcPr anchor="ctr"/>
                </a:tc>
                <a:tc>
                  <a:txBody>
                    <a:bodyPr/>
                    <a:lstStyle/>
                    <a:p>
                      <a:pPr algn="ctr"/>
                      <a:r>
                        <a:rPr lang="it-IT" b="1">
                          <a:effectLst/>
                          <a:latin typeface="Work Sans" pitchFamily="2" charset="0"/>
                        </a:rPr>
                        <a:t>Punteggio osservato</a:t>
                      </a:r>
                    </a:p>
                  </a:txBody>
                  <a:tcPr anchor="ctr"/>
                </a:tc>
                <a:tc>
                  <a:txBody>
                    <a:bodyPr/>
                    <a:lstStyle/>
                    <a:p>
                      <a:pPr algn="ctr"/>
                      <a:r>
                        <a:rPr lang="it-IT" b="1">
                          <a:effectLst/>
                          <a:latin typeface="Work Sans" pitchFamily="2" charset="0"/>
                        </a:rPr>
                        <a:t>Valore aggiunto</a:t>
                      </a:r>
                    </a:p>
                  </a:txBody>
                  <a:tcPr anchor="ctr"/>
                </a:tc>
                <a:tc>
                  <a:txBody>
                    <a:bodyPr/>
                    <a:lstStyle/>
                    <a:p>
                      <a:pPr algn="ctr"/>
                      <a:r>
                        <a:rPr lang="it-IT" b="1">
                          <a:effectLst/>
                          <a:latin typeface="Work Sans" pitchFamily="2" charset="0"/>
                        </a:rPr>
                        <a:t>Effetto scuola</a:t>
                      </a:r>
                    </a:p>
                  </a:txBody>
                  <a:tcPr anchor="ctr"/>
                </a:tc>
                <a:extLst>
                  <a:ext uri="{0D108BD9-81ED-4DB2-BD59-A6C34878D82A}">
                    <a16:rowId xmlns:a16="http://schemas.microsoft.com/office/drawing/2014/main" val="3687816168"/>
                  </a:ext>
                </a:extLst>
              </a:tr>
              <a:tr h="494838">
                <a:tc>
                  <a:txBody>
                    <a:bodyPr/>
                    <a:lstStyle/>
                    <a:p>
                      <a:pPr algn="ctr"/>
                      <a:r>
                        <a:rPr lang="it-IT" sz="1800" b="1" i="0" kern="1200">
                          <a:solidFill>
                            <a:schemeClr val="dk1"/>
                          </a:solidFill>
                          <a:effectLst/>
                          <a:latin typeface="Work Sans" pitchFamily="2" charset="0"/>
                          <a:ea typeface="+mn-ea"/>
                          <a:cs typeface="+mn-cs"/>
                        </a:rPr>
                        <a:t>Matematica</a:t>
                      </a:r>
                      <a:endParaRPr lang="it-IT">
                        <a:latin typeface="Work Sans" pitchFamily="2" charset="0"/>
                      </a:endParaRPr>
                    </a:p>
                  </a:txBody>
                  <a:tcPr anchor="ctr"/>
                </a:tc>
                <a:tc>
                  <a:txBody>
                    <a:bodyPr/>
                    <a:lstStyle/>
                    <a:p>
                      <a:pPr algn="ctr" fontAlgn="ctr"/>
                      <a:r>
                        <a:rPr lang="it-IT">
                          <a:effectLst/>
                          <a:latin typeface="Work Sans" pitchFamily="2" charset="0"/>
                        </a:rPr>
                        <a:t>Sopra la media</a:t>
                      </a:r>
                    </a:p>
                  </a:txBody>
                  <a:tcPr anchor="ctr"/>
                </a:tc>
                <a:tc>
                  <a:txBody>
                    <a:bodyPr/>
                    <a:lstStyle/>
                    <a:p>
                      <a:pPr algn="ctr" fontAlgn="ctr"/>
                      <a:r>
                        <a:rPr lang="it-IT">
                          <a:effectLst/>
                          <a:latin typeface="Work Sans" pitchFamily="2" charset="0"/>
                        </a:rPr>
                        <a:t>Pari alla media</a:t>
                      </a:r>
                    </a:p>
                  </a:txBody>
                  <a:tcPr anchor="ctr"/>
                </a:tc>
                <a:tc>
                  <a:txBody>
                    <a:bodyPr/>
                    <a:lstStyle/>
                    <a:p>
                      <a:pPr algn="ctr" fontAlgn="ctr"/>
                      <a:r>
                        <a:rPr lang="it-IT">
                          <a:effectLst/>
                          <a:latin typeface="Work Sans" pitchFamily="2" charset="0"/>
                        </a:rPr>
                        <a:t>Apporto della scuola </a:t>
                      </a:r>
                      <a:r>
                        <a:rPr lang="it-IT" b="1">
                          <a:effectLst/>
                          <a:latin typeface="Work Sans" pitchFamily="2" charset="0"/>
                        </a:rPr>
                        <a:t>nella media</a:t>
                      </a:r>
                      <a:r>
                        <a:rPr lang="it-IT">
                          <a:effectLst/>
                          <a:latin typeface="Work Sans" pitchFamily="2" charset="0"/>
                        </a:rPr>
                        <a:t>. Risultati </a:t>
                      </a:r>
                      <a:r>
                        <a:rPr lang="it-IT" b="1">
                          <a:effectLst/>
                          <a:latin typeface="Work Sans" pitchFamily="2" charset="0"/>
                        </a:rPr>
                        <a:t>buoni</a:t>
                      </a:r>
                      <a:r>
                        <a:rPr lang="it-IT">
                          <a:effectLst/>
                          <a:latin typeface="Work Sans" pitchFamily="2" charset="0"/>
                        </a:rPr>
                        <a:t>.</a:t>
                      </a:r>
                    </a:p>
                  </a:txBody>
                  <a:tcPr anchor="ctr">
                    <a:solidFill>
                      <a:schemeClr val="accent6">
                        <a:lumMod val="40000"/>
                        <a:lumOff val="60000"/>
                      </a:schemeClr>
                    </a:solidFill>
                  </a:tcPr>
                </a:tc>
                <a:extLst>
                  <a:ext uri="{0D108BD9-81ED-4DB2-BD59-A6C34878D82A}">
                    <a16:rowId xmlns:a16="http://schemas.microsoft.com/office/drawing/2014/main" val="3014091272"/>
                  </a:ext>
                </a:extLst>
              </a:tr>
            </a:tbl>
          </a:graphicData>
        </a:graphic>
      </p:graphicFrame>
      <p:graphicFrame>
        <p:nvGraphicFramePr>
          <p:cNvPr id="5" name="Tabella 4">
            <a:extLst>
              <a:ext uri="{FF2B5EF4-FFF2-40B4-BE49-F238E27FC236}">
                <a16:creationId xmlns:a16="http://schemas.microsoft.com/office/drawing/2014/main" id="{397039D6-3DA1-4BBC-8DD1-D457527263DF}"/>
              </a:ext>
            </a:extLst>
          </p:cNvPr>
          <p:cNvGraphicFramePr>
            <a:graphicFrameLocks noGrp="1"/>
          </p:cNvGraphicFramePr>
          <p:nvPr>
            <p:extLst>
              <p:ext uri="{D42A27DB-BD31-4B8C-83A1-F6EECF244321}">
                <p14:modId xmlns:p14="http://schemas.microsoft.com/office/powerpoint/2010/main" val="2673999605"/>
              </p:ext>
            </p:extLst>
          </p:nvPr>
        </p:nvGraphicFramePr>
        <p:xfrm>
          <a:off x="0" y="3715747"/>
          <a:ext cx="12192000" cy="225574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12033093"/>
                    </a:ext>
                  </a:extLst>
                </a:gridCol>
                <a:gridCol w="3048000">
                  <a:extLst>
                    <a:ext uri="{9D8B030D-6E8A-4147-A177-3AD203B41FA5}">
                      <a16:colId xmlns:a16="http://schemas.microsoft.com/office/drawing/2014/main" val="4088616377"/>
                    </a:ext>
                  </a:extLst>
                </a:gridCol>
                <a:gridCol w="3048000">
                  <a:extLst>
                    <a:ext uri="{9D8B030D-6E8A-4147-A177-3AD203B41FA5}">
                      <a16:colId xmlns:a16="http://schemas.microsoft.com/office/drawing/2014/main" val="937127853"/>
                    </a:ext>
                  </a:extLst>
                </a:gridCol>
                <a:gridCol w="3048000">
                  <a:extLst>
                    <a:ext uri="{9D8B030D-6E8A-4147-A177-3AD203B41FA5}">
                      <a16:colId xmlns:a16="http://schemas.microsoft.com/office/drawing/2014/main" val="3250477303"/>
                    </a:ext>
                  </a:extLst>
                </a:gridCol>
              </a:tblGrid>
              <a:tr h="0">
                <a:tc gridSpan="4">
                  <a:txBody>
                    <a:bodyPr/>
                    <a:lstStyle/>
                    <a:p>
                      <a:pPr algn="ctr"/>
                      <a:r>
                        <a:rPr lang="it-IT" sz="1800" b="1" i="0" kern="1200">
                          <a:solidFill>
                            <a:schemeClr val="lt1"/>
                          </a:solidFill>
                          <a:effectLst/>
                          <a:latin typeface="Work Sans" pitchFamily="2" charset="0"/>
                          <a:ea typeface="+mn-ea"/>
                          <a:cs typeface="+mn-cs"/>
                        </a:rPr>
                        <a:t>Effetto scuola (</a:t>
                      </a:r>
                      <a:r>
                        <a:rPr lang="it-IT" sz="1800" b="1" i="0" kern="1200">
                          <a:solidFill>
                            <a:srgbClr val="FF33CC"/>
                          </a:solidFill>
                          <a:effectLst/>
                          <a:latin typeface="Work Sans" pitchFamily="2" charset="0"/>
                          <a:ea typeface="+mn-ea"/>
                          <a:cs typeface="+mn-cs"/>
                          <a:hlinkClick r:id="rId2" action="ppaction://hlinksldjump" tooltip="Cliccare per il collegamento alla Descrizione dell'EFFETTO SCUOLA">
                            <a:extLst>
                              <a:ext uri="{A12FA001-AC4F-418D-AE19-62706E023703}">
                                <ahyp:hlinkClr xmlns:ahyp="http://schemas.microsoft.com/office/drawing/2018/hyperlinkcolor" val="tx"/>
                              </a:ext>
                            </a:extLst>
                          </a:hlinkClick>
                        </a:rPr>
                        <a:t>?</a:t>
                      </a:r>
                      <a:r>
                        <a:rPr lang="it-IT" sz="1800" b="1" i="0" kern="1200">
                          <a:solidFill>
                            <a:schemeClr val="lt1"/>
                          </a:solidFill>
                          <a:effectLst/>
                          <a:latin typeface="Work Sans" pitchFamily="2" charset="0"/>
                          <a:ea typeface="+mn-ea"/>
                          <a:cs typeface="+mn-cs"/>
                        </a:rPr>
                        <a:t>) (Italia)</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48482152"/>
                  </a:ext>
                </a:extLst>
              </a:tr>
              <a:tr h="487794">
                <a:tc gridSpan="4">
                  <a:txBody>
                    <a:bodyPr/>
                    <a:lstStyle/>
                    <a:p>
                      <a:pPr algn="ctr"/>
                      <a:r>
                        <a:rPr lang="it-IT" sz="1800" b="1" i="0" kern="1200">
                          <a:solidFill>
                            <a:schemeClr val="dk1"/>
                          </a:solidFill>
                          <a:effectLst/>
                          <a:latin typeface="Work Sans" pitchFamily="2" charset="0"/>
                          <a:ea typeface="+mn-ea"/>
                          <a:cs typeface="+mn-cs"/>
                        </a:rPr>
                        <a:t>Altri Licei</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21312781"/>
                  </a:ext>
                </a:extLst>
              </a:tr>
              <a:tr h="487794">
                <a:tc>
                  <a:txBody>
                    <a:bodyPr/>
                    <a:lstStyle/>
                    <a:p>
                      <a:pPr algn="ctr"/>
                      <a:endParaRPr lang="it-IT">
                        <a:latin typeface="Work Sans" pitchFamily="2" charset="0"/>
                      </a:endParaRPr>
                    </a:p>
                  </a:txBody>
                  <a:tcPr anchor="ctr"/>
                </a:tc>
                <a:tc>
                  <a:txBody>
                    <a:bodyPr/>
                    <a:lstStyle/>
                    <a:p>
                      <a:pPr algn="ctr"/>
                      <a:r>
                        <a:rPr lang="it-IT" b="1">
                          <a:effectLst/>
                          <a:latin typeface="Work Sans" pitchFamily="2" charset="0"/>
                        </a:rPr>
                        <a:t>Punteggio osservato</a:t>
                      </a:r>
                    </a:p>
                  </a:txBody>
                  <a:tcPr anchor="ctr"/>
                </a:tc>
                <a:tc>
                  <a:txBody>
                    <a:bodyPr/>
                    <a:lstStyle/>
                    <a:p>
                      <a:pPr algn="ctr"/>
                      <a:r>
                        <a:rPr lang="it-IT" b="1">
                          <a:effectLst/>
                          <a:latin typeface="Work Sans" pitchFamily="2" charset="0"/>
                        </a:rPr>
                        <a:t>Valore aggiunto</a:t>
                      </a:r>
                    </a:p>
                  </a:txBody>
                  <a:tcPr anchor="ctr"/>
                </a:tc>
                <a:tc>
                  <a:txBody>
                    <a:bodyPr/>
                    <a:lstStyle/>
                    <a:p>
                      <a:pPr algn="ctr"/>
                      <a:r>
                        <a:rPr lang="it-IT" b="1">
                          <a:effectLst/>
                          <a:latin typeface="Work Sans" pitchFamily="2" charset="0"/>
                        </a:rPr>
                        <a:t>Effetto scuola</a:t>
                      </a:r>
                    </a:p>
                  </a:txBody>
                  <a:tcPr anchor="ctr"/>
                </a:tc>
                <a:extLst>
                  <a:ext uri="{0D108BD9-81ED-4DB2-BD59-A6C34878D82A}">
                    <a16:rowId xmlns:a16="http://schemas.microsoft.com/office/drawing/2014/main" val="3687816168"/>
                  </a:ext>
                </a:extLst>
              </a:tr>
              <a:tr h="494838">
                <a:tc>
                  <a:txBody>
                    <a:bodyPr/>
                    <a:lstStyle/>
                    <a:p>
                      <a:pPr algn="ctr"/>
                      <a:r>
                        <a:rPr lang="it-IT" sz="1800" b="1" i="0" kern="1200">
                          <a:solidFill>
                            <a:schemeClr val="dk1"/>
                          </a:solidFill>
                          <a:effectLst/>
                          <a:latin typeface="Work Sans" pitchFamily="2" charset="0"/>
                          <a:ea typeface="+mn-ea"/>
                          <a:cs typeface="+mn-cs"/>
                        </a:rPr>
                        <a:t>Matematica</a:t>
                      </a:r>
                      <a:endParaRPr lang="it-IT">
                        <a:latin typeface="Work Sans" pitchFamily="2" charset="0"/>
                      </a:endParaRPr>
                    </a:p>
                  </a:txBody>
                  <a:tcPr anchor="ctr"/>
                </a:tc>
                <a:tc>
                  <a:txBody>
                    <a:bodyPr/>
                    <a:lstStyle/>
                    <a:p>
                      <a:pPr algn="ctr" fontAlgn="ctr"/>
                      <a:r>
                        <a:rPr lang="it-IT">
                          <a:effectLst/>
                          <a:latin typeface="Work Sans" pitchFamily="2" charset="0"/>
                        </a:rPr>
                        <a:t>Sopra la media</a:t>
                      </a:r>
                    </a:p>
                  </a:txBody>
                  <a:tcPr anchor="ctr"/>
                </a:tc>
                <a:tc>
                  <a:txBody>
                    <a:bodyPr/>
                    <a:lstStyle/>
                    <a:p>
                      <a:pPr algn="ctr" fontAlgn="ctr"/>
                      <a:r>
                        <a:rPr lang="it-IT">
                          <a:effectLst/>
                          <a:latin typeface="Work Sans" pitchFamily="2" charset="0"/>
                        </a:rPr>
                        <a:t>Leggermente negativo</a:t>
                      </a:r>
                    </a:p>
                  </a:txBody>
                  <a:tcPr anchor="ctr"/>
                </a:tc>
                <a:tc>
                  <a:txBody>
                    <a:bodyPr/>
                    <a:lstStyle/>
                    <a:p>
                      <a:pPr algn="ctr" fontAlgn="ctr"/>
                      <a:r>
                        <a:rPr lang="it-IT">
                          <a:effectLst/>
                          <a:latin typeface="Work Sans" pitchFamily="2" charset="0"/>
                        </a:rPr>
                        <a:t>Apporto della scuola </a:t>
                      </a:r>
                      <a:r>
                        <a:rPr lang="it-IT" b="1">
                          <a:effectLst/>
                          <a:latin typeface="Work Sans" pitchFamily="2" charset="0"/>
                        </a:rPr>
                        <a:t>non adeguato</a:t>
                      </a:r>
                      <a:r>
                        <a:rPr lang="it-IT">
                          <a:effectLst/>
                          <a:latin typeface="Work Sans" pitchFamily="2" charset="0"/>
                        </a:rPr>
                        <a:t>. Risultati </a:t>
                      </a:r>
                      <a:r>
                        <a:rPr lang="it-IT" b="1">
                          <a:effectLst/>
                          <a:latin typeface="Work Sans" pitchFamily="2" charset="0"/>
                        </a:rPr>
                        <a:t>buoni</a:t>
                      </a:r>
                      <a:r>
                        <a:rPr lang="it-IT">
                          <a:effectLst/>
                          <a:latin typeface="Work Sans" pitchFamily="2" charset="0"/>
                        </a:rPr>
                        <a:t>.</a:t>
                      </a:r>
                    </a:p>
                  </a:txBody>
                  <a:tcPr anchor="ctr">
                    <a:solidFill>
                      <a:schemeClr val="accent4">
                        <a:lumMod val="20000"/>
                        <a:lumOff val="80000"/>
                      </a:schemeClr>
                    </a:solidFill>
                  </a:tcPr>
                </a:tc>
                <a:extLst>
                  <a:ext uri="{0D108BD9-81ED-4DB2-BD59-A6C34878D82A}">
                    <a16:rowId xmlns:a16="http://schemas.microsoft.com/office/drawing/2014/main" val="3014091272"/>
                  </a:ext>
                </a:extLst>
              </a:tr>
            </a:tbl>
          </a:graphicData>
        </a:graphic>
      </p:graphicFrame>
      <p:sp>
        <p:nvSpPr>
          <p:cNvPr id="14" name="CasellaDiTesto 13">
            <a:extLst>
              <a:ext uri="{FF2B5EF4-FFF2-40B4-BE49-F238E27FC236}">
                <a16:creationId xmlns:a16="http://schemas.microsoft.com/office/drawing/2014/main" id="{03E3BF25-EED9-46B4-91DB-1E43AA191BE5}"/>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5" name="Pulsante di azione: vuoto 14" descr="Indietro con riempimento a tinta unita">
            <a:hlinkClick r:id="rId3" action="ppaction://hlinksldjump" highlightClick="1"/>
            <a:extLst>
              <a:ext uri="{FF2B5EF4-FFF2-40B4-BE49-F238E27FC236}">
                <a16:creationId xmlns:a16="http://schemas.microsoft.com/office/drawing/2014/main" id="{74E81AFD-ABF5-4CF0-8846-0EB2A7802277}"/>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6" name="Gruppo 15">
            <a:extLst>
              <a:ext uri="{FF2B5EF4-FFF2-40B4-BE49-F238E27FC236}">
                <a16:creationId xmlns:a16="http://schemas.microsoft.com/office/drawing/2014/main" id="{7EB9DFFB-CBCE-4AB8-ABB4-3024082172CF}"/>
              </a:ext>
            </a:extLst>
          </p:cNvPr>
          <p:cNvGrpSpPr/>
          <p:nvPr/>
        </p:nvGrpSpPr>
        <p:grpSpPr>
          <a:xfrm rot="5400000">
            <a:off x="-3167651" y="3212999"/>
            <a:ext cx="6662061" cy="432000"/>
            <a:chOff x="0" y="0"/>
            <a:chExt cx="12260385" cy="581573"/>
          </a:xfrm>
        </p:grpSpPr>
        <p:pic>
          <p:nvPicPr>
            <p:cNvPr id="17" name="Immagine 16">
              <a:extLst>
                <a:ext uri="{FF2B5EF4-FFF2-40B4-BE49-F238E27FC236}">
                  <a16:creationId xmlns:a16="http://schemas.microsoft.com/office/drawing/2014/main" id="{C1A2BC95-A670-4E08-850E-7E988B2089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8" name="Immagine 17">
              <a:extLst>
                <a:ext uri="{FF2B5EF4-FFF2-40B4-BE49-F238E27FC236}">
                  <a16:creationId xmlns:a16="http://schemas.microsoft.com/office/drawing/2014/main" id="{7D5C30E7-F4E1-4A3A-AEE8-AB730D6CE3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9" name="Immagine 18">
              <a:extLst>
                <a:ext uri="{FF2B5EF4-FFF2-40B4-BE49-F238E27FC236}">
                  <a16:creationId xmlns:a16="http://schemas.microsoft.com/office/drawing/2014/main" id="{36910E4C-2256-49A5-991A-994F5678D3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32" name="Gruppo 31">
            <a:extLst>
              <a:ext uri="{FF2B5EF4-FFF2-40B4-BE49-F238E27FC236}">
                <a16:creationId xmlns:a16="http://schemas.microsoft.com/office/drawing/2014/main" id="{CD6AC67C-054D-4222-A684-C79113FBD888}"/>
              </a:ext>
            </a:extLst>
          </p:cNvPr>
          <p:cNvGrpSpPr/>
          <p:nvPr/>
        </p:nvGrpSpPr>
        <p:grpSpPr>
          <a:xfrm>
            <a:off x="4572000" y="85316"/>
            <a:ext cx="7526173" cy="369714"/>
            <a:chOff x="596530" y="360775"/>
            <a:chExt cx="9604098" cy="341130"/>
          </a:xfrm>
        </p:grpSpPr>
        <p:sp>
          <p:nvSpPr>
            <p:cNvPr id="33" name="CasellaDiTesto 32">
              <a:extLst>
                <a:ext uri="{FF2B5EF4-FFF2-40B4-BE49-F238E27FC236}">
                  <a16:creationId xmlns:a16="http://schemas.microsoft.com/office/drawing/2014/main" id="{6017A28E-6F46-485F-B3BC-D87332B83560}"/>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34" name="Immagine 33">
              <a:extLst>
                <a:ext uri="{FF2B5EF4-FFF2-40B4-BE49-F238E27FC236}">
                  <a16:creationId xmlns:a16="http://schemas.microsoft.com/office/drawing/2014/main" id="{F7CD64EB-B58C-42B1-A92E-0B597214B5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332961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78392D1-5474-4751-9C8D-E278B2C25932}"/>
              </a:ext>
            </a:extLst>
          </p:cNvPr>
          <p:cNvSpPr txBox="1"/>
          <p:nvPr/>
        </p:nvSpPr>
        <p:spPr>
          <a:xfrm>
            <a:off x="758762" y="1098760"/>
            <a:ext cx="10674476" cy="4832092"/>
          </a:xfrm>
          <a:prstGeom prst="rect">
            <a:avLst/>
          </a:prstGeom>
          <a:noFill/>
        </p:spPr>
        <p:txBody>
          <a:bodyPr wrap="square" rtlCol="0">
            <a:spAutoFit/>
          </a:bodyPr>
          <a:lstStyle/>
          <a:p>
            <a:pPr algn="ctr"/>
            <a:r>
              <a:rPr lang="it-IT" sz="5400">
                <a:latin typeface="Segoe Script" panose="030B0504020000000003" pitchFamily="66" charset="0"/>
              </a:rPr>
              <a:t>   </a:t>
            </a:r>
          </a:p>
          <a:p>
            <a:pPr algn="ctr"/>
            <a:r>
              <a:rPr lang="it-IT" sz="3600">
                <a:latin typeface="Segoe Script" panose="030B0504020000000003" pitchFamily="66" charset="0"/>
              </a:rPr>
              <a:t>LICEO </a:t>
            </a:r>
            <a:r>
              <a:rPr lang="it-IT" sz="3600">
                <a:latin typeface="Segoe Script" panose="030B0504020000000003" pitchFamily="66" charset="0"/>
                <a:sym typeface="Symbol" panose="05050102010706020507" pitchFamily="18" charset="2"/>
              </a:rPr>
              <a:t></a:t>
            </a:r>
            <a:r>
              <a:rPr lang="it-IT" sz="3600">
                <a:latin typeface="Segoe Script" panose="030B0504020000000003" pitchFamily="66" charset="0"/>
              </a:rPr>
              <a:t>P. NERVI–G. FERRARI</a:t>
            </a:r>
            <a:r>
              <a:rPr lang="it-IT" sz="3600">
                <a:latin typeface="Segoe Script" panose="030B0504020000000003" pitchFamily="66" charset="0"/>
                <a:sym typeface="Symbol" panose="05050102010706020507" pitchFamily="18" charset="2"/>
              </a:rPr>
              <a:t></a:t>
            </a:r>
          </a:p>
          <a:p>
            <a:pPr algn="ctr"/>
            <a:endParaRPr lang="it-IT" sz="4000">
              <a:latin typeface="Segoe Script" panose="030B0504020000000003" pitchFamily="66" charset="0"/>
            </a:endParaRPr>
          </a:p>
          <a:p>
            <a:pPr algn="ctr"/>
            <a:r>
              <a:rPr lang="it-IT" sz="5400">
                <a:latin typeface="Segoe Script" panose="030B0504020000000003" pitchFamily="66" charset="0"/>
              </a:rPr>
              <a:t>Restituzione Dati INVALSI </a:t>
            </a:r>
          </a:p>
          <a:p>
            <a:pPr algn="ctr"/>
            <a:r>
              <a:rPr lang="it-IT" sz="3600">
                <a:latin typeface="Segoe Script" panose="030B0504020000000003" pitchFamily="66" charset="0"/>
              </a:rPr>
              <a:t>a.s. 2024/2025</a:t>
            </a:r>
          </a:p>
          <a:p>
            <a:pPr algn="ctr"/>
            <a:endParaRPr lang="it-IT" sz="4400">
              <a:latin typeface="Segoe Script" panose="030B0504020000000003" pitchFamily="66" charset="0"/>
            </a:endParaRPr>
          </a:p>
          <a:p>
            <a:pPr algn="ctr"/>
            <a:r>
              <a:rPr lang="it-IT" sz="4400">
                <a:highlight>
                  <a:srgbClr val="FFFF00"/>
                </a:highlight>
                <a:latin typeface="Segoe Script" panose="030B0504020000000003" pitchFamily="66" charset="0"/>
              </a:rPr>
              <a:t>Risultati Classi seconde</a:t>
            </a:r>
          </a:p>
        </p:txBody>
      </p:sp>
      <p:pic>
        <p:nvPicPr>
          <p:cNvPr id="4" name="Immagine 3">
            <a:extLst>
              <a:ext uri="{FF2B5EF4-FFF2-40B4-BE49-F238E27FC236}">
                <a16:creationId xmlns:a16="http://schemas.microsoft.com/office/drawing/2014/main" id="{94B3E544-BF83-4D7F-A9FD-C7AC091DA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0513" y="1416436"/>
            <a:ext cx="908304" cy="1313688"/>
          </a:xfrm>
          <a:prstGeom prst="rect">
            <a:avLst/>
          </a:prstGeom>
        </p:spPr>
      </p:pic>
      <p:pic>
        <p:nvPicPr>
          <p:cNvPr id="15" name="Immagine 14">
            <a:extLst>
              <a:ext uri="{FF2B5EF4-FFF2-40B4-BE49-F238E27FC236}">
                <a16:creationId xmlns:a16="http://schemas.microsoft.com/office/drawing/2014/main" id="{6BC88578-F037-4D10-B4BF-B98B2D6A9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183" y="1416436"/>
            <a:ext cx="1119999" cy="1137099"/>
          </a:xfrm>
          <a:prstGeom prst="rect">
            <a:avLst/>
          </a:prstGeom>
        </p:spPr>
      </p:pic>
      <p:pic>
        <p:nvPicPr>
          <p:cNvPr id="16" name="Immagine 15">
            <a:extLst>
              <a:ext uri="{FF2B5EF4-FFF2-40B4-BE49-F238E27FC236}">
                <a16:creationId xmlns:a16="http://schemas.microsoft.com/office/drawing/2014/main" id="{920FCA90-6BFF-42C1-8D34-057DF2A05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7138" y="1416436"/>
            <a:ext cx="537724" cy="537724"/>
          </a:xfrm>
          <a:prstGeom prst="rect">
            <a:avLst/>
          </a:prstGeom>
        </p:spPr>
      </p:pic>
      <p:sp>
        <p:nvSpPr>
          <p:cNvPr id="17" name="CasellaDiTesto 16">
            <a:extLst>
              <a:ext uri="{FF2B5EF4-FFF2-40B4-BE49-F238E27FC236}">
                <a16:creationId xmlns:a16="http://schemas.microsoft.com/office/drawing/2014/main" id="{D3390B32-70ED-43EC-9E02-B7C3288296E4}"/>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8" name="Pulsante di azione: vuoto 17" descr="Indietro con riempimento a tinta unita">
            <a:hlinkClick r:id="rId5" action="ppaction://hlinksldjump" highlightClick="1"/>
            <a:extLst>
              <a:ext uri="{FF2B5EF4-FFF2-40B4-BE49-F238E27FC236}">
                <a16:creationId xmlns:a16="http://schemas.microsoft.com/office/drawing/2014/main" id="{461A6DC3-4D35-4E36-A7CE-FDB283D59599}"/>
              </a:ext>
            </a:extLst>
          </p:cNvPr>
          <p:cNvSpPr/>
          <p:nvPr/>
        </p:nvSpPr>
        <p:spPr>
          <a:xfrm>
            <a:off x="2075250" y="505529"/>
            <a:ext cx="417501" cy="386443"/>
          </a:xfrm>
          <a:prstGeom prst="actionButtonBlank">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9" name="Gruppo 18">
            <a:extLst>
              <a:ext uri="{FF2B5EF4-FFF2-40B4-BE49-F238E27FC236}">
                <a16:creationId xmlns:a16="http://schemas.microsoft.com/office/drawing/2014/main" id="{9E963D90-E97C-4340-91A8-FF1BCEBEF0CB}"/>
              </a:ext>
            </a:extLst>
          </p:cNvPr>
          <p:cNvGrpSpPr/>
          <p:nvPr/>
        </p:nvGrpSpPr>
        <p:grpSpPr>
          <a:xfrm rot="5400000">
            <a:off x="-3167651" y="3212999"/>
            <a:ext cx="6662061" cy="432000"/>
            <a:chOff x="0" y="0"/>
            <a:chExt cx="12260385" cy="581573"/>
          </a:xfrm>
        </p:grpSpPr>
        <p:pic>
          <p:nvPicPr>
            <p:cNvPr id="20" name="Immagine 19">
              <a:extLst>
                <a:ext uri="{FF2B5EF4-FFF2-40B4-BE49-F238E27FC236}">
                  <a16:creationId xmlns:a16="http://schemas.microsoft.com/office/drawing/2014/main" id="{CE0D1C3F-7A15-428C-83A4-7C2D132376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21" name="Immagine 20">
              <a:extLst>
                <a:ext uri="{FF2B5EF4-FFF2-40B4-BE49-F238E27FC236}">
                  <a16:creationId xmlns:a16="http://schemas.microsoft.com/office/drawing/2014/main" id="{5043CA80-3424-42EE-B8BF-1E522DF861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22" name="Immagine 21">
              <a:extLst>
                <a:ext uri="{FF2B5EF4-FFF2-40B4-BE49-F238E27FC236}">
                  <a16:creationId xmlns:a16="http://schemas.microsoft.com/office/drawing/2014/main" id="{B36AC4AD-46A8-4DFC-A545-04FC55F241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Tree>
    <p:extLst>
      <p:ext uri="{BB962C8B-B14F-4D97-AF65-F5344CB8AC3E}">
        <p14:creationId xmlns:p14="http://schemas.microsoft.com/office/powerpoint/2010/main" val="1954120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12006502-8E6A-4458-8BC2-95D4C43AE3FC}"/>
              </a:ext>
            </a:extLst>
          </p:cNvPr>
          <p:cNvGraphicFramePr>
            <a:graphicFrameLocks noGrp="1"/>
          </p:cNvGraphicFramePr>
          <p:nvPr>
            <p:extLst>
              <p:ext uri="{D42A27DB-BD31-4B8C-83A1-F6EECF244321}">
                <p14:modId xmlns:p14="http://schemas.microsoft.com/office/powerpoint/2010/main" val="1766881990"/>
              </p:ext>
            </p:extLst>
          </p:nvPr>
        </p:nvGraphicFramePr>
        <p:xfrm>
          <a:off x="277578" y="438314"/>
          <a:ext cx="11914422" cy="4406246"/>
        </p:xfrm>
        <a:graphic>
          <a:graphicData uri="http://schemas.openxmlformats.org/drawingml/2006/table">
            <a:tbl>
              <a:tblPr firstRow="1" bandRow="1">
                <a:tableStyleId>{7DF18680-E054-41AD-8BC1-D1AEF772440D}</a:tableStyleId>
              </a:tblPr>
              <a:tblGrid>
                <a:gridCol w="1394388">
                  <a:extLst>
                    <a:ext uri="{9D8B030D-6E8A-4147-A177-3AD203B41FA5}">
                      <a16:colId xmlns:a16="http://schemas.microsoft.com/office/drawing/2014/main" val="4057865429"/>
                    </a:ext>
                  </a:extLst>
                </a:gridCol>
                <a:gridCol w="1840776">
                  <a:extLst>
                    <a:ext uri="{9D8B030D-6E8A-4147-A177-3AD203B41FA5}">
                      <a16:colId xmlns:a16="http://schemas.microsoft.com/office/drawing/2014/main" val="2456361952"/>
                    </a:ext>
                  </a:extLst>
                </a:gridCol>
                <a:gridCol w="1840776">
                  <a:extLst>
                    <a:ext uri="{9D8B030D-6E8A-4147-A177-3AD203B41FA5}">
                      <a16:colId xmlns:a16="http://schemas.microsoft.com/office/drawing/2014/main" val="1574941927"/>
                    </a:ext>
                  </a:extLst>
                </a:gridCol>
                <a:gridCol w="2279494">
                  <a:extLst>
                    <a:ext uri="{9D8B030D-6E8A-4147-A177-3AD203B41FA5}">
                      <a16:colId xmlns:a16="http://schemas.microsoft.com/office/drawing/2014/main" val="1246928854"/>
                    </a:ext>
                  </a:extLst>
                </a:gridCol>
                <a:gridCol w="2279494">
                  <a:extLst>
                    <a:ext uri="{9D8B030D-6E8A-4147-A177-3AD203B41FA5}">
                      <a16:colId xmlns:a16="http://schemas.microsoft.com/office/drawing/2014/main" val="341335712"/>
                    </a:ext>
                  </a:extLst>
                </a:gridCol>
                <a:gridCol w="2279494">
                  <a:extLst>
                    <a:ext uri="{9D8B030D-6E8A-4147-A177-3AD203B41FA5}">
                      <a16:colId xmlns:a16="http://schemas.microsoft.com/office/drawing/2014/main" val="561693737"/>
                    </a:ext>
                  </a:extLst>
                </a:gridCol>
              </a:tblGrid>
              <a:tr h="367578">
                <a:tc gridSpan="6">
                  <a:txBody>
                    <a:bodyPr/>
                    <a:lstStyle/>
                    <a:p>
                      <a:pPr algn="ctr"/>
                      <a:r>
                        <a:rPr lang="it-IT" sz="2000">
                          <a:solidFill>
                            <a:schemeClr val="tx1"/>
                          </a:solidFill>
                          <a:latin typeface="Work Sans" pitchFamily="2" charset="0"/>
                        </a:rPr>
                        <a:t>Punteggi generali - Altri Licei (diversi da scientifici, classici e linguistici)</a:t>
                      </a:r>
                    </a:p>
                  </a:txBody>
                  <a:tcPr anchor="ctr">
                    <a:noFill/>
                  </a:tcPr>
                </a:tc>
                <a:tc hMerge="1">
                  <a:txBody>
                    <a:bodyPr/>
                    <a:lstStyle/>
                    <a:p>
                      <a:pPr algn="ctr"/>
                      <a:endParaRPr lang="it-IT" sz="1400">
                        <a:latin typeface="+mn-lt"/>
                      </a:endParaRPr>
                    </a:p>
                  </a:txBody>
                  <a:tcPr anchor="ct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a:txBody>
                    <a:bodyPr/>
                    <a:lstStyle/>
                    <a:p>
                      <a:pPr algn="ctr"/>
                      <a:r>
                        <a:rPr lang="it-IT" sz="1400" b="1">
                          <a:solidFill>
                            <a:schemeClr val="tx1"/>
                          </a:solidFill>
                          <a:latin typeface="Work Sans" pitchFamily="2" charset="0"/>
                        </a:rPr>
                        <a:t>omissis</a:t>
                      </a:r>
                    </a:p>
                  </a:txBody>
                  <a:tcPr anchor="ctr"/>
                </a:tc>
                <a:tc>
                  <a:txBody>
                    <a:bodyPr/>
                    <a:lstStyle/>
                    <a:p>
                      <a:pPr algn="ctr"/>
                      <a:r>
                        <a:rPr lang="it-IT" sz="1400" b="1">
                          <a:solidFill>
                            <a:schemeClr val="tx1"/>
                          </a:solidFill>
                          <a:latin typeface="Work Sans" pitchFamily="2" charset="0"/>
                        </a:rPr>
                        <a:t>Punteggio (</a:t>
                      </a:r>
                      <a:r>
                        <a:rPr lang="it-IT" sz="1400" b="1">
                          <a:solidFill>
                            <a:schemeClr val="tx1"/>
                          </a:solidFill>
                          <a:latin typeface="Work Sans" pitchFamily="2" charset="0"/>
                          <a:hlinkClick r:id="rId2" action="ppaction://hlinksldjump" tooltip="Il punteggio riportato tiene conto non solo del numero di risposte corrette fornite ma anche del livello di difficoltà delle singole domande (ogni quesito ha uno specifico livello di difficoltà e, pertanto, ha un valore di punteggio differente)."/>
                        </a:rPr>
                        <a:t>?</a:t>
                      </a:r>
                      <a:r>
                        <a:rPr lang="it-IT" sz="1400" b="1">
                          <a:solidFill>
                            <a:schemeClr val="tx1"/>
                          </a:solidFill>
                          <a:latin typeface="Work Sans" pitchFamily="2" charset="0"/>
                        </a:rPr>
                        <a:t>)</a:t>
                      </a:r>
                    </a:p>
                  </a:txBody>
                  <a:tcPr anchor="ctr"/>
                </a:tc>
                <a:tc>
                  <a:txBody>
                    <a:bodyPr/>
                    <a:lstStyle/>
                    <a:p>
                      <a:pPr algn="ctr"/>
                      <a:r>
                        <a:rPr lang="it-IT" sz="1400" b="1">
                          <a:solidFill>
                            <a:schemeClr val="tx1"/>
                          </a:solidFill>
                          <a:latin typeface="Work Sans" pitchFamily="2" charset="0"/>
                        </a:rPr>
                        <a:t>Differenza rispetto a gruppi simili </a:t>
                      </a:r>
                      <a:r>
                        <a:rPr lang="it-IT" sz="1400" b="1">
                          <a:solidFill>
                            <a:schemeClr val="tx1"/>
                          </a:solidFill>
                          <a:latin typeface="Work Sans" pitchFamily="2" charset="0"/>
                          <a:hlinkClick r:id="rId2" action="ppaction://hlinksldjump" tooltip="Si riporta la differenza tra il punteggio della classe/della scuola e il punteggio medio ottenuto dalle duecento classi/scuole con simili condizioni socio-economico-culturali."/>
                        </a:rPr>
                        <a:t>(</a:t>
                      </a:r>
                      <a:r>
                        <a:rPr lang="it-IT" sz="1400" b="1">
                          <a:solidFill>
                            <a:schemeClr val="tx1"/>
                          </a:solidFill>
                          <a:latin typeface="Work Sans" pitchFamily="2" charset="0"/>
                          <a:hlinkClick r:id="rId2" action="ppaction://hlinksldjump" tooltip="Rappresenta la differenza tra il punteggio della classe/della scuola e il punteggio medio ottenuto dalle duecento classi/scuole con simili condizioni socio-economico-culturali."/>
                        </a:rPr>
                        <a:t>?</a:t>
                      </a:r>
                      <a:r>
                        <a:rPr lang="it-IT" sz="1400" b="1">
                          <a:solidFill>
                            <a:schemeClr val="tx1"/>
                          </a:solidFill>
                          <a:latin typeface="Work Sans" pitchFamily="2" charset="0"/>
                          <a:hlinkClick r:id="rId2" action="ppaction://hlinksldjump" tooltip="Si riporta la differenza tra il punteggio della classe/della scuola e il punteggio medio ottenuto dalle duecento classi/scuole con simili condizioni socio-economico-culturali."/>
                        </a:rPr>
                        <a:t>)</a:t>
                      </a: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Confronto con punteggio Lombardia (208,6)</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(206,5)</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(197,6)</a:t>
                      </a:r>
                    </a:p>
                  </a:txBody>
                  <a:tcPr anchor="ctr"/>
                </a:tc>
                <a:extLst>
                  <a:ext uri="{0D108BD9-81ED-4DB2-BD59-A6C34878D82A}">
                    <a16:rowId xmlns:a16="http://schemas.microsoft.com/office/drawing/2014/main" val="700804956"/>
                  </a:ext>
                </a:extLst>
              </a:tr>
              <a:tr h="432000">
                <a:tc>
                  <a:txBody>
                    <a:bodyPr/>
                    <a:lstStyle/>
                    <a:p>
                      <a:pPr algn="ctr"/>
                      <a:r>
                        <a:rPr lang="it-IT" sz="1400" b="1">
                          <a:solidFill>
                            <a:schemeClr val="tx1"/>
                          </a:solidFill>
                          <a:latin typeface="Work Sans" pitchFamily="2" charset="0"/>
                        </a:rPr>
                        <a:t>ITALIANO</a:t>
                      </a:r>
                    </a:p>
                  </a:txBody>
                  <a:tcPr anchor="ctr"/>
                </a:tc>
                <a:tc>
                  <a:txBody>
                    <a:bodyPr/>
                    <a:lstStyle/>
                    <a:p>
                      <a:pPr algn="ctr"/>
                      <a:r>
                        <a:rPr lang="it-IT" sz="1400">
                          <a:solidFill>
                            <a:schemeClr val="tx1"/>
                          </a:solidFill>
                          <a:latin typeface="Work Sans" pitchFamily="2" charset="0"/>
                        </a:rPr>
                        <a:t>204,8</a:t>
                      </a:r>
                    </a:p>
                  </a:txBody>
                  <a:tcPr anchor="ctr"/>
                </a:tc>
                <a:tc>
                  <a:txBody>
                    <a:bodyPr/>
                    <a:lstStyle/>
                    <a:p>
                      <a:pPr algn="ctr"/>
                      <a:r>
                        <a:rPr lang="it-IT" sz="1400">
                          <a:solidFill>
                            <a:schemeClr val="tx1"/>
                          </a:solidFill>
                          <a:latin typeface="Work Sans" pitchFamily="2" charset="0"/>
                        </a:rPr>
                        <a:t>+13,1</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4">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4">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686223323"/>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201,8</a:t>
                      </a:r>
                    </a:p>
                  </a:txBody>
                  <a:tcPr anchor="ctr"/>
                </a:tc>
                <a:tc>
                  <a:txBody>
                    <a:bodyPr/>
                    <a:lstStyle/>
                    <a:p>
                      <a:pPr algn="ctr"/>
                      <a:r>
                        <a:rPr lang="it-IT" sz="1400">
                          <a:solidFill>
                            <a:schemeClr val="tx1"/>
                          </a:solidFill>
                          <a:latin typeface="Work Sans" pitchFamily="2" charset="0"/>
                        </a:rPr>
                        <a:t>+21,3</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4">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4">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32114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a:solidFill>
                            <a:schemeClr val="tx1"/>
                          </a:solidFill>
                          <a:latin typeface="Work Sans" pitchFamily="2" charset="0"/>
                        </a:rPr>
                        <a:t>Punteggi generali - Altri Licei (diversi da scientifici)</a:t>
                      </a:r>
                    </a:p>
                  </a:txBody>
                  <a:tcPr anchor="ctr">
                    <a:noFill/>
                  </a:tcPr>
                </a:tc>
                <a:tc hMerge="1">
                  <a:txBody>
                    <a:bodyPr/>
                    <a:lstStyle/>
                    <a:p>
                      <a:pPr algn="ctr"/>
                      <a:endParaRPr lang="it-IT" sz="1400" b="1">
                        <a:solidFill>
                          <a:schemeClr val="tx1"/>
                        </a:solidFill>
                        <a:latin typeface="+mn-lt"/>
                      </a:endParaRPr>
                    </a:p>
                  </a:txBody>
                  <a:tcPr anchor="ctr"/>
                </a:tc>
                <a:tc hMerge="1">
                  <a:txBody>
                    <a:bodyPr/>
                    <a:lstStyle/>
                    <a:p>
                      <a:endParaRPr lang="it-IT"/>
                    </a:p>
                  </a:txBody>
                  <a:tcP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extLst>
                  <a:ext uri="{0D108BD9-81ED-4DB2-BD59-A6C34878D82A}">
                    <a16:rowId xmlns:a16="http://schemas.microsoft.com/office/drawing/2014/main" val="3864041501"/>
                  </a:ext>
                </a:extLst>
              </a:tr>
              <a:tr h="520696">
                <a:tc>
                  <a:txBody>
                    <a:bodyPr/>
                    <a:lstStyle/>
                    <a:p>
                      <a:pPr algn="ct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algn="ctr"/>
                      <a:r>
                        <a:rPr lang="it-IT" sz="1400" b="1">
                          <a:solidFill>
                            <a:schemeClr val="tx1"/>
                          </a:solidFill>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(200,6)</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(198,5)</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(189,9)</a:t>
                      </a:r>
                    </a:p>
                  </a:txBody>
                  <a:tcPr anchor="ctr"/>
                </a:tc>
                <a:extLst>
                  <a:ext uri="{0D108BD9-81ED-4DB2-BD59-A6C34878D82A}">
                    <a16:rowId xmlns:a16="http://schemas.microsoft.com/office/drawing/2014/main" val="3023237660"/>
                  </a:ext>
                </a:extLst>
              </a:tr>
              <a:tr h="432000">
                <a:tc>
                  <a:txBody>
                    <a:bodyPr/>
                    <a:lstStyle/>
                    <a:p>
                      <a:pPr algn="ctr"/>
                      <a:r>
                        <a:rPr lang="it-IT" sz="1400" b="1">
                          <a:solidFill>
                            <a:schemeClr val="tx1"/>
                          </a:solidFill>
                          <a:latin typeface="Work Sans" pitchFamily="2" charset="0"/>
                        </a:rPr>
                        <a:t>MATEMATICA</a:t>
                      </a:r>
                    </a:p>
                  </a:txBody>
                  <a:tcPr anchor="ctr"/>
                </a:tc>
                <a:tc>
                  <a:txBody>
                    <a:bodyPr/>
                    <a:lstStyle/>
                    <a:p>
                      <a:pPr algn="ctr"/>
                      <a:r>
                        <a:rPr lang="it-IT" sz="1400">
                          <a:solidFill>
                            <a:schemeClr val="tx1"/>
                          </a:solidFill>
                          <a:latin typeface="Work Sans" pitchFamily="2" charset="0"/>
                        </a:rPr>
                        <a:t>194,2</a:t>
                      </a:r>
                    </a:p>
                  </a:txBody>
                  <a:tcPr anchor="ctr"/>
                </a:tc>
                <a:tc>
                  <a:txBody>
                    <a:bodyPr/>
                    <a:lstStyle/>
                    <a:p>
                      <a:pPr algn="ctr"/>
                      <a:r>
                        <a:rPr lang="it-IT" sz="1400">
                          <a:solidFill>
                            <a:schemeClr val="tx1"/>
                          </a:solidFill>
                          <a:latin typeface="Work Sans" pitchFamily="2" charset="0"/>
                        </a:rPr>
                        <a:t>+11,0</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chemeClr val="accent4">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755600526"/>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194,7</a:t>
                      </a:r>
                    </a:p>
                  </a:txBody>
                  <a:tcPr anchor="ctr"/>
                </a:tc>
                <a:tc>
                  <a:txBody>
                    <a:bodyPr/>
                    <a:lstStyle/>
                    <a:p>
                      <a:pPr algn="ctr"/>
                      <a:r>
                        <a:rPr lang="it-IT" sz="1400">
                          <a:solidFill>
                            <a:schemeClr val="tx1"/>
                          </a:solidFill>
                          <a:latin typeface="Work Sans" pitchFamily="2" charset="0"/>
                        </a:rPr>
                        <a:t>+15,9</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chemeClr val="accent4">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622659283"/>
                  </a:ext>
                </a:extLst>
              </a:tr>
              <a:tr h="42272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pPr algn="ctr"/>
                      <a:endParaRPr lang="it-IT" sz="1400">
                        <a:solidFill>
                          <a:schemeClr val="tx1"/>
                        </a:solidFill>
                        <a:latin typeface="+mn-lt"/>
                      </a:endParaRPr>
                    </a:p>
                  </a:txBody>
                  <a:tcPr anchor="ct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graphicFrame>
        <p:nvGraphicFramePr>
          <p:cNvPr id="34" name="Tabella 33">
            <a:extLst>
              <a:ext uri="{FF2B5EF4-FFF2-40B4-BE49-F238E27FC236}">
                <a16:creationId xmlns:a16="http://schemas.microsoft.com/office/drawing/2014/main" id="{8C9B3CF1-F070-4075-8166-E9F18D75AD54}"/>
              </a:ext>
            </a:extLst>
          </p:cNvPr>
          <p:cNvGraphicFramePr>
            <a:graphicFrameLocks noGrp="1"/>
          </p:cNvGraphicFramePr>
          <p:nvPr>
            <p:extLst>
              <p:ext uri="{D42A27DB-BD31-4B8C-83A1-F6EECF244321}">
                <p14:modId xmlns:p14="http://schemas.microsoft.com/office/powerpoint/2010/main" val="1936044757"/>
              </p:ext>
            </p:extLst>
          </p:nvPr>
        </p:nvGraphicFramePr>
        <p:xfrm>
          <a:off x="272137" y="4788042"/>
          <a:ext cx="11919858" cy="1786327"/>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944020019"/>
                    </a:ext>
                  </a:extLst>
                </a:gridCol>
                <a:gridCol w="1589314">
                  <a:extLst>
                    <a:ext uri="{9D8B030D-6E8A-4147-A177-3AD203B41FA5}">
                      <a16:colId xmlns:a16="http://schemas.microsoft.com/office/drawing/2014/main" val="79365766"/>
                    </a:ext>
                  </a:extLst>
                </a:gridCol>
                <a:gridCol w="1621972">
                  <a:extLst>
                    <a:ext uri="{9D8B030D-6E8A-4147-A177-3AD203B41FA5}">
                      <a16:colId xmlns:a16="http://schemas.microsoft.com/office/drawing/2014/main" val="4129911090"/>
                    </a:ext>
                  </a:extLst>
                </a:gridCol>
                <a:gridCol w="1623217">
                  <a:extLst>
                    <a:ext uri="{9D8B030D-6E8A-4147-A177-3AD203B41FA5}">
                      <a16:colId xmlns:a16="http://schemas.microsoft.com/office/drawing/2014/main" val="1567833803"/>
                    </a:ext>
                  </a:extLst>
                </a:gridCol>
                <a:gridCol w="1822035">
                  <a:extLst>
                    <a:ext uri="{9D8B030D-6E8A-4147-A177-3AD203B41FA5}">
                      <a16:colId xmlns:a16="http://schemas.microsoft.com/office/drawing/2014/main" val="291230167"/>
                    </a:ext>
                  </a:extLst>
                </a:gridCol>
                <a:gridCol w="1822035">
                  <a:extLst>
                    <a:ext uri="{9D8B030D-6E8A-4147-A177-3AD203B41FA5}">
                      <a16:colId xmlns:a16="http://schemas.microsoft.com/office/drawing/2014/main" val="1988389916"/>
                    </a:ext>
                  </a:extLst>
                </a:gridCol>
                <a:gridCol w="1822035">
                  <a:extLst>
                    <a:ext uri="{9D8B030D-6E8A-4147-A177-3AD203B41FA5}">
                      <a16:colId xmlns:a16="http://schemas.microsoft.com/office/drawing/2014/main" val="744706569"/>
                    </a:ext>
                  </a:extLst>
                </a:gridCol>
              </a:tblGrid>
              <a:tr h="397992">
                <a:tc gridSpan="7">
                  <a:txBody>
                    <a:bodyPr/>
                    <a:lstStyle/>
                    <a:p>
                      <a:pPr algn="ctr"/>
                      <a:r>
                        <a:rPr lang="it-IT" sz="2000">
                          <a:solidFill>
                            <a:schemeClr val="tx1"/>
                          </a:solidFill>
                          <a:latin typeface="Work Sans" pitchFamily="2" charset="0"/>
                        </a:rPr>
                        <a:t>Distribuzione degli studenti nei livelli di apprendimento</a:t>
                      </a: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extLst>
                  <a:ext uri="{0D108BD9-81ED-4DB2-BD59-A6C34878D82A}">
                    <a16:rowId xmlns:a16="http://schemas.microsoft.com/office/drawing/2014/main" val="1003653957"/>
                  </a:ext>
                </a:extLst>
              </a:tr>
              <a:tr h="524335">
                <a:tc>
                  <a:txBody>
                    <a:bodyPr/>
                    <a:lstStyle/>
                    <a:p>
                      <a:pPr algn="ctr"/>
                      <a:endParaRPr lang="it-IT" sz="1400">
                        <a:latin typeface="Work Sans" pitchFamily="2" charset="0"/>
                      </a:endParaRPr>
                    </a:p>
                  </a:txBody>
                  <a:tcPr anchor="ctr"/>
                </a:tc>
                <a:tc>
                  <a:txBody>
                    <a:bodyPr/>
                    <a:lstStyle/>
                    <a:p>
                      <a:pPr algn="ctr"/>
                      <a:r>
                        <a:rPr lang="it-IT" sz="1400" b="1">
                          <a:latin typeface="Work Sans" pitchFamily="2" charset="0"/>
                        </a:rPr>
                        <a:t>Materia</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2</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3</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4</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5</a:t>
                      </a:r>
                    </a:p>
                  </a:txBody>
                  <a:tcPr anchor="ctr"/>
                </a:tc>
                <a:extLst>
                  <a:ext uri="{0D108BD9-81ED-4DB2-BD59-A6C34878D82A}">
                    <a16:rowId xmlns:a16="http://schemas.microsoft.com/office/drawing/2014/main" val="184304850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ITALIANO</a:t>
                      </a:r>
                    </a:p>
                  </a:txBody>
                  <a:tcPr anchor="ctr"/>
                </a:tc>
                <a:tc>
                  <a:txBody>
                    <a:bodyPr/>
                    <a:lstStyle/>
                    <a:p>
                      <a:pPr algn="ctr" fontAlgn="ctr"/>
                      <a:r>
                        <a:rPr lang="it-IT" sz="1400">
                          <a:effectLst/>
                          <a:latin typeface="Work Sans" pitchFamily="2" charset="0"/>
                        </a:rPr>
                        <a:t>3 (13,6%)</a:t>
                      </a:r>
                    </a:p>
                  </a:txBody>
                  <a:tcPr anchor="ctr"/>
                </a:tc>
                <a:tc>
                  <a:txBody>
                    <a:bodyPr/>
                    <a:lstStyle/>
                    <a:p>
                      <a:pPr algn="ctr" fontAlgn="ctr"/>
                      <a:r>
                        <a:rPr lang="it-IT" sz="1400">
                          <a:effectLst/>
                          <a:latin typeface="Work Sans" pitchFamily="2" charset="0"/>
                        </a:rPr>
                        <a:t>1 (4,6%)</a:t>
                      </a:r>
                    </a:p>
                  </a:txBody>
                  <a:tcPr anchor="ctr"/>
                </a:tc>
                <a:tc>
                  <a:txBody>
                    <a:bodyPr/>
                    <a:lstStyle/>
                    <a:p>
                      <a:pPr algn="ctr" fontAlgn="ctr"/>
                      <a:r>
                        <a:rPr lang="it-IT" sz="1400">
                          <a:effectLst/>
                          <a:latin typeface="Work Sans" pitchFamily="2" charset="0"/>
                        </a:rPr>
                        <a:t>7 (31,8%)</a:t>
                      </a:r>
                    </a:p>
                  </a:txBody>
                  <a:tcPr anchor="ctr"/>
                </a:tc>
                <a:tc>
                  <a:txBody>
                    <a:bodyPr/>
                    <a:lstStyle/>
                    <a:p>
                      <a:pPr algn="ctr" fontAlgn="ctr"/>
                      <a:r>
                        <a:rPr lang="it-IT" sz="1400">
                          <a:effectLst/>
                          <a:latin typeface="Work Sans" pitchFamily="2" charset="0"/>
                        </a:rPr>
                        <a:t>8 (36,4%)</a:t>
                      </a:r>
                    </a:p>
                  </a:txBody>
                  <a:tcPr anchor="ctr"/>
                </a:tc>
                <a:tc>
                  <a:txBody>
                    <a:bodyPr/>
                    <a:lstStyle/>
                    <a:p>
                      <a:pPr algn="ctr" fontAlgn="ctr"/>
                      <a:r>
                        <a:rPr lang="it-IT" sz="1400">
                          <a:effectLst/>
                          <a:latin typeface="Work Sans" pitchFamily="2" charset="0"/>
                        </a:rPr>
                        <a:t>3 (13,6%)</a:t>
                      </a:r>
                    </a:p>
                  </a:txBody>
                  <a:tcPr anchor="ctr"/>
                </a:tc>
                <a:extLst>
                  <a:ext uri="{0D108BD9-81ED-4DB2-BD59-A6C34878D82A}">
                    <a16:rowId xmlns:a16="http://schemas.microsoft.com/office/drawing/2014/main" val="3468404980"/>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MATEMATICA</a:t>
                      </a:r>
                    </a:p>
                  </a:txBody>
                  <a:tcPr anchor="ctr"/>
                </a:tc>
                <a:tc>
                  <a:txBody>
                    <a:bodyPr/>
                    <a:lstStyle/>
                    <a:p>
                      <a:pPr algn="ctr" fontAlgn="ctr"/>
                      <a:r>
                        <a:rPr lang="it-IT" sz="1400">
                          <a:effectLst/>
                          <a:latin typeface="Work Sans" pitchFamily="2" charset="0"/>
                        </a:rPr>
                        <a:t>2 (9,1%)</a:t>
                      </a:r>
                    </a:p>
                  </a:txBody>
                  <a:tcPr anchor="ctr"/>
                </a:tc>
                <a:tc>
                  <a:txBody>
                    <a:bodyPr/>
                    <a:lstStyle/>
                    <a:p>
                      <a:pPr algn="ctr" fontAlgn="ctr"/>
                      <a:r>
                        <a:rPr lang="it-IT" sz="1400">
                          <a:effectLst/>
                          <a:latin typeface="Work Sans" pitchFamily="2" charset="0"/>
                        </a:rPr>
                        <a:t>6 (27,3%)</a:t>
                      </a:r>
                    </a:p>
                  </a:txBody>
                  <a:tcPr anchor="ctr"/>
                </a:tc>
                <a:tc>
                  <a:txBody>
                    <a:bodyPr/>
                    <a:lstStyle/>
                    <a:p>
                      <a:pPr algn="ctr" fontAlgn="ctr"/>
                      <a:r>
                        <a:rPr lang="it-IT" sz="1400">
                          <a:effectLst/>
                          <a:latin typeface="Work Sans" pitchFamily="2" charset="0"/>
                        </a:rPr>
                        <a:t>9 (40,9%)</a:t>
                      </a:r>
                    </a:p>
                  </a:txBody>
                  <a:tcPr anchor="ctr"/>
                </a:tc>
                <a:tc>
                  <a:txBody>
                    <a:bodyPr/>
                    <a:lstStyle/>
                    <a:p>
                      <a:pPr algn="ctr" fontAlgn="ctr"/>
                      <a:r>
                        <a:rPr lang="it-IT" sz="1400">
                          <a:effectLst/>
                          <a:latin typeface="Work Sans" pitchFamily="2" charset="0"/>
                        </a:rPr>
                        <a:t>4 (18,2%)</a:t>
                      </a:r>
                    </a:p>
                  </a:txBody>
                  <a:tcPr anchor="ctr"/>
                </a:tc>
                <a:tc>
                  <a:txBody>
                    <a:bodyPr/>
                    <a:lstStyle/>
                    <a:p>
                      <a:pPr algn="ctr" fontAlgn="ctr"/>
                      <a:r>
                        <a:rPr lang="it-IT" sz="1400">
                          <a:effectLst/>
                          <a:latin typeface="Work Sans" pitchFamily="2" charset="0"/>
                        </a:rPr>
                        <a:t>1 (4,6%)</a:t>
                      </a:r>
                    </a:p>
                  </a:txBody>
                  <a:tcPr anchor="ctr"/>
                </a:tc>
                <a:extLst>
                  <a:ext uri="{0D108BD9-81ED-4DB2-BD59-A6C34878D82A}">
                    <a16:rowId xmlns:a16="http://schemas.microsoft.com/office/drawing/2014/main" val="1065392956"/>
                  </a:ext>
                </a:extLst>
              </a:tr>
            </a:tbl>
          </a:graphicData>
        </a:graphic>
      </p:graphicFrame>
      <p:grpSp>
        <p:nvGrpSpPr>
          <p:cNvPr id="38" name="Gruppo 37">
            <a:extLst>
              <a:ext uri="{FF2B5EF4-FFF2-40B4-BE49-F238E27FC236}">
                <a16:creationId xmlns:a16="http://schemas.microsoft.com/office/drawing/2014/main" id="{3438EE49-E5B5-423C-A82E-F8CDD8FD4664}"/>
              </a:ext>
            </a:extLst>
          </p:cNvPr>
          <p:cNvGrpSpPr/>
          <p:nvPr/>
        </p:nvGrpSpPr>
        <p:grpSpPr>
          <a:xfrm>
            <a:off x="8369962" y="1553589"/>
            <a:ext cx="665922" cy="432000"/>
            <a:chOff x="8073887" y="1291301"/>
            <a:chExt cx="724200" cy="432000"/>
          </a:xfrm>
          <a:solidFill>
            <a:srgbClr val="FFC000"/>
          </a:solidFill>
        </p:grpSpPr>
        <p:pic>
          <p:nvPicPr>
            <p:cNvPr id="39" name="Elemento grafico 38" descr="Freccia: diritta con riempimento a tinta unita">
              <a:extLst>
                <a:ext uri="{FF2B5EF4-FFF2-40B4-BE49-F238E27FC236}">
                  <a16:creationId xmlns:a16="http://schemas.microsoft.com/office/drawing/2014/main" id="{2BE01F82-3E52-4E43-8C23-AD4DAE9620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73887" y="1291301"/>
              <a:ext cx="432000" cy="432000"/>
            </a:xfrm>
            <a:prstGeom prst="rect">
              <a:avLst/>
            </a:prstGeom>
          </p:spPr>
        </p:pic>
        <p:pic>
          <p:nvPicPr>
            <p:cNvPr id="40" name="Elemento grafico 39" descr="Freccia: diritta con riempimento a tinta unita">
              <a:extLst>
                <a:ext uri="{FF2B5EF4-FFF2-40B4-BE49-F238E27FC236}">
                  <a16:creationId xmlns:a16="http://schemas.microsoft.com/office/drawing/2014/main" id="{BE185D55-C3B5-4802-A240-3E58F1CDB0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8366087" y="1291301"/>
              <a:ext cx="432000" cy="432000"/>
            </a:xfrm>
            <a:prstGeom prst="rect">
              <a:avLst/>
            </a:prstGeom>
          </p:spPr>
        </p:pic>
      </p:grpSp>
      <p:pic>
        <p:nvPicPr>
          <p:cNvPr id="41" name="Elemento grafico 40" descr="Segna Pollice su con riempimento a tinta unita">
            <a:extLst>
              <a:ext uri="{FF2B5EF4-FFF2-40B4-BE49-F238E27FC236}">
                <a16:creationId xmlns:a16="http://schemas.microsoft.com/office/drawing/2014/main" id="{0EE69436-EACB-4EDA-8B55-B0CC7FA9E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19155" y="1553589"/>
            <a:ext cx="432000" cy="432000"/>
          </a:xfrm>
          <a:prstGeom prst="rect">
            <a:avLst/>
          </a:prstGeom>
        </p:spPr>
      </p:pic>
      <p:grpSp>
        <p:nvGrpSpPr>
          <p:cNvPr id="42" name="Gruppo 41">
            <a:extLst>
              <a:ext uri="{FF2B5EF4-FFF2-40B4-BE49-F238E27FC236}">
                <a16:creationId xmlns:a16="http://schemas.microsoft.com/office/drawing/2014/main" id="{A78EA6CA-687B-41AF-83BB-E2380D92C252}"/>
              </a:ext>
            </a:extLst>
          </p:cNvPr>
          <p:cNvGrpSpPr/>
          <p:nvPr/>
        </p:nvGrpSpPr>
        <p:grpSpPr>
          <a:xfrm>
            <a:off x="6136770" y="1553589"/>
            <a:ext cx="665922" cy="432000"/>
            <a:chOff x="8073887" y="1291301"/>
            <a:chExt cx="724200" cy="432000"/>
          </a:xfrm>
          <a:solidFill>
            <a:srgbClr val="FFC000"/>
          </a:solidFill>
        </p:grpSpPr>
        <p:pic>
          <p:nvPicPr>
            <p:cNvPr id="43" name="Elemento grafico 42" descr="Freccia: diritta con riempimento a tinta unita">
              <a:extLst>
                <a:ext uri="{FF2B5EF4-FFF2-40B4-BE49-F238E27FC236}">
                  <a16:creationId xmlns:a16="http://schemas.microsoft.com/office/drawing/2014/main" id="{0296F8D0-0E28-4915-A390-D7471BA7A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73887" y="1291301"/>
              <a:ext cx="432000" cy="432000"/>
            </a:xfrm>
            <a:prstGeom prst="rect">
              <a:avLst/>
            </a:prstGeom>
          </p:spPr>
        </p:pic>
        <p:pic>
          <p:nvPicPr>
            <p:cNvPr id="44" name="Elemento grafico 43" descr="Freccia: diritta con riempimento a tinta unita">
              <a:extLst>
                <a:ext uri="{FF2B5EF4-FFF2-40B4-BE49-F238E27FC236}">
                  <a16:creationId xmlns:a16="http://schemas.microsoft.com/office/drawing/2014/main" id="{AF570F1C-0E53-4B0F-91E2-177A431412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8366087" y="1291301"/>
              <a:ext cx="432000" cy="432000"/>
            </a:xfrm>
            <a:prstGeom prst="rect">
              <a:avLst/>
            </a:prstGeom>
          </p:spPr>
        </p:pic>
      </p:grpSp>
      <p:grpSp>
        <p:nvGrpSpPr>
          <p:cNvPr id="45" name="Gruppo 44">
            <a:extLst>
              <a:ext uri="{FF2B5EF4-FFF2-40B4-BE49-F238E27FC236}">
                <a16:creationId xmlns:a16="http://schemas.microsoft.com/office/drawing/2014/main" id="{15B1272E-64C1-4B97-B6A2-C92F2A59656D}"/>
              </a:ext>
            </a:extLst>
          </p:cNvPr>
          <p:cNvGrpSpPr/>
          <p:nvPr/>
        </p:nvGrpSpPr>
        <p:grpSpPr>
          <a:xfrm>
            <a:off x="8369962" y="1996465"/>
            <a:ext cx="665922" cy="432000"/>
            <a:chOff x="8073887" y="1291301"/>
            <a:chExt cx="724200" cy="432000"/>
          </a:xfrm>
          <a:solidFill>
            <a:srgbClr val="FFC000"/>
          </a:solidFill>
        </p:grpSpPr>
        <p:pic>
          <p:nvPicPr>
            <p:cNvPr id="46" name="Elemento grafico 45" descr="Freccia: diritta con riempimento a tinta unita">
              <a:extLst>
                <a:ext uri="{FF2B5EF4-FFF2-40B4-BE49-F238E27FC236}">
                  <a16:creationId xmlns:a16="http://schemas.microsoft.com/office/drawing/2014/main" id="{DFF1BF4E-4745-44B7-B8B8-3697B53537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73887" y="1291301"/>
              <a:ext cx="432000" cy="432000"/>
            </a:xfrm>
            <a:prstGeom prst="rect">
              <a:avLst/>
            </a:prstGeom>
          </p:spPr>
        </p:pic>
        <p:pic>
          <p:nvPicPr>
            <p:cNvPr id="47" name="Elemento grafico 46" descr="Freccia: diritta con riempimento a tinta unita">
              <a:extLst>
                <a:ext uri="{FF2B5EF4-FFF2-40B4-BE49-F238E27FC236}">
                  <a16:creationId xmlns:a16="http://schemas.microsoft.com/office/drawing/2014/main" id="{81CDE7EB-AEC6-4C4F-A9E9-B99E651ED3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8366087" y="1291301"/>
              <a:ext cx="432000" cy="432000"/>
            </a:xfrm>
            <a:prstGeom prst="rect">
              <a:avLst/>
            </a:prstGeom>
          </p:spPr>
        </p:pic>
      </p:grpSp>
      <p:pic>
        <p:nvPicPr>
          <p:cNvPr id="48" name="Elemento grafico 47" descr="Segna Pollice su con riempimento a tinta unita">
            <a:extLst>
              <a:ext uri="{FF2B5EF4-FFF2-40B4-BE49-F238E27FC236}">
                <a16:creationId xmlns:a16="http://schemas.microsoft.com/office/drawing/2014/main" id="{89DA9B4F-C653-41BA-B884-1CDFD3C7F5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19155" y="1996465"/>
            <a:ext cx="432000" cy="432000"/>
          </a:xfrm>
          <a:prstGeom prst="rect">
            <a:avLst/>
          </a:prstGeom>
        </p:spPr>
      </p:pic>
      <p:grpSp>
        <p:nvGrpSpPr>
          <p:cNvPr id="49" name="Gruppo 48">
            <a:extLst>
              <a:ext uri="{FF2B5EF4-FFF2-40B4-BE49-F238E27FC236}">
                <a16:creationId xmlns:a16="http://schemas.microsoft.com/office/drawing/2014/main" id="{E00048AA-3206-4DE5-A5D0-C23C6B34B372}"/>
              </a:ext>
            </a:extLst>
          </p:cNvPr>
          <p:cNvGrpSpPr/>
          <p:nvPr/>
        </p:nvGrpSpPr>
        <p:grpSpPr>
          <a:xfrm>
            <a:off x="6148382" y="1996465"/>
            <a:ext cx="665922" cy="432000"/>
            <a:chOff x="8073887" y="1291301"/>
            <a:chExt cx="724200" cy="432000"/>
          </a:xfrm>
          <a:solidFill>
            <a:srgbClr val="FFC000"/>
          </a:solidFill>
        </p:grpSpPr>
        <p:pic>
          <p:nvPicPr>
            <p:cNvPr id="50" name="Elemento grafico 49" descr="Freccia: diritta con riempimento a tinta unita">
              <a:extLst>
                <a:ext uri="{FF2B5EF4-FFF2-40B4-BE49-F238E27FC236}">
                  <a16:creationId xmlns:a16="http://schemas.microsoft.com/office/drawing/2014/main" id="{9F065D17-4B67-4957-AA25-DD7DC42FBB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73887" y="1291301"/>
              <a:ext cx="432000" cy="432000"/>
            </a:xfrm>
            <a:prstGeom prst="rect">
              <a:avLst/>
            </a:prstGeom>
          </p:spPr>
        </p:pic>
        <p:pic>
          <p:nvPicPr>
            <p:cNvPr id="51" name="Elemento grafico 50" descr="Freccia: diritta con riempimento a tinta unita">
              <a:extLst>
                <a:ext uri="{FF2B5EF4-FFF2-40B4-BE49-F238E27FC236}">
                  <a16:creationId xmlns:a16="http://schemas.microsoft.com/office/drawing/2014/main" id="{578C39C7-F9E0-4167-9774-9C48E91E43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8366087" y="1291301"/>
              <a:ext cx="432000" cy="432000"/>
            </a:xfrm>
            <a:prstGeom prst="rect">
              <a:avLst/>
            </a:prstGeom>
          </p:spPr>
        </p:pic>
      </p:grpSp>
      <p:grpSp>
        <p:nvGrpSpPr>
          <p:cNvPr id="52" name="Gruppo 51">
            <a:extLst>
              <a:ext uri="{FF2B5EF4-FFF2-40B4-BE49-F238E27FC236}">
                <a16:creationId xmlns:a16="http://schemas.microsoft.com/office/drawing/2014/main" id="{9DAF28F9-043D-4500-A3DC-15F141A7C8BB}"/>
              </a:ext>
            </a:extLst>
          </p:cNvPr>
          <p:cNvGrpSpPr/>
          <p:nvPr/>
        </p:nvGrpSpPr>
        <p:grpSpPr>
          <a:xfrm>
            <a:off x="8369962" y="3579401"/>
            <a:ext cx="665922" cy="432000"/>
            <a:chOff x="8073887" y="1291301"/>
            <a:chExt cx="724200" cy="432000"/>
          </a:xfrm>
          <a:solidFill>
            <a:srgbClr val="FFC000"/>
          </a:solidFill>
        </p:grpSpPr>
        <p:pic>
          <p:nvPicPr>
            <p:cNvPr id="53" name="Elemento grafico 52" descr="Freccia: diritta con riempimento a tinta unita">
              <a:extLst>
                <a:ext uri="{FF2B5EF4-FFF2-40B4-BE49-F238E27FC236}">
                  <a16:creationId xmlns:a16="http://schemas.microsoft.com/office/drawing/2014/main" id="{F0E43E49-E964-413F-87A2-26B3B1DEA8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73887" y="1291301"/>
              <a:ext cx="432000" cy="432000"/>
            </a:xfrm>
            <a:prstGeom prst="rect">
              <a:avLst/>
            </a:prstGeom>
          </p:spPr>
        </p:pic>
        <p:pic>
          <p:nvPicPr>
            <p:cNvPr id="54" name="Elemento grafico 53" descr="Freccia: diritta con riempimento a tinta unita">
              <a:extLst>
                <a:ext uri="{FF2B5EF4-FFF2-40B4-BE49-F238E27FC236}">
                  <a16:creationId xmlns:a16="http://schemas.microsoft.com/office/drawing/2014/main" id="{6598B472-ED69-45AB-AC80-CA4DA7F6CE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8366087" y="1291301"/>
              <a:ext cx="432000" cy="432000"/>
            </a:xfrm>
            <a:prstGeom prst="rect">
              <a:avLst/>
            </a:prstGeom>
          </p:spPr>
        </p:pic>
      </p:grpSp>
      <p:pic>
        <p:nvPicPr>
          <p:cNvPr id="55" name="Elemento grafico 54" descr="Segna Pollice su con riempimento a tinta unita">
            <a:extLst>
              <a:ext uri="{FF2B5EF4-FFF2-40B4-BE49-F238E27FC236}">
                <a16:creationId xmlns:a16="http://schemas.microsoft.com/office/drawing/2014/main" id="{00B2AF17-F27A-4458-9D13-AA4476752B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19155" y="3551084"/>
            <a:ext cx="432000" cy="432000"/>
          </a:xfrm>
          <a:prstGeom prst="rect">
            <a:avLst/>
          </a:prstGeom>
        </p:spPr>
      </p:pic>
      <p:pic>
        <p:nvPicPr>
          <p:cNvPr id="56" name="Elemento grafico 55" descr="Segna Pollice su con riempimento a tinta unita">
            <a:extLst>
              <a:ext uri="{FF2B5EF4-FFF2-40B4-BE49-F238E27FC236}">
                <a16:creationId xmlns:a16="http://schemas.microsoft.com/office/drawing/2014/main" id="{050593CC-3ABF-4EA2-9BEF-CD83FF9D51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V="1">
            <a:off x="6318006" y="3594971"/>
            <a:ext cx="432000" cy="432000"/>
          </a:xfrm>
          <a:prstGeom prst="rect">
            <a:avLst/>
          </a:prstGeom>
        </p:spPr>
      </p:pic>
      <p:grpSp>
        <p:nvGrpSpPr>
          <p:cNvPr id="57" name="Gruppo 56">
            <a:extLst>
              <a:ext uri="{FF2B5EF4-FFF2-40B4-BE49-F238E27FC236}">
                <a16:creationId xmlns:a16="http://schemas.microsoft.com/office/drawing/2014/main" id="{86D6EC97-E9BB-46A1-895A-FE2288ED04A5}"/>
              </a:ext>
            </a:extLst>
          </p:cNvPr>
          <p:cNvGrpSpPr/>
          <p:nvPr/>
        </p:nvGrpSpPr>
        <p:grpSpPr>
          <a:xfrm>
            <a:off x="8371784" y="4003059"/>
            <a:ext cx="665922" cy="432000"/>
            <a:chOff x="8073887" y="1291301"/>
            <a:chExt cx="724200" cy="432000"/>
          </a:xfrm>
          <a:solidFill>
            <a:srgbClr val="FFC000"/>
          </a:solidFill>
        </p:grpSpPr>
        <p:pic>
          <p:nvPicPr>
            <p:cNvPr id="58" name="Elemento grafico 57" descr="Freccia: diritta con riempimento a tinta unita">
              <a:extLst>
                <a:ext uri="{FF2B5EF4-FFF2-40B4-BE49-F238E27FC236}">
                  <a16:creationId xmlns:a16="http://schemas.microsoft.com/office/drawing/2014/main" id="{EA7E508B-0ED5-476D-B9EB-FFCBC4F0E1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73887" y="1291301"/>
              <a:ext cx="432000" cy="432000"/>
            </a:xfrm>
            <a:prstGeom prst="rect">
              <a:avLst/>
            </a:prstGeom>
          </p:spPr>
        </p:pic>
        <p:pic>
          <p:nvPicPr>
            <p:cNvPr id="59" name="Elemento grafico 58" descr="Freccia: diritta con riempimento a tinta unita">
              <a:extLst>
                <a:ext uri="{FF2B5EF4-FFF2-40B4-BE49-F238E27FC236}">
                  <a16:creationId xmlns:a16="http://schemas.microsoft.com/office/drawing/2014/main" id="{78931CC2-34E6-4A68-AD04-91C97F1A73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8366087" y="1291301"/>
              <a:ext cx="432000" cy="432000"/>
            </a:xfrm>
            <a:prstGeom prst="rect">
              <a:avLst/>
            </a:prstGeom>
          </p:spPr>
        </p:pic>
      </p:grpSp>
      <p:pic>
        <p:nvPicPr>
          <p:cNvPr id="60" name="Elemento grafico 59" descr="Segna Pollice su con riempimento a tinta unita">
            <a:extLst>
              <a:ext uri="{FF2B5EF4-FFF2-40B4-BE49-F238E27FC236}">
                <a16:creationId xmlns:a16="http://schemas.microsoft.com/office/drawing/2014/main" id="{ACA8076F-404D-4F24-AAF0-D2CED743E3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19155" y="3988894"/>
            <a:ext cx="432000" cy="432000"/>
          </a:xfrm>
          <a:prstGeom prst="rect">
            <a:avLst/>
          </a:prstGeom>
        </p:spPr>
      </p:pic>
      <p:pic>
        <p:nvPicPr>
          <p:cNvPr id="61" name="Elemento grafico 60" descr="Segna Pollice su con riempimento a tinta unita">
            <a:extLst>
              <a:ext uri="{FF2B5EF4-FFF2-40B4-BE49-F238E27FC236}">
                <a16:creationId xmlns:a16="http://schemas.microsoft.com/office/drawing/2014/main" id="{A573DF55-D337-44A8-8105-B3001E4DC7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V="1">
            <a:off x="6335388" y="4024536"/>
            <a:ext cx="432000" cy="432000"/>
          </a:xfrm>
          <a:prstGeom prst="rect">
            <a:avLst/>
          </a:prstGeom>
        </p:spPr>
      </p:pic>
      <p:pic>
        <p:nvPicPr>
          <p:cNvPr id="62" name="Elemento grafico 61" descr="Segna Pollice su con riempimento a tinta unita">
            <a:extLst>
              <a:ext uri="{FF2B5EF4-FFF2-40B4-BE49-F238E27FC236}">
                <a16:creationId xmlns:a16="http://schemas.microsoft.com/office/drawing/2014/main" id="{89E6E830-06AA-4929-B58F-CFAD1F475B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0473" y="4519552"/>
            <a:ext cx="216000" cy="216000"/>
          </a:xfrm>
          <a:prstGeom prst="rect">
            <a:avLst/>
          </a:prstGeom>
        </p:spPr>
      </p:pic>
      <p:grpSp>
        <p:nvGrpSpPr>
          <p:cNvPr id="69" name="Gruppo 68">
            <a:extLst>
              <a:ext uri="{FF2B5EF4-FFF2-40B4-BE49-F238E27FC236}">
                <a16:creationId xmlns:a16="http://schemas.microsoft.com/office/drawing/2014/main" id="{0D868195-4C34-41CD-9007-DB9415C5C861}"/>
              </a:ext>
            </a:extLst>
          </p:cNvPr>
          <p:cNvGrpSpPr>
            <a:grpSpLocks noChangeAspect="1"/>
          </p:cNvGrpSpPr>
          <p:nvPr/>
        </p:nvGrpSpPr>
        <p:grpSpPr>
          <a:xfrm>
            <a:off x="3673898" y="4549715"/>
            <a:ext cx="362100" cy="216000"/>
            <a:chOff x="8073887" y="1291301"/>
            <a:chExt cx="724200" cy="432000"/>
          </a:xfrm>
          <a:solidFill>
            <a:srgbClr val="FFC000"/>
          </a:solidFill>
        </p:grpSpPr>
        <p:pic>
          <p:nvPicPr>
            <p:cNvPr id="71" name="Elemento grafico 70" descr="Freccia: diritta con riempimento a tinta unita">
              <a:extLst>
                <a:ext uri="{FF2B5EF4-FFF2-40B4-BE49-F238E27FC236}">
                  <a16:creationId xmlns:a16="http://schemas.microsoft.com/office/drawing/2014/main" id="{B75C5A46-9140-4580-B7C1-E586FD2DF6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73887" y="1291301"/>
              <a:ext cx="432000" cy="432000"/>
            </a:xfrm>
            <a:prstGeom prst="rect">
              <a:avLst/>
            </a:prstGeom>
          </p:spPr>
        </p:pic>
        <p:pic>
          <p:nvPicPr>
            <p:cNvPr id="72" name="Elemento grafico 71" descr="Freccia: diritta con riempimento a tinta unita">
              <a:extLst>
                <a:ext uri="{FF2B5EF4-FFF2-40B4-BE49-F238E27FC236}">
                  <a16:creationId xmlns:a16="http://schemas.microsoft.com/office/drawing/2014/main" id="{99B1F881-4591-43D1-9859-33D4DCF243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8366087" y="1291301"/>
              <a:ext cx="432000" cy="432000"/>
            </a:xfrm>
            <a:prstGeom prst="rect">
              <a:avLst/>
            </a:prstGeom>
          </p:spPr>
        </p:pic>
      </p:grpSp>
      <p:pic>
        <p:nvPicPr>
          <p:cNvPr id="76" name="Elemento grafico 75" descr="Segna Pollice su con riempimento a tinta unita">
            <a:extLst>
              <a:ext uri="{FF2B5EF4-FFF2-40B4-BE49-F238E27FC236}">
                <a16:creationId xmlns:a16="http://schemas.microsoft.com/office/drawing/2014/main" id="{5A40E1E2-E664-4ABD-9199-07DCD533A4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V="1">
            <a:off x="7286218" y="4580384"/>
            <a:ext cx="216000" cy="216000"/>
          </a:xfrm>
          <a:prstGeom prst="rect">
            <a:avLst/>
          </a:prstGeom>
        </p:spPr>
      </p:pic>
      <p:grpSp>
        <p:nvGrpSpPr>
          <p:cNvPr id="86" name="Gruppo 85">
            <a:extLst>
              <a:ext uri="{FF2B5EF4-FFF2-40B4-BE49-F238E27FC236}">
                <a16:creationId xmlns:a16="http://schemas.microsoft.com/office/drawing/2014/main" id="{2587778A-1891-438D-9619-A251EADC5D9E}"/>
              </a:ext>
            </a:extLst>
          </p:cNvPr>
          <p:cNvGrpSpPr/>
          <p:nvPr/>
        </p:nvGrpSpPr>
        <p:grpSpPr>
          <a:xfrm rot="5400000">
            <a:off x="-3167651" y="3212999"/>
            <a:ext cx="6662061" cy="432000"/>
            <a:chOff x="0" y="0"/>
            <a:chExt cx="12260385" cy="581573"/>
          </a:xfrm>
        </p:grpSpPr>
        <p:pic>
          <p:nvPicPr>
            <p:cNvPr id="87" name="Immagine 86">
              <a:extLst>
                <a:ext uri="{FF2B5EF4-FFF2-40B4-BE49-F238E27FC236}">
                  <a16:creationId xmlns:a16="http://schemas.microsoft.com/office/drawing/2014/main" id="{7423A9F0-9AAB-4D63-B3C3-A55D234BB2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88" name="Immagine 87">
              <a:extLst>
                <a:ext uri="{FF2B5EF4-FFF2-40B4-BE49-F238E27FC236}">
                  <a16:creationId xmlns:a16="http://schemas.microsoft.com/office/drawing/2014/main" id="{3914F839-050E-46DE-BEA8-0AD4F3820C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89" name="Immagine 88">
              <a:extLst>
                <a:ext uri="{FF2B5EF4-FFF2-40B4-BE49-F238E27FC236}">
                  <a16:creationId xmlns:a16="http://schemas.microsoft.com/office/drawing/2014/main" id="{E9C95661-3614-4459-8132-F0B11265B3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90" name="CasellaDiTesto 89">
            <a:extLst>
              <a:ext uri="{FF2B5EF4-FFF2-40B4-BE49-F238E27FC236}">
                <a16:creationId xmlns:a16="http://schemas.microsoft.com/office/drawing/2014/main" id="{9300D4C9-9B7B-4913-A5B0-D74AB321E547}"/>
              </a:ext>
            </a:extLst>
          </p:cNvPr>
          <p:cNvSpPr txBox="1"/>
          <p:nvPr/>
        </p:nvSpPr>
        <p:spPr>
          <a:xfrm>
            <a:off x="522565" y="111311"/>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91" name="Pulsante di azione: vuoto 90" descr="Indietro con riempimento a tinta unita">
            <a:hlinkClick r:id="rId10" action="ppaction://hlinksldjump" highlightClick="1"/>
            <a:extLst>
              <a:ext uri="{FF2B5EF4-FFF2-40B4-BE49-F238E27FC236}">
                <a16:creationId xmlns:a16="http://schemas.microsoft.com/office/drawing/2014/main" id="{331DB93D-5D76-478F-9853-6C5CAA7E6A19}"/>
              </a:ext>
            </a:extLst>
          </p:cNvPr>
          <p:cNvSpPr/>
          <p:nvPr/>
        </p:nvSpPr>
        <p:spPr>
          <a:xfrm>
            <a:off x="2099926" y="102755"/>
            <a:ext cx="417501" cy="386443"/>
          </a:xfrm>
          <a:prstGeom prst="actionButtonBlank">
            <a:avLst/>
          </a:prstGeom>
          <a:blipFill dpi="0"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8" name="Gruppo 67">
            <a:extLst>
              <a:ext uri="{FF2B5EF4-FFF2-40B4-BE49-F238E27FC236}">
                <a16:creationId xmlns:a16="http://schemas.microsoft.com/office/drawing/2014/main" id="{2816964F-60A9-4787-982F-2BE328C16E3B}"/>
              </a:ext>
            </a:extLst>
          </p:cNvPr>
          <p:cNvGrpSpPr/>
          <p:nvPr/>
        </p:nvGrpSpPr>
        <p:grpSpPr>
          <a:xfrm>
            <a:off x="4572000" y="85316"/>
            <a:ext cx="7526173" cy="369714"/>
            <a:chOff x="596530" y="360775"/>
            <a:chExt cx="9604098" cy="341130"/>
          </a:xfrm>
        </p:grpSpPr>
        <p:sp>
          <p:nvSpPr>
            <p:cNvPr id="70" name="CasellaDiTesto 69">
              <a:extLst>
                <a:ext uri="{FF2B5EF4-FFF2-40B4-BE49-F238E27FC236}">
                  <a16:creationId xmlns:a16="http://schemas.microsoft.com/office/drawing/2014/main" id="{03A4C924-7876-4414-875F-56ABE9A0E4B7}"/>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73" name="Immagine 72">
              <a:extLst>
                <a:ext uri="{FF2B5EF4-FFF2-40B4-BE49-F238E27FC236}">
                  <a16:creationId xmlns:a16="http://schemas.microsoft.com/office/drawing/2014/main" id="{313356E7-868F-49CC-9CF9-1B3BFFCBBFF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050726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12006502-8E6A-4458-8BC2-95D4C43AE3FC}"/>
              </a:ext>
            </a:extLst>
          </p:cNvPr>
          <p:cNvGraphicFramePr>
            <a:graphicFrameLocks noGrp="1"/>
          </p:cNvGraphicFramePr>
          <p:nvPr>
            <p:extLst>
              <p:ext uri="{D42A27DB-BD31-4B8C-83A1-F6EECF244321}">
                <p14:modId xmlns:p14="http://schemas.microsoft.com/office/powerpoint/2010/main" val="869656126"/>
              </p:ext>
            </p:extLst>
          </p:nvPr>
        </p:nvGraphicFramePr>
        <p:xfrm>
          <a:off x="277583" y="449199"/>
          <a:ext cx="11914417" cy="4406246"/>
        </p:xfrm>
        <a:graphic>
          <a:graphicData uri="http://schemas.openxmlformats.org/drawingml/2006/table">
            <a:tbl>
              <a:tblPr firstRow="1" bandRow="1">
                <a:tableStyleId>{7DF18680-E054-41AD-8BC1-D1AEF772440D}</a:tableStyleId>
              </a:tblPr>
              <a:tblGrid>
                <a:gridCol w="1394388">
                  <a:extLst>
                    <a:ext uri="{9D8B030D-6E8A-4147-A177-3AD203B41FA5}">
                      <a16:colId xmlns:a16="http://schemas.microsoft.com/office/drawing/2014/main" val="4057865429"/>
                    </a:ext>
                  </a:extLst>
                </a:gridCol>
                <a:gridCol w="1840775">
                  <a:extLst>
                    <a:ext uri="{9D8B030D-6E8A-4147-A177-3AD203B41FA5}">
                      <a16:colId xmlns:a16="http://schemas.microsoft.com/office/drawing/2014/main" val="2456361952"/>
                    </a:ext>
                  </a:extLst>
                </a:gridCol>
                <a:gridCol w="1840775">
                  <a:extLst>
                    <a:ext uri="{9D8B030D-6E8A-4147-A177-3AD203B41FA5}">
                      <a16:colId xmlns:a16="http://schemas.microsoft.com/office/drawing/2014/main" val="784761117"/>
                    </a:ext>
                  </a:extLst>
                </a:gridCol>
                <a:gridCol w="2279493">
                  <a:extLst>
                    <a:ext uri="{9D8B030D-6E8A-4147-A177-3AD203B41FA5}">
                      <a16:colId xmlns:a16="http://schemas.microsoft.com/office/drawing/2014/main" val="1246928854"/>
                    </a:ext>
                  </a:extLst>
                </a:gridCol>
                <a:gridCol w="2279493">
                  <a:extLst>
                    <a:ext uri="{9D8B030D-6E8A-4147-A177-3AD203B41FA5}">
                      <a16:colId xmlns:a16="http://schemas.microsoft.com/office/drawing/2014/main" val="341335712"/>
                    </a:ext>
                  </a:extLst>
                </a:gridCol>
                <a:gridCol w="2279493">
                  <a:extLst>
                    <a:ext uri="{9D8B030D-6E8A-4147-A177-3AD203B41FA5}">
                      <a16:colId xmlns:a16="http://schemas.microsoft.com/office/drawing/2014/main" val="561693737"/>
                    </a:ext>
                  </a:extLst>
                </a:gridCol>
              </a:tblGrid>
              <a:tr h="367578">
                <a:tc gridSpan="6">
                  <a:txBody>
                    <a:bodyPr/>
                    <a:lstStyle/>
                    <a:p>
                      <a:pPr algn="ctr"/>
                      <a:r>
                        <a:rPr lang="it-IT" sz="2000">
                          <a:solidFill>
                            <a:schemeClr val="tx1"/>
                          </a:solidFill>
                          <a:latin typeface="Work Sans" pitchFamily="2" charset="0"/>
                        </a:rPr>
                        <a:t>Punteggi generali - Altri Licei (diversi da scientifici, classici e linguistici)</a:t>
                      </a:r>
                    </a:p>
                  </a:txBody>
                  <a:tcPr anchor="ctr">
                    <a:noFill/>
                  </a:tcPr>
                </a:tc>
                <a:tc hMerge="1">
                  <a:txBody>
                    <a:bodyPr/>
                    <a:lstStyle/>
                    <a:p>
                      <a:pPr algn="ctr"/>
                      <a:endParaRPr lang="it-IT" sz="1400">
                        <a:latin typeface="+mn-lt"/>
                      </a:endParaRPr>
                    </a:p>
                  </a:txBody>
                  <a:tcPr anchor="ct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a:txBody>
                    <a:bodyPr/>
                    <a:lstStyle/>
                    <a:p>
                      <a:pPr algn="ctr"/>
                      <a:r>
                        <a:rPr lang="it-IT" sz="1400" b="1">
                          <a:solidFill>
                            <a:schemeClr val="tx1"/>
                          </a:solidFill>
                          <a:latin typeface="Work Sans" pitchFamily="2" charset="0"/>
                        </a:rPr>
                        <a:t>omissis</a:t>
                      </a:r>
                    </a:p>
                  </a:txBody>
                  <a:tcPr anchor="ctr"/>
                </a:tc>
                <a:tc>
                  <a:txBody>
                    <a:bodyPr/>
                    <a:lstStyle/>
                    <a:p>
                      <a:pPr algn="ctr"/>
                      <a:r>
                        <a:rPr lang="it-IT" sz="1400" b="1">
                          <a:solidFill>
                            <a:schemeClr val="tx1"/>
                          </a:solidFill>
                          <a:latin typeface="Work Sans" pitchFamily="2" charset="0"/>
                        </a:rPr>
                        <a:t>Punteggio (</a:t>
                      </a:r>
                      <a:r>
                        <a:rPr lang="it-IT" sz="1400" b="1">
                          <a:solidFill>
                            <a:schemeClr val="tx1"/>
                          </a:solidFill>
                          <a:latin typeface="Work Sans" pitchFamily="2" charset="0"/>
                          <a:hlinkClick r:id="rId2" action="ppaction://hlinksldjump" tooltip="Il punteggio riportato tiene conto non solo del numero di risposte corrette fornite ma anche del livello di difficoltà delle singole domande (ogni quesito ha uno specifico livello di difficoltà e, pertanto, ha un valore di punteggio differente)."/>
                        </a:rPr>
                        <a:t>?</a:t>
                      </a:r>
                      <a:r>
                        <a:rPr lang="it-IT" sz="1400" b="1">
                          <a:solidFill>
                            <a:schemeClr val="tx1"/>
                          </a:solidFill>
                          <a:latin typeface="Work Sans" pitchFamily="2" charset="0"/>
                        </a:rPr>
                        <a:t>)</a:t>
                      </a:r>
                    </a:p>
                  </a:txBody>
                  <a:tcPr anchor="ctr"/>
                </a:tc>
                <a:tc>
                  <a:txBody>
                    <a:bodyPr/>
                    <a:lstStyle/>
                    <a:p>
                      <a:pPr algn="ctr"/>
                      <a:r>
                        <a:rPr lang="it-IT" sz="1400" b="1">
                          <a:solidFill>
                            <a:schemeClr val="tx1"/>
                          </a:solidFill>
                          <a:latin typeface="Work Sans" pitchFamily="2" charset="0"/>
                        </a:rPr>
                        <a:t>Differenza rispetto a gruppi simili </a:t>
                      </a:r>
                      <a:r>
                        <a:rPr lang="it-IT" sz="1400" b="1">
                          <a:solidFill>
                            <a:schemeClr val="tx1"/>
                          </a:solidFill>
                          <a:latin typeface="Work Sans" pitchFamily="2" charset="0"/>
                          <a:hlinkClick r:id="rId3" action="ppaction://hlinksldjump" tooltip="Si riporta la differenza tra il punteggio della classe/della scuola e il punteggio medio ottenuto dalle duecento classi/scuole con simili condizioni socio-economico-culturali."/>
                        </a:rPr>
                        <a:t>(</a:t>
                      </a:r>
                      <a:r>
                        <a:rPr lang="it-IT" sz="1400" b="1">
                          <a:solidFill>
                            <a:schemeClr val="tx1"/>
                          </a:solidFill>
                          <a:latin typeface="Work Sans" pitchFamily="2" charset="0"/>
                          <a:hlinkClick r:id="rId2" action="ppaction://hlinksldjump" tooltip="Rappresenta la differenza tra il punteggio della classe/della scuola e il punteggio medio ottenuto dalle duecento classi/scuole con simili condizioni socio-economico-culturali."/>
                        </a:rPr>
                        <a:t>?</a:t>
                      </a:r>
                      <a:r>
                        <a:rPr lang="it-IT" sz="1400" b="1">
                          <a:solidFill>
                            <a:schemeClr val="tx1"/>
                          </a:solidFill>
                          <a:latin typeface="Work Sans" pitchFamily="2" charset="0"/>
                          <a:hlinkClick r:id="rId3" action="ppaction://hlinksldjump" tooltip="Si riporta la differenza tra il punteggio della classe/della scuola e il punteggio medio ottenuto dalle duecento classi/scuole con simili condizioni socio-economico-culturali."/>
                        </a:rPr>
                        <a:t>)</a:t>
                      </a: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Confronto con punteggio Lombardia (208,6)</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(206,5)</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(197,6)</a:t>
                      </a:r>
                    </a:p>
                  </a:txBody>
                  <a:tcPr anchor="ctr"/>
                </a:tc>
                <a:extLst>
                  <a:ext uri="{0D108BD9-81ED-4DB2-BD59-A6C34878D82A}">
                    <a16:rowId xmlns:a16="http://schemas.microsoft.com/office/drawing/2014/main" val="700804956"/>
                  </a:ext>
                </a:extLst>
              </a:tr>
              <a:tr h="432000">
                <a:tc>
                  <a:txBody>
                    <a:bodyPr/>
                    <a:lstStyle/>
                    <a:p>
                      <a:pPr algn="ctr"/>
                      <a:r>
                        <a:rPr lang="it-IT" sz="1400" b="1">
                          <a:solidFill>
                            <a:schemeClr val="tx1"/>
                          </a:solidFill>
                          <a:latin typeface="Work Sans" pitchFamily="2" charset="0"/>
                        </a:rPr>
                        <a:t>ITALIANO</a:t>
                      </a:r>
                    </a:p>
                  </a:txBody>
                  <a:tcPr anchor="ctr"/>
                </a:tc>
                <a:tc>
                  <a:txBody>
                    <a:bodyPr/>
                    <a:lstStyle/>
                    <a:p>
                      <a:pPr algn="ctr"/>
                      <a:r>
                        <a:rPr lang="it-IT" sz="1400">
                          <a:solidFill>
                            <a:schemeClr val="tx1"/>
                          </a:solidFill>
                          <a:latin typeface="Work Sans" pitchFamily="2" charset="0"/>
                        </a:rPr>
                        <a:t>188,3</a:t>
                      </a:r>
                    </a:p>
                  </a:txBody>
                  <a:tcPr anchor="ctr"/>
                </a:tc>
                <a:tc>
                  <a:txBody>
                    <a:bodyPr/>
                    <a:lstStyle/>
                    <a:p>
                      <a:pPr algn="ctr"/>
                      <a:r>
                        <a:rPr lang="it-IT" sz="1400">
                          <a:solidFill>
                            <a:schemeClr val="tx1"/>
                          </a:solidFill>
                          <a:latin typeface="Work Sans" pitchFamily="2" charset="0"/>
                        </a:rPr>
                        <a:t>+7,4</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extLst>
                  <a:ext uri="{0D108BD9-81ED-4DB2-BD59-A6C34878D82A}">
                    <a16:rowId xmlns:a16="http://schemas.microsoft.com/office/drawing/2014/main" val="1686223323"/>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201,8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a:solidFill>
                            <a:schemeClr val="tx1"/>
                          </a:solidFill>
                          <a:latin typeface="Work Sans" pitchFamily="2" charset="0"/>
                        </a:rPr>
                        <a:t>+21,3</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4">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4">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32114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a:solidFill>
                            <a:schemeClr val="tx1"/>
                          </a:solidFill>
                          <a:latin typeface="Work Sans" pitchFamily="2" charset="0"/>
                        </a:rPr>
                        <a:t>Punteggi generali - Altri Licei (diversi da scientifici)</a:t>
                      </a:r>
                    </a:p>
                  </a:txBody>
                  <a:tcPr anchor="ctr">
                    <a:noFill/>
                  </a:tcPr>
                </a:tc>
                <a:tc hMerge="1">
                  <a:txBody>
                    <a:bodyPr/>
                    <a:lstStyle/>
                    <a:p>
                      <a:pPr algn="ctr"/>
                      <a:endParaRPr lang="it-IT" sz="1400" b="1">
                        <a:solidFill>
                          <a:schemeClr val="tx1"/>
                        </a:solidFill>
                        <a:latin typeface="+mn-lt"/>
                      </a:endParaRPr>
                    </a:p>
                  </a:txBody>
                  <a:tcPr anchor="ctr"/>
                </a:tc>
                <a:tc hMerge="1">
                  <a:txBody>
                    <a:bodyPr/>
                    <a:lstStyle/>
                    <a:p>
                      <a:endParaRPr lang="it-IT"/>
                    </a:p>
                  </a:txBody>
                  <a:tcP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extLst>
                  <a:ext uri="{0D108BD9-81ED-4DB2-BD59-A6C34878D82A}">
                    <a16:rowId xmlns:a16="http://schemas.microsoft.com/office/drawing/2014/main" val="3864041501"/>
                  </a:ext>
                </a:extLst>
              </a:tr>
              <a:tr h="520696">
                <a:tc>
                  <a:txBody>
                    <a:bodyPr/>
                    <a:lstStyle/>
                    <a:p>
                      <a:pPr algn="ct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algn="ctr"/>
                      <a:r>
                        <a:rPr lang="it-IT" sz="1400" b="1">
                          <a:solidFill>
                            <a:schemeClr val="tx1"/>
                          </a:solidFill>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(200,6)</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(198,5)</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(189,9)</a:t>
                      </a:r>
                    </a:p>
                  </a:txBody>
                  <a:tcPr anchor="ctr"/>
                </a:tc>
                <a:extLst>
                  <a:ext uri="{0D108BD9-81ED-4DB2-BD59-A6C34878D82A}">
                    <a16:rowId xmlns:a16="http://schemas.microsoft.com/office/drawing/2014/main" val="3023237660"/>
                  </a:ext>
                </a:extLst>
              </a:tr>
              <a:tr h="432000">
                <a:tc>
                  <a:txBody>
                    <a:bodyPr/>
                    <a:lstStyle/>
                    <a:p>
                      <a:pPr algn="ctr"/>
                      <a:r>
                        <a:rPr lang="it-IT" sz="1400" b="1">
                          <a:solidFill>
                            <a:schemeClr val="tx1"/>
                          </a:solidFill>
                          <a:latin typeface="Work Sans" pitchFamily="2" charset="0"/>
                        </a:rPr>
                        <a:t>MATEMATICA</a:t>
                      </a:r>
                    </a:p>
                  </a:txBody>
                  <a:tcPr anchor="ctr"/>
                </a:tc>
                <a:tc>
                  <a:txBody>
                    <a:bodyPr/>
                    <a:lstStyle/>
                    <a:p>
                      <a:pPr algn="ctr"/>
                      <a:r>
                        <a:rPr lang="it-IT" sz="1400">
                          <a:solidFill>
                            <a:schemeClr val="tx1"/>
                          </a:solidFill>
                          <a:latin typeface="Work Sans" pitchFamily="2" charset="0"/>
                        </a:rPr>
                        <a:t>186,3</a:t>
                      </a:r>
                    </a:p>
                  </a:txBody>
                  <a:tcPr anchor="ctr"/>
                </a:tc>
                <a:tc>
                  <a:txBody>
                    <a:bodyPr/>
                    <a:lstStyle/>
                    <a:p>
                      <a:pPr algn="ctr"/>
                      <a:r>
                        <a:rPr lang="it-IT" sz="1400">
                          <a:solidFill>
                            <a:schemeClr val="tx1"/>
                          </a:solidFill>
                          <a:latin typeface="Work Sans" pitchFamily="2" charset="0"/>
                        </a:rPr>
                        <a:t>+10,8</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extLst>
                  <a:ext uri="{0D108BD9-81ED-4DB2-BD59-A6C34878D82A}">
                    <a16:rowId xmlns:a16="http://schemas.microsoft.com/office/drawing/2014/main" val="755600526"/>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194,7</a:t>
                      </a:r>
                    </a:p>
                  </a:txBody>
                  <a:tcPr anchor="ctr"/>
                </a:tc>
                <a:tc>
                  <a:txBody>
                    <a:bodyPr/>
                    <a:lstStyle/>
                    <a:p>
                      <a:pPr algn="ctr"/>
                      <a:r>
                        <a:rPr lang="it-IT" sz="1400">
                          <a:solidFill>
                            <a:schemeClr val="tx1"/>
                          </a:solidFill>
                          <a:latin typeface="Work Sans" pitchFamily="2" charset="0"/>
                        </a:rPr>
                        <a:t>+15,9</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chemeClr val="accent4">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622659283"/>
                  </a:ext>
                </a:extLst>
              </a:tr>
              <a:tr h="42272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pPr algn="ctr"/>
                      <a:endParaRPr lang="it-IT" sz="1400">
                        <a:solidFill>
                          <a:schemeClr val="tx1"/>
                        </a:solidFill>
                        <a:latin typeface="+mn-lt"/>
                      </a:endParaRPr>
                    </a:p>
                  </a:txBody>
                  <a:tcPr anchor="ct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graphicFrame>
        <p:nvGraphicFramePr>
          <p:cNvPr id="34" name="Tabella 33">
            <a:extLst>
              <a:ext uri="{FF2B5EF4-FFF2-40B4-BE49-F238E27FC236}">
                <a16:creationId xmlns:a16="http://schemas.microsoft.com/office/drawing/2014/main" id="{8C9B3CF1-F070-4075-8166-E9F18D75AD54}"/>
              </a:ext>
            </a:extLst>
          </p:cNvPr>
          <p:cNvGraphicFramePr>
            <a:graphicFrameLocks noGrp="1"/>
          </p:cNvGraphicFramePr>
          <p:nvPr>
            <p:extLst>
              <p:ext uri="{D42A27DB-BD31-4B8C-83A1-F6EECF244321}">
                <p14:modId xmlns:p14="http://schemas.microsoft.com/office/powerpoint/2010/main" val="643930830"/>
              </p:ext>
            </p:extLst>
          </p:nvPr>
        </p:nvGraphicFramePr>
        <p:xfrm>
          <a:off x="272142" y="4798927"/>
          <a:ext cx="11919858" cy="1786327"/>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944020019"/>
                    </a:ext>
                  </a:extLst>
                </a:gridCol>
                <a:gridCol w="1589314">
                  <a:extLst>
                    <a:ext uri="{9D8B030D-6E8A-4147-A177-3AD203B41FA5}">
                      <a16:colId xmlns:a16="http://schemas.microsoft.com/office/drawing/2014/main" val="79365766"/>
                    </a:ext>
                  </a:extLst>
                </a:gridCol>
                <a:gridCol w="1621972">
                  <a:extLst>
                    <a:ext uri="{9D8B030D-6E8A-4147-A177-3AD203B41FA5}">
                      <a16:colId xmlns:a16="http://schemas.microsoft.com/office/drawing/2014/main" val="4129911090"/>
                    </a:ext>
                  </a:extLst>
                </a:gridCol>
                <a:gridCol w="1623217">
                  <a:extLst>
                    <a:ext uri="{9D8B030D-6E8A-4147-A177-3AD203B41FA5}">
                      <a16:colId xmlns:a16="http://schemas.microsoft.com/office/drawing/2014/main" val="1567833803"/>
                    </a:ext>
                  </a:extLst>
                </a:gridCol>
                <a:gridCol w="1822035">
                  <a:extLst>
                    <a:ext uri="{9D8B030D-6E8A-4147-A177-3AD203B41FA5}">
                      <a16:colId xmlns:a16="http://schemas.microsoft.com/office/drawing/2014/main" val="291230167"/>
                    </a:ext>
                  </a:extLst>
                </a:gridCol>
                <a:gridCol w="1822035">
                  <a:extLst>
                    <a:ext uri="{9D8B030D-6E8A-4147-A177-3AD203B41FA5}">
                      <a16:colId xmlns:a16="http://schemas.microsoft.com/office/drawing/2014/main" val="1988389916"/>
                    </a:ext>
                  </a:extLst>
                </a:gridCol>
                <a:gridCol w="1822035">
                  <a:extLst>
                    <a:ext uri="{9D8B030D-6E8A-4147-A177-3AD203B41FA5}">
                      <a16:colId xmlns:a16="http://schemas.microsoft.com/office/drawing/2014/main" val="744706569"/>
                    </a:ext>
                  </a:extLst>
                </a:gridCol>
              </a:tblGrid>
              <a:tr h="397992">
                <a:tc gridSpan="7">
                  <a:txBody>
                    <a:bodyPr/>
                    <a:lstStyle/>
                    <a:p>
                      <a:pPr algn="ctr"/>
                      <a:r>
                        <a:rPr lang="it-IT" sz="2000">
                          <a:solidFill>
                            <a:schemeClr val="tx1"/>
                          </a:solidFill>
                          <a:latin typeface="Work Sans" pitchFamily="2" charset="0"/>
                        </a:rPr>
                        <a:t>Distribuzione degli studenti nei livelli di apprendimento</a:t>
                      </a: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extLst>
                  <a:ext uri="{0D108BD9-81ED-4DB2-BD59-A6C34878D82A}">
                    <a16:rowId xmlns:a16="http://schemas.microsoft.com/office/drawing/2014/main" val="1003653957"/>
                  </a:ext>
                </a:extLst>
              </a:tr>
              <a:tr h="524335">
                <a:tc>
                  <a:txBody>
                    <a:bodyPr/>
                    <a:lstStyle/>
                    <a:p>
                      <a:pPr algn="ctr"/>
                      <a:endParaRPr lang="it-IT" sz="1400">
                        <a:latin typeface="Work Sans" pitchFamily="2" charset="0"/>
                      </a:endParaRPr>
                    </a:p>
                  </a:txBody>
                  <a:tcPr anchor="ctr"/>
                </a:tc>
                <a:tc>
                  <a:txBody>
                    <a:bodyPr/>
                    <a:lstStyle/>
                    <a:p>
                      <a:pPr algn="ctr"/>
                      <a:r>
                        <a:rPr lang="it-IT" sz="1400" b="1">
                          <a:latin typeface="Work Sans" pitchFamily="2" charset="0"/>
                        </a:rPr>
                        <a:t>Materia</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2</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3</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4</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5</a:t>
                      </a:r>
                    </a:p>
                  </a:txBody>
                  <a:tcPr anchor="ctr"/>
                </a:tc>
                <a:extLst>
                  <a:ext uri="{0D108BD9-81ED-4DB2-BD59-A6C34878D82A}">
                    <a16:rowId xmlns:a16="http://schemas.microsoft.com/office/drawing/2014/main" val="1843048503"/>
                  </a:ext>
                </a:extLst>
              </a:tr>
              <a:tr h="432000">
                <a:tc>
                  <a:txBody>
                    <a:bodyPr/>
                    <a:lstStyle/>
                    <a:p>
                      <a:pPr algn="ctr"/>
                      <a:r>
                        <a:rPr lang="it-IT" sz="1400" b="1">
                          <a:solidFill>
                            <a:schemeClr val="tx1"/>
                          </a:solidFill>
                          <a:latin typeface="Work Sans" pitchFamily="2" charset="0"/>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ITALIANO</a:t>
                      </a:r>
                    </a:p>
                  </a:txBody>
                  <a:tcPr anchor="ctr"/>
                </a:tc>
                <a:tc>
                  <a:txBody>
                    <a:bodyPr/>
                    <a:lstStyle/>
                    <a:p>
                      <a:pPr algn="ctr" fontAlgn="ctr"/>
                      <a:r>
                        <a:rPr lang="it-IT" sz="1400">
                          <a:effectLst/>
                          <a:latin typeface="Work Sans" pitchFamily="2" charset="0"/>
                        </a:rPr>
                        <a:t>2 (9,5%)</a:t>
                      </a:r>
                    </a:p>
                  </a:txBody>
                  <a:tcPr anchor="ctr"/>
                </a:tc>
                <a:tc>
                  <a:txBody>
                    <a:bodyPr/>
                    <a:lstStyle/>
                    <a:p>
                      <a:pPr algn="ctr" fontAlgn="ctr"/>
                      <a:r>
                        <a:rPr lang="it-IT" sz="1400">
                          <a:effectLst/>
                          <a:latin typeface="Work Sans" pitchFamily="2" charset="0"/>
                        </a:rPr>
                        <a:t>9 (42,9%)</a:t>
                      </a:r>
                    </a:p>
                  </a:txBody>
                  <a:tcPr anchor="ctr"/>
                </a:tc>
                <a:tc>
                  <a:txBody>
                    <a:bodyPr/>
                    <a:lstStyle/>
                    <a:p>
                      <a:pPr algn="ctr" fontAlgn="ctr"/>
                      <a:r>
                        <a:rPr lang="it-IT" sz="1400">
                          <a:effectLst/>
                          <a:latin typeface="Work Sans" pitchFamily="2" charset="0"/>
                        </a:rPr>
                        <a:t>6 (28,6%)</a:t>
                      </a:r>
                    </a:p>
                  </a:txBody>
                  <a:tcPr anchor="ctr"/>
                </a:tc>
                <a:tc>
                  <a:txBody>
                    <a:bodyPr/>
                    <a:lstStyle/>
                    <a:p>
                      <a:pPr algn="ctr" fontAlgn="ctr"/>
                      <a:r>
                        <a:rPr lang="it-IT" sz="1400">
                          <a:effectLst/>
                          <a:latin typeface="Work Sans" pitchFamily="2" charset="0"/>
                        </a:rPr>
                        <a:t>3 (14,3%)</a:t>
                      </a:r>
                    </a:p>
                  </a:txBody>
                  <a:tcPr anchor="ctr"/>
                </a:tc>
                <a:tc>
                  <a:txBody>
                    <a:bodyPr/>
                    <a:lstStyle/>
                    <a:p>
                      <a:pPr algn="ctr" fontAlgn="ctr"/>
                      <a:r>
                        <a:rPr lang="it-IT" sz="1400">
                          <a:effectLst/>
                          <a:latin typeface="Work Sans" pitchFamily="2" charset="0"/>
                        </a:rPr>
                        <a:t>1 (4,8%)</a:t>
                      </a:r>
                    </a:p>
                  </a:txBody>
                  <a:tcPr anchor="ctr"/>
                </a:tc>
                <a:extLst>
                  <a:ext uri="{0D108BD9-81ED-4DB2-BD59-A6C34878D82A}">
                    <a16:rowId xmlns:a16="http://schemas.microsoft.com/office/drawing/2014/main" val="3468404980"/>
                  </a:ext>
                </a:extLst>
              </a:tr>
              <a:tr h="432000">
                <a:tc>
                  <a:txBody>
                    <a:bodyPr/>
                    <a:lstStyle/>
                    <a:p>
                      <a:pPr algn="ctr"/>
                      <a:r>
                        <a:rPr lang="it-IT" sz="1400" b="1">
                          <a:solidFill>
                            <a:schemeClr val="tx1"/>
                          </a:solidFill>
                          <a:latin typeface="Work Sans" pitchFamily="2" charset="0"/>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MATEMATICA</a:t>
                      </a:r>
                    </a:p>
                  </a:txBody>
                  <a:tcPr anchor="ctr"/>
                </a:tc>
                <a:tc>
                  <a:txBody>
                    <a:bodyPr/>
                    <a:lstStyle/>
                    <a:p>
                      <a:pPr algn="ctr" fontAlgn="ctr"/>
                      <a:r>
                        <a:rPr lang="it-IT" sz="1400">
                          <a:solidFill>
                            <a:srgbClr val="1A1A1A"/>
                          </a:solidFill>
                          <a:effectLst/>
                          <a:latin typeface="Work Sans" pitchFamily="2" charset="0"/>
                        </a:rPr>
                        <a:t>3 (14,3%)</a:t>
                      </a:r>
                    </a:p>
                  </a:txBody>
                  <a:tcPr anchor="ctr"/>
                </a:tc>
                <a:tc>
                  <a:txBody>
                    <a:bodyPr/>
                    <a:lstStyle/>
                    <a:p>
                      <a:pPr algn="ctr" fontAlgn="ctr"/>
                      <a:r>
                        <a:rPr lang="it-IT" sz="1400">
                          <a:solidFill>
                            <a:srgbClr val="1A1A1A"/>
                          </a:solidFill>
                          <a:effectLst/>
                          <a:latin typeface="Work Sans" pitchFamily="2" charset="0"/>
                        </a:rPr>
                        <a:t>6 (28,6%)</a:t>
                      </a:r>
                    </a:p>
                  </a:txBody>
                  <a:tcPr anchor="ctr"/>
                </a:tc>
                <a:tc>
                  <a:txBody>
                    <a:bodyPr/>
                    <a:lstStyle/>
                    <a:p>
                      <a:pPr algn="ctr" fontAlgn="ctr"/>
                      <a:r>
                        <a:rPr lang="it-IT" sz="1400">
                          <a:solidFill>
                            <a:srgbClr val="1A1A1A"/>
                          </a:solidFill>
                          <a:effectLst/>
                          <a:latin typeface="Work Sans" pitchFamily="2" charset="0"/>
                        </a:rPr>
                        <a:t>10 (47,6%)</a:t>
                      </a:r>
                    </a:p>
                  </a:txBody>
                  <a:tcPr anchor="ctr"/>
                </a:tc>
                <a:tc>
                  <a:txBody>
                    <a:bodyPr/>
                    <a:lstStyle/>
                    <a:p>
                      <a:pPr algn="ctr" fontAlgn="ctr"/>
                      <a:r>
                        <a:rPr lang="it-IT" sz="1400">
                          <a:solidFill>
                            <a:srgbClr val="1A1A1A"/>
                          </a:solidFill>
                          <a:effectLst/>
                          <a:latin typeface="Work Sans" pitchFamily="2" charset="0"/>
                        </a:rPr>
                        <a:t>2 (9,5%)</a:t>
                      </a:r>
                    </a:p>
                  </a:txBody>
                  <a:tcPr anchor="ctr"/>
                </a:tc>
                <a:tc>
                  <a:txBody>
                    <a:bodyPr/>
                    <a:lstStyle/>
                    <a:p>
                      <a:pPr algn="ctr" fontAlgn="ctr"/>
                      <a:r>
                        <a:rPr lang="it-IT" sz="1400">
                          <a:solidFill>
                            <a:srgbClr val="1A1A1A"/>
                          </a:solidFill>
                          <a:effectLst/>
                          <a:latin typeface="Work Sans" pitchFamily="2" charset="0"/>
                        </a:rPr>
                        <a:t>0 (0,0%)</a:t>
                      </a:r>
                    </a:p>
                  </a:txBody>
                  <a:tcPr anchor="ctr"/>
                </a:tc>
                <a:extLst>
                  <a:ext uri="{0D108BD9-81ED-4DB2-BD59-A6C34878D82A}">
                    <a16:rowId xmlns:a16="http://schemas.microsoft.com/office/drawing/2014/main" val="1065392956"/>
                  </a:ext>
                </a:extLst>
              </a:tr>
            </a:tbl>
          </a:graphicData>
        </a:graphic>
      </p:graphicFrame>
      <p:grpSp>
        <p:nvGrpSpPr>
          <p:cNvPr id="45" name="Gruppo 44">
            <a:extLst>
              <a:ext uri="{FF2B5EF4-FFF2-40B4-BE49-F238E27FC236}">
                <a16:creationId xmlns:a16="http://schemas.microsoft.com/office/drawing/2014/main" id="{15B1272E-64C1-4B97-B6A2-C92F2A59656D}"/>
              </a:ext>
            </a:extLst>
          </p:cNvPr>
          <p:cNvGrpSpPr/>
          <p:nvPr/>
        </p:nvGrpSpPr>
        <p:grpSpPr>
          <a:xfrm>
            <a:off x="8406743" y="2013609"/>
            <a:ext cx="665922" cy="432000"/>
            <a:chOff x="8073887" y="1291301"/>
            <a:chExt cx="724200" cy="432000"/>
          </a:xfrm>
          <a:solidFill>
            <a:srgbClr val="FFC000"/>
          </a:solidFill>
        </p:grpSpPr>
        <p:pic>
          <p:nvPicPr>
            <p:cNvPr id="46" name="Elemento grafico 45" descr="Freccia: diritta con riempimento a tinta unita">
              <a:extLst>
                <a:ext uri="{FF2B5EF4-FFF2-40B4-BE49-F238E27FC236}">
                  <a16:creationId xmlns:a16="http://schemas.microsoft.com/office/drawing/2014/main" id="{DFF1BF4E-4745-44B7-B8B8-3697B53537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47" name="Elemento grafico 46" descr="Freccia: diritta con riempimento a tinta unita">
              <a:extLst>
                <a:ext uri="{FF2B5EF4-FFF2-40B4-BE49-F238E27FC236}">
                  <a16:creationId xmlns:a16="http://schemas.microsoft.com/office/drawing/2014/main" id="{81CDE7EB-AEC6-4C4F-A9E9-B99E651ED3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48" name="Elemento grafico 47" descr="Segna Pollice su con riempimento a tinta unita">
            <a:extLst>
              <a:ext uri="{FF2B5EF4-FFF2-40B4-BE49-F238E27FC236}">
                <a16:creationId xmlns:a16="http://schemas.microsoft.com/office/drawing/2014/main" id="{89DA9B4F-C653-41BA-B884-1CDFD3C7F5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19160" y="1998844"/>
            <a:ext cx="432000" cy="432000"/>
          </a:xfrm>
          <a:prstGeom prst="rect">
            <a:avLst/>
          </a:prstGeom>
        </p:spPr>
      </p:pic>
      <p:grpSp>
        <p:nvGrpSpPr>
          <p:cNvPr id="49" name="Gruppo 48">
            <a:extLst>
              <a:ext uri="{FF2B5EF4-FFF2-40B4-BE49-F238E27FC236}">
                <a16:creationId xmlns:a16="http://schemas.microsoft.com/office/drawing/2014/main" id="{E00048AA-3206-4DE5-A5D0-C23C6B34B372}"/>
              </a:ext>
            </a:extLst>
          </p:cNvPr>
          <p:cNvGrpSpPr/>
          <p:nvPr/>
        </p:nvGrpSpPr>
        <p:grpSpPr>
          <a:xfrm>
            <a:off x="6196576" y="2021951"/>
            <a:ext cx="665922" cy="432000"/>
            <a:chOff x="8073887" y="1291301"/>
            <a:chExt cx="724200" cy="432000"/>
          </a:xfrm>
          <a:solidFill>
            <a:srgbClr val="FFC000"/>
          </a:solidFill>
        </p:grpSpPr>
        <p:pic>
          <p:nvPicPr>
            <p:cNvPr id="50" name="Elemento grafico 49" descr="Freccia: diritta con riempimento a tinta unita">
              <a:extLst>
                <a:ext uri="{FF2B5EF4-FFF2-40B4-BE49-F238E27FC236}">
                  <a16:creationId xmlns:a16="http://schemas.microsoft.com/office/drawing/2014/main" id="{9F065D17-4B67-4957-AA25-DD7DC42FBB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51" name="Elemento grafico 50" descr="Freccia: diritta con riempimento a tinta unita">
              <a:extLst>
                <a:ext uri="{FF2B5EF4-FFF2-40B4-BE49-F238E27FC236}">
                  <a16:creationId xmlns:a16="http://schemas.microsoft.com/office/drawing/2014/main" id="{578C39C7-F9E0-4167-9774-9C48E91E43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56" name="Elemento grafico 55" descr="Segna Pollice su con riempimento a tinta unita">
            <a:extLst>
              <a:ext uri="{FF2B5EF4-FFF2-40B4-BE49-F238E27FC236}">
                <a16:creationId xmlns:a16="http://schemas.microsoft.com/office/drawing/2014/main" id="{050593CC-3ABF-4EA2-9BEF-CD83FF9D519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6313537" y="3570760"/>
            <a:ext cx="432000" cy="432000"/>
          </a:xfrm>
          <a:prstGeom prst="rect">
            <a:avLst/>
          </a:prstGeom>
        </p:spPr>
      </p:pic>
      <p:grpSp>
        <p:nvGrpSpPr>
          <p:cNvPr id="57" name="Gruppo 56">
            <a:extLst>
              <a:ext uri="{FF2B5EF4-FFF2-40B4-BE49-F238E27FC236}">
                <a16:creationId xmlns:a16="http://schemas.microsoft.com/office/drawing/2014/main" id="{86D6EC97-E9BB-46A1-895A-FE2288ED04A5}"/>
              </a:ext>
            </a:extLst>
          </p:cNvPr>
          <p:cNvGrpSpPr/>
          <p:nvPr/>
        </p:nvGrpSpPr>
        <p:grpSpPr>
          <a:xfrm>
            <a:off x="8449387" y="3992663"/>
            <a:ext cx="665922" cy="432000"/>
            <a:chOff x="8073887" y="1291301"/>
            <a:chExt cx="724200" cy="432000"/>
          </a:xfrm>
          <a:solidFill>
            <a:srgbClr val="FFC000"/>
          </a:solidFill>
        </p:grpSpPr>
        <p:pic>
          <p:nvPicPr>
            <p:cNvPr id="58" name="Elemento grafico 57" descr="Freccia: diritta con riempimento a tinta unita">
              <a:extLst>
                <a:ext uri="{FF2B5EF4-FFF2-40B4-BE49-F238E27FC236}">
                  <a16:creationId xmlns:a16="http://schemas.microsoft.com/office/drawing/2014/main" id="{EA7E508B-0ED5-476D-B9EB-FFCBC4F0E1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59" name="Elemento grafico 58" descr="Freccia: diritta con riempimento a tinta unita">
              <a:extLst>
                <a:ext uri="{FF2B5EF4-FFF2-40B4-BE49-F238E27FC236}">
                  <a16:creationId xmlns:a16="http://schemas.microsoft.com/office/drawing/2014/main" id="{78931CC2-34E6-4A68-AD04-91C97F1A73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60" name="Elemento grafico 59" descr="Segna Pollice su con riempimento a tinta unita">
            <a:extLst>
              <a:ext uri="{FF2B5EF4-FFF2-40B4-BE49-F238E27FC236}">
                <a16:creationId xmlns:a16="http://schemas.microsoft.com/office/drawing/2014/main" id="{ACA8076F-404D-4F24-AAF0-D2CED743E3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19160" y="3979156"/>
            <a:ext cx="432000" cy="432000"/>
          </a:xfrm>
          <a:prstGeom prst="rect">
            <a:avLst/>
          </a:prstGeom>
        </p:spPr>
      </p:pic>
      <p:pic>
        <p:nvPicPr>
          <p:cNvPr id="61" name="Elemento grafico 60" descr="Segna Pollice su con riempimento a tinta unita">
            <a:extLst>
              <a:ext uri="{FF2B5EF4-FFF2-40B4-BE49-F238E27FC236}">
                <a16:creationId xmlns:a16="http://schemas.microsoft.com/office/drawing/2014/main" id="{A573DF55-D337-44A8-8105-B3001E4DC70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6313537" y="3973648"/>
            <a:ext cx="432000" cy="432000"/>
          </a:xfrm>
          <a:prstGeom prst="rect">
            <a:avLst/>
          </a:prstGeom>
        </p:spPr>
      </p:pic>
      <p:pic>
        <p:nvPicPr>
          <p:cNvPr id="62" name="Elemento grafico 61" descr="Segna Pollice su con riempimento a tinta unita">
            <a:extLst>
              <a:ext uri="{FF2B5EF4-FFF2-40B4-BE49-F238E27FC236}">
                <a16:creationId xmlns:a16="http://schemas.microsoft.com/office/drawing/2014/main" id="{89E6E830-06AA-4929-B58F-CFAD1F475B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0478" y="4530437"/>
            <a:ext cx="216000" cy="216000"/>
          </a:xfrm>
          <a:prstGeom prst="rect">
            <a:avLst/>
          </a:prstGeom>
        </p:spPr>
      </p:pic>
      <p:grpSp>
        <p:nvGrpSpPr>
          <p:cNvPr id="69" name="Gruppo 68">
            <a:extLst>
              <a:ext uri="{FF2B5EF4-FFF2-40B4-BE49-F238E27FC236}">
                <a16:creationId xmlns:a16="http://schemas.microsoft.com/office/drawing/2014/main" id="{0D868195-4C34-41CD-9007-DB9415C5C861}"/>
              </a:ext>
            </a:extLst>
          </p:cNvPr>
          <p:cNvGrpSpPr>
            <a:grpSpLocks noChangeAspect="1"/>
          </p:cNvGrpSpPr>
          <p:nvPr/>
        </p:nvGrpSpPr>
        <p:grpSpPr>
          <a:xfrm>
            <a:off x="3673903" y="4560600"/>
            <a:ext cx="362100" cy="216000"/>
            <a:chOff x="8073887" y="1291301"/>
            <a:chExt cx="724200" cy="432000"/>
          </a:xfrm>
          <a:solidFill>
            <a:srgbClr val="FFC000"/>
          </a:solidFill>
        </p:grpSpPr>
        <p:pic>
          <p:nvPicPr>
            <p:cNvPr id="71" name="Elemento grafico 70" descr="Freccia: diritta con riempimento a tinta unita">
              <a:extLst>
                <a:ext uri="{FF2B5EF4-FFF2-40B4-BE49-F238E27FC236}">
                  <a16:creationId xmlns:a16="http://schemas.microsoft.com/office/drawing/2014/main" id="{B75C5A46-9140-4580-B7C1-E586FD2DF6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72" name="Elemento grafico 71" descr="Freccia: diritta con riempimento a tinta unita">
              <a:extLst>
                <a:ext uri="{FF2B5EF4-FFF2-40B4-BE49-F238E27FC236}">
                  <a16:creationId xmlns:a16="http://schemas.microsoft.com/office/drawing/2014/main" id="{99B1F881-4591-43D1-9859-33D4DCF243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76" name="Elemento grafico 75" descr="Segna Pollice su con riempimento a tinta unita">
            <a:extLst>
              <a:ext uri="{FF2B5EF4-FFF2-40B4-BE49-F238E27FC236}">
                <a16:creationId xmlns:a16="http://schemas.microsoft.com/office/drawing/2014/main" id="{5A40E1E2-E664-4ABD-9199-07DCD533A4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7286223" y="4591269"/>
            <a:ext cx="216000" cy="216000"/>
          </a:xfrm>
          <a:prstGeom prst="rect">
            <a:avLst/>
          </a:prstGeom>
        </p:spPr>
      </p:pic>
      <p:pic>
        <p:nvPicPr>
          <p:cNvPr id="63" name="Elemento grafico 62" descr="Segna Pollice su con riempimento a tinta unita">
            <a:extLst>
              <a:ext uri="{FF2B5EF4-FFF2-40B4-BE49-F238E27FC236}">
                <a16:creationId xmlns:a16="http://schemas.microsoft.com/office/drawing/2014/main" id="{E53DBE89-142F-463A-A947-AA881847939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8523704" y="3576303"/>
            <a:ext cx="432000" cy="432000"/>
          </a:xfrm>
          <a:prstGeom prst="rect">
            <a:avLst/>
          </a:prstGeom>
        </p:spPr>
      </p:pic>
      <p:pic>
        <p:nvPicPr>
          <p:cNvPr id="64" name="Elemento grafico 63" descr="Segna Pollice su con riempimento a tinta unita">
            <a:extLst>
              <a:ext uri="{FF2B5EF4-FFF2-40B4-BE49-F238E27FC236}">
                <a16:creationId xmlns:a16="http://schemas.microsoft.com/office/drawing/2014/main" id="{AA8340FB-9975-4237-89DA-C58DADD0C2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10819160" y="3576303"/>
            <a:ext cx="432000" cy="432000"/>
          </a:xfrm>
          <a:prstGeom prst="rect">
            <a:avLst/>
          </a:prstGeom>
        </p:spPr>
      </p:pic>
      <p:pic>
        <p:nvPicPr>
          <p:cNvPr id="65" name="Elemento grafico 64" descr="Segna Pollice su con riempimento a tinta unita">
            <a:extLst>
              <a:ext uri="{FF2B5EF4-FFF2-40B4-BE49-F238E27FC236}">
                <a16:creationId xmlns:a16="http://schemas.microsoft.com/office/drawing/2014/main" id="{DD4988BE-76F4-4D39-A509-003797838F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6313537" y="1589951"/>
            <a:ext cx="432000" cy="432000"/>
          </a:xfrm>
          <a:prstGeom prst="rect">
            <a:avLst/>
          </a:prstGeom>
        </p:spPr>
      </p:pic>
      <p:pic>
        <p:nvPicPr>
          <p:cNvPr id="66" name="Elemento grafico 65" descr="Segna Pollice su con riempimento a tinta unita">
            <a:extLst>
              <a:ext uri="{FF2B5EF4-FFF2-40B4-BE49-F238E27FC236}">
                <a16:creationId xmlns:a16="http://schemas.microsoft.com/office/drawing/2014/main" id="{EF1EA3EE-1E47-4F82-A33A-AB5042FC30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8523704" y="1589951"/>
            <a:ext cx="432000" cy="432000"/>
          </a:xfrm>
          <a:prstGeom prst="rect">
            <a:avLst/>
          </a:prstGeom>
        </p:spPr>
      </p:pic>
      <p:pic>
        <p:nvPicPr>
          <p:cNvPr id="67" name="Elemento grafico 66" descr="Segna Pollice su con riempimento a tinta unita">
            <a:extLst>
              <a:ext uri="{FF2B5EF4-FFF2-40B4-BE49-F238E27FC236}">
                <a16:creationId xmlns:a16="http://schemas.microsoft.com/office/drawing/2014/main" id="{6A8EF4BC-16CD-4BAB-98BD-B24BAC8F5D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10819160" y="1589951"/>
            <a:ext cx="432000" cy="432000"/>
          </a:xfrm>
          <a:prstGeom prst="rect">
            <a:avLst/>
          </a:prstGeom>
        </p:spPr>
      </p:pic>
      <p:sp>
        <p:nvSpPr>
          <p:cNvPr id="74" name="CasellaDiTesto 73">
            <a:extLst>
              <a:ext uri="{FF2B5EF4-FFF2-40B4-BE49-F238E27FC236}">
                <a16:creationId xmlns:a16="http://schemas.microsoft.com/office/drawing/2014/main" id="{54161DB9-695B-4B79-BA19-F3141568C9BF}"/>
              </a:ext>
            </a:extLst>
          </p:cNvPr>
          <p:cNvSpPr txBox="1"/>
          <p:nvPr/>
        </p:nvSpPr>
        <p:spPr>
          <a:xfrm>
            <a:off x="432575" y="187513"/>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75" name="Pulsante di azione: vuoto 74" descr="Indietro con riempimento a tinta unita">
            <a:hlinkClick r:id="rId10" action="ppaction://hlinksldjump" highlightClick="1"/>
            <a:extLst>
              <a:ext uri="{FF2B5EF4-FFF2-40B4-BE49-F238E27FC236}">
                <a16:creationId xmlns:a16="http://schemas.microsoft.com/office/drawing/2014/main" id="{3E9A6522-5856-49F3-A40A-7B9E2E791ADF}"/>
              </a:ext>
            </a:extLst>
          </p:cNvPr>
          <p:cNvSpPr/>
          <p:nvPr/>
        </p:nvSpPr>
        <p:spPr>
          <a:xfrm>
            <a:off x="2009936" y="178957"/>
            <a:ext cx="417501" cy="386443"/>
          </a:xfrm>
          <a:prstGeom prst="actionButtonBlank">
            <a:avLst/>
          </a:prstGeom>
          <a:blipFill dpi="0"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77" name="Gruppo 76">
            <a:extLst>
              <a:ext uri="{FF2B5EF4-FFF2-40B4-BE49-F238E27FC236}">
                <a16:creationId xmlns:a16="http://schemas.microsoft.com/office/drawing/2014/main" id="{719647E9-D450-4F55-A577-598635C22F43}"/>
              </a:ext>
            </a:extLst>
          </p:cNvPr>
          <p:cNvGrpSpPr/>
          <p:nvPr/>
        </p:nvGrpSpPr>
        <p:grpSpPr>
          <a:xfrm rot="5400000">
            <a:off x="-3167651" y="3212999"/>
            <a:ext cx="6662061" cy="432000"/>
            <a:chOff x="0" y="0"/>
            <a:chExt cx="12260385" cy="581573"/>
          </a:xfrm>
        </p:grpSpPr>
        <p:pic>
          <p:nvPicPr>
            <p:cNvPr id="78" name="Immagine 77">
              <a:extLst>
                <a:ext uri="{FF2B5EF4-FFF2-40B4-BE49-F238E27FC236}">
                  <a16:creationId xmlns:a16="http://schemas.microsoft.com/office/drawing/2014/main" id="{36706D7D-AAF9-4B86-A872-AEEE5A8C235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83" name="Immagine 82">
              <a:extLst>
                <a:ext uri="{FF2B5EF4-FFF2-40B4-BE49-F238E27FC236}">
                  <a16:creationId xmlns:a16="http://schemas.microsoft.com/office/drawing/2014/main" id="{718A6B60-04DF-48C7-9B0D-96FD7962834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84" name="Immagine 83">
              <a:extLst>
                <a:ext uri="{FF2B5EF4-FFF2-40B4-BE49-F238E27FC236}">
                  <a16:creationId xmlns:a16="http://schemas.microsoft.com/office/drawing/2014/main" id="{38A83358-D3B8-49C0-9F71-E517279F648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39" name="Gruppo 38">
            <a:extLst>
              <a:ext uri="{FF2B5EF4-FFF2-40B4-BE49-F238E27FC236}">
                <a16:creationId xmlns:a16="http://schemas.microsoft.com/office/drawing/2014/main" id="{BCBF28BE-18FA-421C-8708-D7BC5B7DE5DD}"/>
              </a:ext>
            </a:extLst>
          </p:cNvPr>
          <p:cNvGrpSpPr/>
          <p:nvPr/>
        </p:nvGrpSpPr>
        <p:grpSpPr>
          <a:xfrm>
            <a:off x="4572000" y="85316"/>
            <a:ext cx="7526173" cy="369714"/>
            <a:chOff x="596530" y="360775"/>
            <a:chExt cx="9604098" cy="341130"/>
          </a:xfrm>
        </p:grpSpPr>
        <p:sp>
          <p:nvSpPr>
            <p:cNvPr id="40" name="CasellaDiTesto 39">
              <a:extLst>
                <a:ext uri="{FF2B5EF4-FFF2-40B4-BE49-F238E27FC236}">
                  <a16:creationId xmlns:a16="http://schemas.microsoft.com/office/drawing/2014/main" id="{E821DEBE-79E0-40FC-B780-68937A087897}"/>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41" name="Immagine 40">
              <a:extLst>
                <a:ext uri="{FF2B5EF4-FFF2-40B4-BE49-F238E27FC236}">
                  <a16:creationId xmlns:a16="http://schemas.microsoft.com/office/drawing/2014/main" id="{019EE2D4-CF0D-4E8F-9543-B0D8C6024B5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617897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12006502-8E6A-4458-8BC2-95D4C43AE3FC}"/>
              </a:ext>
            </a:extLst>
          </p:cNvPr>
          <p:cNvGraphicFramePr>
            <a:graphicFrameLocks noGrp="1"/>
          </p:cNvGraphicFramePr>
          <p:nvPr>
            <p:extLst>
              <p:ext uri="{D42A27DB-BD31-4B8C-83A1-F6EECF244321}">
                <p14:modId xmlns:p14="http://schemas.microsoft.com/office/powerpoint/2010/main" val="2363140258"/>
              </p:ext>
            </p:extLst>
          </p:nvPr>
        </p:nvGraphicFramePr>
        <p:xfrm>
          <a:off x="277583" y="460085"/>
          <a:ext cx="11914417" cy="4406246"/>
        </p:xfrm>
        <a:graphic>
          <a:graphicData uri="http://schemas.openxmlformats.org/drawingml/2006/table">
            <a:tbl>
              <a:tblPr firstRow="1" bandRow="1">
                <a:tableStyleId>{7DF18680-E054-41AD-8BC1-D1AEF772440D}</a:tableStyleId>
              </a:tblPr>
              <a:tblGrid>
                <a:gridCol w="1394388">
                  <a:extLst>
                    <a:ext uri="{9D8B030D-6E8A-4147-A177-3AD203B41FA5}">
                      <a16:colId xmlns:a16="http://schemas.microsoft.com/office/drawing/2014/main" val="4057865429"/>
                    </a:ext>
                  </a:extLst>
                </a:gridCol>
                <a:gridCol w="1840775">
                  <a:extLst>
                    <a:ext uri="{9D8B030D-6E8A-4147-A177-3AD203B41FA5}">
                      <a16:colId xmlns:a16="http://schemas.microsoft.com/office/drawing/2014/main" val="2456361952"/>
                    </a:ext>
                  </a:extLst>
                </a:gridCol>
                <a:gridCol w="1840775">
                  <a:extLst>
                    <a:ext uri="{9D8B030D-6E8A-4147-A177-3AD203B41FA5}">
                      <a16:colId xmlns:a16="http://schemas.microsoft.com/office/drawing/2014/main" val="4099259355"/>
                    </a:ext>
                  </a:extLst>
                </a:gridCol>
                <a:gridCol w="2279493">
                  <a:extLst>
                    <a:ext uri="{9D8B030D-6E8A-4147-A177-3AD203B41FA5}">
                      <a16:colId xmlns:a16="http://schemas.microsoft.com/office/drawing/2014/main" val="1246928854"/>
                    </a:ext>
                  </a:extLst>
                </a:gridCol>
                <a:gridCol w="2279493">
                  <a:extLst>
                    <a:ext uri="{9D8B030D-6E8A-4147-A177-3AD203B41FA5}">
                      <a16:colId xmlns:a16="http://schemas.microsoft.com/office/drawing/2014/main" val="341335712"/>
                    </a:ext>
                  </a:extLst>
                </a:gridCol>
                <a:gridCol w="2279493">
                  <a:extLst>
                    <a:ext uri="{9D8B030D-6E8A-4147-A177-3AD203B41FA5}">
                      <a16:colId xmlns:a16="http://schemas.microsoft.com/office/drawing/2014/main" val="561693737"/>
                    </a:ext>
                  </a:extLst>
                </a:gridCol>
              </a:tblGrid>
              <a:tr h="367578">
                <a:tc gridSpan="6">
                  <a:txBody>
                    <a:bodyPr/>
                    <a:lstStyle/>
                    <a:p>
                      <a:pPr algn="ctr"/>
                      <a:r>
                        <a:rPr lang="it-IT" sz="2000">
                          <a:solidFill>
                            <a:schemeClr val="tx1"/>
                          </a:solidFill>
                          <a:latin typeface="Work Sans" pitchFamily="2" charset="0"/>
                        </a:rPr>
                        <a:t>Punteggi generali - Altri Licei (diversi da scientifici, classici e linguistici)</a:t>
                      </a:r>
                    </a:p>
                  </a:txBody>
                  <a:tcPr anchor="ctr">
                    <a:noFill/>
                  </a:tcPr>
                </a:tc>
                <a:tc hMerge="1">
                  <a:txBody>
                    <a:bodyPr/>
                    <a:lstStyle/>
                    <a:p>
                      <a:pPr algn="ctr"/>
                      <a:endParaRPr lang="it-IT" sz="1400">
                        <a:latin typeface="+mn-lt"/>
                      </a:endParaRPr>
                    </a:p>
                  </a:txBody>
                  <a:tcPr anchor="ct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a:txBody>
                    <a:bodyPr/>
                    <a:lstStyle/>
                    <a:p>
                      <a:pPr algn="ctr"/>
                      <a:r>
                        <a:rPr lang="it-IT" sz="1400" b="1">
                          <a:solidFill>
                            <a:schemeClr val="tx1"/>
                          </a:solidFill>
                          <a:latin typeface="Work Sans" pitchFamily="2" charset="0"/>
                        </a:rPr>
                        <a:t>omissis</a:t>
                      </a:r>
                    </a:p>
                  </a:txBody>
                  <a:tcPr anchor="ctr"/>
                </a:tc>
                <a:tc>
                  <a:txBody>
                    <a:bodyPr/>
                    <a:lstStyle/>
                    <a:p>
                      <a:pPr algn="ctr"/>
                      <a:r>
                        <a:rPr lang="it-IT" sz="1400" b="1">
                          <a:solidFill>
                            <a:schemeClr val="tx1"/>
                          </a:solidFill>
                          <a:latin typeface="Work Sans" pitchFamily="2" charset="0"/>
                        </a:rPr>
                        <a:t>Punteggio (</a:t>
                      </a:r>
                      <a:r>
                        <a:rPr lang="it-IT" sz="1400" b="1">
                          <a:solidFill>
                            <a:schemeClr val="tx1"/>
                          </a:solidFill>
                          <a:latin typeface="Work Sans" pitchFamily="2" charset="0"/>
                          <a:hlinkClick r:id="rId2" action="ppaction://hlinksldjump" tooltip="Il punteggio riportato tiene conto non solo del numero di risposte corrette fornite ma anche del livello di difficoltà delle singole domande (ogni quesito ha uno specifico livello di difficoltà e, pertanto, ha un valore di punteggio differente)."/>
                        </a:rPr>
                        <a:t>?</a:t>
                      </a:r>
                      <a:r>
                        <a:rPr lang="it-IT" sz="1400" b="1">
                          <a:solidFill>
                            <a:schemeClr val="tx1"/>
                          </a:solidFill>
                          <a:latin typeface="Work Sans" pitchFamily="2"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Differenza rispetto a gruppi simili </a:t>
                      </a:r>
                      <a:r>
                        <a:rPr lang="it-IT" sz="1400" b="1">
                          <a:solidFill>
                            <a:schemeClr val="tx1"/>
                          </a:solidFill>
                          <a:latin typeface="Work Sans" pitchFamily="2" charset="0"/>
                          <a:hlinkClick r:id="rId3" action="ppaction://hlinksldjump" tooltip="Si riporta la differenza tra il punteggio della classe/della scuola e il punteggio medio ottenuto dalle duecento classi/scuole con simili condizioni socio-economico-culturali."/>
                        </a:rPr>
                        <a:t>(</a:t>
                      </a:r>
                      <a:r>
                        <a:rPr lang="it-IT" sz="1400" b="1">
                          <a:solidFill>
                            <a:schemeClr val="tx1"/>
                          </a:solidFill>
                          <a:latin typeface="Work Sans" pitchFamily="2" charset="0"/>
                          <a:hlinkClick r:id="rId2" action="ppaction://hlinksldjump" tooltip="Rappresenta la differenza tra il punteggio della classe/della scuola e il punteggio medio ottenuto dalle duecento classi/scuole con simili condizioni socio-economico-culturali."/>
                        </a:rPr>
                        <a:t>?</a:t>
                      </a:r>
                      <a:r>
                        <a:rPr lang="it-IT" sz="1400" b="1">
                          <a:solidFill>
                            <a:schemeClr val="tx1"/>
                          </a:solidFill>
                          <a:latin typeface="Work Sans" pitchFamily="2" charset="0"/>
                          <a:hlinkClick r:id="rId3" action="ppaction://hlinksldjump" tooltip="Si riporta la differenza tra il punteggio della classe/della scuola e il punteggio medio ottenuto dalle duecento classi/scuole con simili condizioni socio-economico-culturali."/>
                        </a:rPr>
                        <a:t>)</a:t>
                      </a: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Confronto con punteggio Lombardia (208,6)</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(206,5)</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(197,6)</a:t>
                      </a:r>
                    </a:p>
                  </a:txBody>
                  <a:tcPr anchor="ctr"/>
                </a:tc>
                <a:extLst>
                  <a:ext uri="{0D108BD9-81ED-4DB2-BD59-A6C34878D82A}">
                    <a16:rowId xmlns:a16="http://schemas.microsoft.com/office/drawing/2014/main" val="700804956"/>
                  </a:ext>
                </a:extLst>
              </a:tr>
              <a:tr h="432000">
                <a:tc>
                  <a:txBody>
                    <a:bodyPr/>
                    <a:lstStyle/>
                    <a:p>
                      <a:pPr algn="ctr"/>
                      <a:r>
                        <a:rPr lang="it-IT" sz="1400" b="1">
                          <a:solidFill>
                            <a:schemeClr val="tx1"/>
                          </a:solidFill>
                          <a:latin typeface="Work Sans" pitchFamily="2" charset="0"/>
                        </a:rPr>
                        <a:t>ITALIANO</a:t>
                      </a:r>
                    </a:p>
                  </a:txBody>
                  <a:tcPr anchor="ctr"/>
                </a:tc>
                <a:tc>
                  <a:txBody>
                    <a:bodyPr/>
                    <a:lstStyle/>
                    <a:p>
                      <a:pPr algn="ctr"/>
                      <a:r>
                        <a:rPr lang="it-IT" sz="1400">
                          <a:solidFill>
                            <a:schemeClr val="tx1"/>
                          </a:solidFill>
                          <a:latin typeface="Work Sans" pitchFamily="2" charset="0"/>
                        </a:rPr>
                        <a:t>195,8</a:t>
                      </a:r>
                    </a:p>
                  </a:txBody>
                  <a:tcPr anchor="ctr"/>
                </a:tc>
                <a:tc>
                  <a:txBody>
                    <a:bodyPr/>
                    <a:lstStyle/>
                    <a:p>
                      <a:pPr algn="ctr"/>
                      <a:r>
                        <a:rPr lang="it-IT" sz="1400">
                          <a:solidFill>
                            <a:schemeClr val="tx1"/>
                          </a:solidFill>
                          <a:latin typeface="Work Sans" pitchFamily="2" charset="0"/>
                        </a:rPr>
                        <a:t>+15,1</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chemeClr val="accent4">
                        <a:lumMod val="40000"/>
                        <a:lumOff val="60000"/>
                      </a:schemeClr>
                    </a:solidFill>
                  </a:tcPr>
                </a:tc>
                <a:extLst>
                  <a:ext uri="{0D108BD9-81ED-4DB2-BD59-A6C34878D82A}">
                    <a16:rowId xmlns:a16="http://schemas.microsoft.com/office/drawing/2014/main" val="1686223323"/>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201,8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a:solidFill>
                            <a:schemeClr val="tx1"/>
                          </a:solidFill>
                          <a:latin typeface="Work Sans" pitchFamily="2" charset="0"/>
                        </a:rPr>
                        <a:t>+21,3</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4">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4">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32114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a:solidFill>
                            <a:schemeClr val="tx1"/>
                          </a:solidFill>
                          <a:latin typeface="Work Sans" pitchFamily="2" charset="0"/>
                        </a:rPr>
                        <a:t>Punteggi generali - Altri Licei (diversi da scientifici)</a:t>
                      </a:r>
                    </a:p>
                  </a:txBody>
                  <a:tcPr anchor="ctr">
                    <a:noFill/>
                  </a:tcPr>
                </a:tc>
                <a:tc hMerge="1">
                  <a:txBody>
                    <a:bodyPr/>
                    <a:lstStyle/>
                    <a:p>
                      <a:pPr algn="ctr"/>
                      <a:endParaRPr lang="it-IT" sz="1400" b="1">
                        <a:solidFill>
                          <a:schemeClr val="tx1"/>
                        </a:solidFill>
                        <a:latin typeface="+mn-lt"/>
                      </a:endParaRPr>
                    </a:p>
                  </a:txBody>
                  <a:tcPr anchor="ctr"/>
                </a:tc>
                <a:tc hMerge="1">
                  <a:txBody>
                    <a:bodyPr/>
                    <a:lstStyle/>
                    <a:p>
                      <a:endParaRPr lang="it-IT"/>
                    </a:p>
                  </a:txBody>
                  <a:tcP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extLst>
                  <a:ext uri="{0D108BD9-81ED-4DB2-BD59-A6C34878D82A}">
                    <a16:rowId xmlns:a16="http://schemas.microsoft.com/office/drawing/2014/main" val="3864041501"/>
                  </a:ext>
                </a:extLst>
              </a:tr>
              <a:tr h="520696">
                <a:tc>
                  <a:txBody>
                    <a:bodyPr/>
                    <a:lstStyle/>
                    <a:p>
                      <a:pPr algn="ct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(200,6)</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(198,5)</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(189,9)</a:t>
                      </a:r>
                    </a:p>
                  </a:txBody>
                  <a:tcPr anchor="ctr"/>
                </a:tc>
                <a:extLst>
                  <a:ext uri="{0D108BD9-81ED-4DB2-BD59-A6C34878D82A}">
                    <a16:rowId xmlns:a16="http://schemas.microsoft.com/office/drawing/2014/main" val="3023237660"/>
                  </a:ext>
                </a:extLst>
              </a:tr>
              <a:tr h="432000">
                <a:tc>
                  <a:txBody>
                    <a:bodyPr/>
                    <a:lstStyle/>
                    <a:p>
                      <a:pPr algn="ctr"/>
                      <a:r>
                        <a:rPr lang="it-IT" sz="1400" b="1">
                          <a:solidFill>
                            <a:schemeClr val="tx1"/>
                          </a:solidFill>
                          <a:latin typeface="Work Sans" pitchFamily="2" charset="0"/>
                        </a:rPr>
                        <a:t>MATEMATICA</a:t>
                      </a:r>
                    </a:p>
                  </a:txBody>
                  <a:tcPr anchor="ctr"/>
                </a:tc>
                <a:tc>
                  <a:txBody>
                    <a:bodyPr/>
                    <a:lstStyle/>
                    <a:p>
                      <a:pPr algn="ctr"/>
                      <a:r>
                        <a:rPr lang="it-IT" sz="1400">
                          <a:solidFill>
                            <a:schemeClr val="tx1"/>
                          </a:solidFill>
                          <a:latin typeface="Work Sans" pitchFamily="2" charset="0"/>
                        </a:rPr>
                        <a:t>191,7</a:t>
                      </a:r>
                    </a:p>
                  </a:txBody>
                  <a:tcPr anchor="ctr"/>
                </a:tc>
                <a:tc>
                  <a:txBody>
                    <a:bodyPr/>
                    <a:lstStyle/>
                    <a:p>
                      <a:pPr algn="ctr"/>
                      <a:r>
                        <a:rPr lang="it-IT" sz="1400">
                          <a:solidFill>
                            <a:schemeClr val="tx1"/>
                          </a:solidFill>
                          <a:latin typeface="Work Sans" pitchFamily="2" charset="0"/>
                        </a:rPr>
                        <a:t>+16,6</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chemeClr val="accent4">
                        <a:lumMod val="40000"/>
                        <a:lumOff val="60000"/>
                      </a:schemeClr>
                    </a:solidFill>
                  </a:tcPr>
                </a:tc>
                <a:extLst>
                  <a:ext uri="{0D108BD9-81ED-4DB2-BD59-A6C34878D82A}">
                    <a16:rowId xmlns:a16="http://schemas.microsoft.com/office/drawing/2014/main" val="755600526"/>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194,7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a:solidFill>
                            <a:schemeClr val="tx1"/>
                          </a:solidFill>
                          <a:latin typeface="Work Sans" pitchFamily="2" charset="0"/>
                        </a:rPr>
                        <a:t>+15,9</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chemeClr val="accent4">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622659283"/>
                  </a:ext>
                </a:extLst>
              </a:tr>
              <a:tr h="42272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pPr algn="ctr"/>
                      <a:endParaRPr lang="it-IT" sz="1400">
                        <a:solidFill>
                          <a:schemeClr val="tx1"/>
                        </a:solidFill>
                        <a:latin typeface="+mn-lt"/>
                      </a:endParaRPr>
                    </a:p>
                  </a:txBody>
                  <a:tcPr anchor="ct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graphicFrame>
        <p:nvGraphicFramePr>
          <p:cNvPr id="34" name="Tabella 33">
            <a:extLst>
              <a:ext uri="{FF2B5EF4-FFF2-40B4-BE49-F238E27FC236}">
                <a16:creationId xmlns:a16="http://schemas.microsoft.com/office/drawing/2014/main" id="{8C9B3CF1-F070-4075-8166-E9F18D75AD54}"/>
              </a:ext>
            </a:extLst>
          </p:cNvPr>
          <p:cNvGraphicFramePr>
            <a:graphicFrameLocks noGrp="1"/>
          </p:cNvGraphicFramePr>
          <p:nvPr>
            <p:extLst>
              <p:ext uri="{D42A27DB-BD31-4B8C-83A1-F6EECF244321}">
                <p14:modId xmlns:p14="http://schemas.microsoft.com/office/powerpoint/2010/main" val="3425155760"/>
              </p:ext>
            </p:extLst>
          </p:nvPr>
        </p:nvGraphicFramePr>
        <p:xfrm>
          <a:off x="272142" y="4809813"/>
          <a:ext cx="11919858" cy="1786327"/>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944020019"/>
                    </a:ext>
                  </a:extLst>
                </a:gridCol>
                <a:gridCol w="1589314">
                  <a:extLst>
                    <a:ext uri="{9D8B030D-6E8A-4147-A177-3AD203B41FA5}">
                      <a16:colId xmlns:a16="http://schemas.microsoft.com/office/drawing/2014/main" val="79365766"/>
                    </a:ext>
                  </a:extLst>
                </a:gridCol>
                <a:gridCol w="1621972">
                  <a:extLst>
                    <a:ext uri="{9D8B030D-6E8A-4147-A177-3AD203B41FA5}">
                      <a16:colId xmlns:a16="http://schemas.microsoft.com/office/drawing/2014/main" val="4129911090"/>
                    </a:ext>
                  </a:extLst>
                </a:gridCol>
                <a:gridCol w="1623217">
                  <a:extLst>
                    <a:ext uri="{9D8B030D-6E8A-4147-A177-3AD203B41FA5}">
                      <a16:colId xmlns:a16="http://schemas.microsoft.com/office/drawing/2014/main" val="1567833803"/>
                    </a:ext>
                  </a:extLst>
                </a:gridCol>
                <a:gridCol w="1822035">
                  <a:extLst>
                    <a:ext uri="{9D8B030D-6E8A-4147-A177-3AD203B41FA5}">
                      <a16:colId xmlns:a16="http://schemas.microsoft.com/office/drawing/2014/main" val="291230167"/>
                    </a:ext>
                  </a:extLst>
                </a:gridCol>
                <a:gridCol w="1822035">
                  <a:extLst>
                    <a:ext uri="{9D8B030D-6E8A-4147-A177-3AD203B41FA5}">
                      <a16:colId xmlns:a16="http://schemas.microsoft.com/office/drawing/2014/main" val="1988389916"/>
                    </a:ext>
                  </a:extLst>
                </a:gridCol>
                <a:gridCol w="1822035">
                  <a:extLst>
                    <a:ext uri="{9D8B030D-6E8A-4147-A177-3AD203B41FA5}">
                      <a16:colId xmlns:a16="http://schemas.microsoft.com/office/drawing/2014/main" val="744706569"/>
                    </a:ext>
                  </a:extLst>
                </a:gridCol>
              </a:tblGrid>
              <a:tr h="397992">
                <a:tc gridSpan="7">
                  <a:txBody>
                    <a:bodyPr/>
                    <a:lstStyle/>
                    <a:p>
                      <a:pPr algn="ctr"/>
                      <a:r>
                        <a:rPr lang="it-IT" sz="2000">
                          <a:solidFill>
                            <a:schemeClr val="tx1"/>
                          </a:solidFill>
                          <a:latin typeface="Work Sans" pitchFamily="2" charset="0"/>
                        </a:rPr>
                        <a:t>Distribuzione degli studenti nei livelli di apprendimento</a:t>
                      </a: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extLst>
                  <a:ext uri="{0D108BD9-81ED-4DB2-BD59-A6C34878D82A}">
                    <a16:rowId xmlns:a16="http://schemas.microsoft.com/office/drawing/2014/main" val="1003653957"/>
                  </a:ext>
                </a:extLst>
              </a:tr>
              <a:tr h="524335">
                <a:tc>
                  <a:txBody>
                    <a:bodyPr/>
                    <a:lstStyle/>
                    <a:p>
                      <a:pPr algn="ctr"/>
                      <a:endParaRPr lang="it-IT" sz="1400">
                        <a:latin typeface="Work Sans" pitchFamily="2" charset="0"/>
                      </a:endParaRPr>
                    </a:p>
                  </a:txBody>
                  <a:tcPr anchor="ctr"/>
                </a:tc>
                <a:tc>
                  <a:txBody>
                    <a:bodyPr/>
                    <a:lstStyle/>
                    <a:p>
                      <a:pPr algn="ctr"/>
                      <a:r>
                        <a:rPr lang="it-IT" sz="1400" b="1">
                          <a:latin typeface="Work Sans" pitchFamily="2" charset="0"/>
                        </a:rPr>
                        <a:t>Materia</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2</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3</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4</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5</a:t>
                      </a:r>
                    </a:p>
                  </a:txBody>
                  <a:tcPr anchor="ctr"/>
                </a:tc>
                <a:extLst>
                  <a:ext uri="{0D108BD9-81ED-4DB2-BD59-A6C34878D82A}">
                    <a16:rowId xmlns:a16="http://schemas.microsoft.com/office/drawing/2014/main" val="184304850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ITALIANO</a:t>
                      </a:r>
                    </a:p>
                  </a:txBody>
                  <a:tcPr anchor="ctr"/>
                </a:tc>
                <a:tc>
                  <a:txBody>
                    <a:bodyPr/>
                    <a:lstStyle/>
                    <a:p>
                      <a:pPr algn="ctr" fontAlgn="ctr"/>
                      <a:r>
                        <a:rPr lang="it-IT" sz="1400">
                          <a:solidFill>
                            <a:srgbClr val="1A1A1A"/>
                          </a:solidFill>
                          <a:effectLst/>
                          <a:latin typeface="Work Sans" pitchFamily="2" charset="0"/>
                        </a:rPr>
                        <a:t>1 (4,0%)</a:t>
                      </a:r>
                    </a:p>
                  </a:txBody>
                  <a:tcPr anchor="ctr"/>
                </a:tc>
                <a:tc>
                  <a:txBody>
                    <a:bodyPr/>
                    <a:lstStyle/>
                    <a:p>
                      <a:pPr algn="ctr" fontAlgn="ctr"/>
                      <a:r>
                        <a:rPr lang="it-IT" sz="1400">
                          <a:solidFill>
                            <a:srgbClr val="1A1A1A"/>
                          </a:solidFill>
                          <a:effectLst/>
                          <a:latin typeface="Work Sans" pitchFamily="2" charset="0"/>
                        </a:rPr>
                        <a:t>9 (36,0%)</a:t>
                      </a:r>
                    </a:p>
                  </a:txBody>
                  <a:tcPr anchor="ctr"/>
                </a:tc>
                <a:tc>
                  <a:txBody>
                    <a:bodyPr/>
                    <a:lstStyle/>
                    <a:p>
                      <a:pPr algn="ctr" fontAlgn="ctr"/>
                      <a:r>
                        <a:rPr lang="it-IT" sz="1400">
                          <a:solidFill>
                            <a:srgbClr val="1A1A1A"/>
                          </a:solidFill>
                          <a:effectLst/>
                          <a:latin typeface="Work Sans" pitchFamily="2" charset="0"/>
                        </a:rPr>
                        <a:t>9 (36,0%)</a:t>
                      </a:r>
                    </a:p>
                  </a:txBody>
                  <a:tcPr anchor="ctr"/>
                </a:tc>
                <a:tc>
                  <a:txBody>
                    <a:bodyPr/>
                    <a:lstStyle/>
                    <a:p>
                      <a:pPr algn="ctr" fontAlgn="ctr"/>
                      <a:r>
                        <a:rPr lang="it-IT" sz="1400">
                          <a:solidFill>
                            <a:srgbClr val="1A1A1A"/>
                          </a:solidFill>
                          <a:effectLst/>
                          <a:latin typeface="Work Sans" pitchFamily="2" charset="0"/>
                        </a:rPr>
                        <a:t>6 (24,0%)</a:t>
                      </a:r>
                    </a:p>
                  </a:txBody>
                  <a:tcPr anchor="ctr"/>
                </a:tc>
                <a:tc>
                  <a:txBody>
                    <a:bodyPr/>
                    <a:lstStyle/>
                    <a:p>
                      <a:pPr algn="ctr" fontAlgn="ctr"/>
                      <a:r>
                        <a:rPr lang="it-IT" sz="1400">
                          <a:solidFill>
                            <a:srgbClr val="1A1A1A"/>
                          </a:solidFill>
                          <a:effectLst/>
                          <a:latin typeface="Work Sans" pitchFamily="2" charset="0"/>
                        </a:rPr>
                        <a:t>0 (0,0%)</a:t>
                      </a:r>
                    </a:p>
                  </a:txBody>
                  <a:tcPr anchor="ctr"/>
                </a:tc>
                <a:extLst>
                  <a:ext uri="{0D108BD9-81ED-4DB2-BD59-A6C34878D82A}">
                    <a16:rowId xmlns:a16="http://schemas.microsoft.com/office/drawing/2014/main" val="3468404980"/>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MATEMATICA</a:t>
                      </a:r>
                    </a:p>
                  </a:txBody>
                  <a:tcPr anchor="ctr"/>
                </a:tc>
                <a:tc>
                  <a:txBody>
                    <a:bodyPr/>
                    <a:lstStyle/>
                    <a:p>
                      <a:pPr algn="ctr" fontAlgn="ctr"/>
                      <a:r>
                        <a:rPr lang="it-IT" sz="1400">
                          <a:effectLst/>
                          <a:latin typeface="Work Sans" pitchFamily="2" charset="0"/>
                        </a:rPr>
                        <a:t>3 (13,6%)</a:t>
                      </a:r>
                    </a:p>
                  </a:txBody>
                  <a:tcPr anchor="ctr"/>
                </a:tc>
                <a:tc>
                  <a:txBody>
                    <a:bodyPr/>
                    <a:lstStyle/>
                    <a:p>
                      <a:pPr algn="ctr" fontAlgn="ctr"/>
                      <a:r>
                        <a:rPr lang="it-IT" sz="1400">
                          <a:effectLst/>
                          <a:latin typeface="Work Sans" pitchFamily="2" charset="0"/>
                        </a:rPr>
                        <a:t>5 (22,7%)</a:t>
                      </a:r>
                    </a:p>
                  </a:txBody>
                  <a:tcPr anchor="ctr"/>
                </a:tc>
                <a:tc>
                  <a:txBody>
                    <a:bodyPr/>
                    <a:lstStyle/>
                    <a:p>
                      <a:pPr algn="ctr" fontAlgn="ctr"/>
                      <a:r>
                        <a:rPr lang="it-IT" sz="1400">
                          <a:effectLst/>
                          <a:latin typeface="Work Sans" pitchFamily="2" charset="0"/>
                        </a:rPr>
                        <a:t>10 (45,5%)</a:t>
                      </a:r>
                    </a:p>
                  </a:txBody>
                  <a:tcPr anchor="ctr"/>
                </a:tc>
                <a:tc>
                  <a:txBody>
                    <a:bodyPr/>
                    <a:lstStyle/>
                    <a:p>
                      <a:pPr algn="ctr" fontAlgn="ctr"/>
                      <a:r>
                        <a:rPr lang="it-IT" sz="1400">
                          <a:effectLst/>
                          <a:latin typeface="Work Sans" pitchFamily="2" charset="0"/>
                        </a:rPr>
                        <a:t>3 (13,6%)</a:t>
                      </a:r>
                    </a:p>
                  </a:txBody>
                  <a:tcPr anchor="ctr"/>
                </a:tc>
                <a:tc>
                  <a:txBody>
                    <a:bodyPr/>
                    <a:lstStyle/>
                    <a:p>
                      <a:pPr algn="ctr" fontAlgn="ctr"/>
                      <a:r>
                        <a:rPr lang="it-IT" sz="1400">
                          <a:effectLst/>
                          <a:latin typeface="Work Sans" pitchFamily="2" charset="0"/>
                        </a:rPr>
                        <a:t>1 (4,6%)</a:t>
                      </a:r>
                    </a:p>
                  </a:txBody>
                  <a:tcPr anchor="ctr"/>
                </a:tc>
                <a:extLst>
                  <a:ext uri="{0D108BD9-81ED-4DB2-BD59-A6C34878D82A}">
                    <a16:rowId xmlns:a16="http://schemas.microsoft.com/office/drawing/2014/main" val="1065392956"/>
                  </a:ext>
                </a:extLst>
              </a:tr>
            </a:tbl>
          </a:graphicData>
        </a:graphic>
      </p:graphicFrame>
      <p:grpSp>
        <p:nvGrpSpPr>
          <p:cNvPr id="45" name="Gruppo 44">
            <a:extLst>
              <a:ext uri="{FF2B5EF4-FFF2-40B4-BE49-F238E27FC236}">
                <a16:creationId xmlns:a16="http://schemas.microsoft.com/office/drawing/2014/main" id="{15B1272E-64C1-4B97-B6A2-C92F2A59656D}"/>
              </a:ext>
            </a:extLst>
          </p:cNvPr>
          <p:cNvGrpSpPr/>
          <p:nvPr/>
        </p:nvGrpSpPr>
        <p:grpSpPr>
          <a:xfrm>
            <a:off x="8452127" y="2014927"/>
            <a:ext cx="665922" cy="432000"/>
            <a:chOff x="8073887" y="1291301"/>
            <a:chExt cx="724200" cy="432000"/>
          </a:xfrm>
          <a:solidFill>
            <a:srgbClr val="FFC000"/>
          </a:solidFill>
        </p:grpSpPr>
        <p:pic>
          <p:nvPicPr>
            <p:cNvPr id="46" name="Elemento grafico 45" descr="Freccia: diritta con riempimento a tinta unita">
              <a:extLst>
                <a:ext uri="{FF2B5EF4-FFF2-40B4-BE49-F238E27FC236}">
                  <a16:creationId xmlns:a16="http://schemas.microsoft.com/office/drawing/2014/main" id="{DFF1BF4E-4745-44B7-B8B8-3697B53537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47" name="Elemento grafico 46" descr="Freccia: diritta con riempimento a tinta unita">
              <a:extLst>
                <a:ext uri="{FF2B5EF4-FFF2-40B4-BE49-F238E27FC236}">
                  <a16:creationId xmlns:a16="http://schemas.microsoft.com/office/drawing/2014/main" id="{81CDE7EB-AEC6-4C4F-A9E9-B99E651ED3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48" name="Elemento grafico 47" descr="Segna Pollice su con riempimento a tinta unita">
            <a:extLst>
              <a:ext uri="{FF2B5EF4-FFF2-40B4-BE49-F238E27FC236}">
                <a16:creationId xmlns:a16="http://schemas.microsoft.com/office/drawing/2014/main" id="{89DA9B4F-C653-41BA-B884-1CDFD3C7F5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85784" y="2019053"/>
            <a:ext cx="432000" cy="432000"/>
          </a:xfrm>
          <a:prstGeom prst="rect">
            <a:avLst/>
          </a:prstGeom>
        </p:spPr>
      </p:pic>
      <p:grpSp>
        <p:nvGrpSpPr>
          <p:cNvPr id="49" name="Gruppo 48">
            <a:extLst>
              <a:ext uri="{FF2B5EF4-FFF2-40B4-BE49-F238E27FC236}">
                <a16:creationId xmlns:a16="http://schemas.microsoft.com/office/drawing/2014/main" id="{E00048AA-3206-4DE5-A5D0-C23C6B34B372}"/>
              </a:ext>
            </a:extLst>
          </p:cNvPr>
          <p:cNvGrpSpPr/>
          <p:nvPr/>
        </p:nvGrpSpPr>
        <p:grpSpPr>
          <a:xfrm>
            <a:off x="6178339" y="2028663"/>
            <a:ext cx="665922" cy="432000"/>
            <a:chOff x="8073887" y="1291301"/>
            <a:chExt cx="724200" cy="432000"/>
          </a:xfrm>
          <a:solidFill>
            <a:srgbClr val="FFC000"/>
          </a:solidFill>
        </p:grpSpPr>
        <p:pic>
          <p:nvPicPr>
            <p:cNvPr id="50" name="Elemento grafico 49" descr="Freccia: diritta con riempimento a tinta unita">
              <a:extLst>
                <a:ext uri="{FF2B5EF4-FFF2-40B4-BE49-F238E27FC236}">
                  <a16:creationId xmlns:a16="http://schemas.microsoft.com/office/drawing/2014/main" id="{9F065D17-4B67-4957-AA25-DD7DC42FBB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51" name="Elemento grafico 50" descr="Freccia: diritta con riempimento a tinta unita">
              <a:extLst>
                <a:ext uri="{FF2B5EF4-FFF2-40B4-BE49-F238E27FC236}">
                  <a16:creationId xmlns:a16="http://schemas.microsoft.com/office/drawing/2014/main" id="{578C39C7-F9E0-4167-9774-9C48E91E43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grpSp>
        <p:nvGrpSpPr>
          <p:cNvPr id="57" name="Gruppo 56">
            <a:extLst>
              <a:ext uri="{FF2B5EF4-FFF2-40B4-BE49-F238E27FC236}">
                <a16:creationId xmlns:a16="http://schemas.microsoft.com/office/drawing/2014/main" id="{86D6EC97-E9BB-46A1-895A-FE2288ED04A5}"/>
              </a:ext>
            </a:extLst>
          </p:cNvPr>
          <p:cNvGrpSpPr/>
          <p:nvPr/>
        </p:nvGrpSpPr>
        <p:grpSpPr>
          <a:xfrm>
            <a:off x="8452127" y="4010729"/>
            <a:ext cx="665922" cy="432000"/>
            <a:chOff x="8073887" y="1291301"/>
            <a:chExt cx="724200" cy="432000"/>
          </a:xfrm>
          <a:solidFill>
            <a:srgbClr val="FFC000"/>
          </a:solidFill>
        </p:grpSpPr>
        <p:pic>
          <p:nvPicPr>
            <p:cNvPr id="58" name="Elemento grafico 57" descr="Freccia: diritta con riempimento a tinta unita">
              <a:extLst>
                <a:ext uri="{FF2B5EF4-FFF2-40B4-BE49-F238E27FC236}">
                  <a16:creationId xmlns:a16="http://schemas.microsoft.com/office/drawing/2014/main" id="{EA7E508B-0ED5-476D-B9EB-FFCBC4F0E1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59" name="Elemento grafico 58" descr="Freccia: diritta con riempimento a tinta unita">
              <a:extLst>
                <a:ext uri="{FF2B5EF4-FFF2-40B4-BE49-F238E27FC236}">
                  <a16:creationId xmlns:a16="http://schemas.microsoft.com/office/drawing/2014/main" id="{78931CC2-34E6-4A68-AD04-91C97F1A73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60" name="Elemento grafico 59" descr="Segna Pollice su con riempimento a tinta unita">
            <a:extLst>
              <a:ext uri="{FF2B5EF4-FFF2-40B4-BE49-F238E27FC236}">
                <a16:creationId xmlns:a16="http://schemas.microsoft.com/office/drawing/2014/main" id="{ACA8076F-404D-4F24-AAF0-D2CED743E3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85784" y="4020006"/>
            <a:ext cx="432000" cy="432000"/>
          </a:xfrm>
          <a:prstGeom prst="rect">
            <a:avLst/>
          </a:prstGeom>
        </p:spPr>
      </p:pic>
      <p:pic>
        <p:nvPicPr>
          <p:cNvPr id="61" name="Elemento grafico 60" descr="Segna Pollice su con riempimento a tinta unita">
            <a:extLst>
              <a:ext uri="{FF2B5EF4-FFF2-40B4-BE49-F238E27FC236}">
                <a16:creationId xmlns:a16="http://schemas.microsoft.com/office/drawing/2014/main" id="{A573DF55-D337-44A8-8105-B3001E4DC70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6295300" y="4025354"/>
            <a:ext cx="432000" cy="432000"/>
          </a:xfrm>
          <a:prstGeom prst="rect">
            <a:avLst/>
          </a:prstGeom>
        </p:spPr>
      </p:pic>
      <p:pic>
        <p:nvPicPr>
          <p:cNvPr id="62" name="Elemento grafico 61" descr="Segna Pollice su con riempimento a tinta unita">
            <a:extLst>
              <a:ext uri="{FF2B5EF4-FFF2-40B4-BE49-F238E27FC236}">
                <a16:creationId xmlns:a16="http://schemas.microsoft.com/office/drawing/2014/main" id="{89E6E830-06AA-4929-B58F-CFAD1F475B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0478" y="4541323"/>
            <a:ext cx="216000" cy="216000"/>
          </a:xfrm>
          <a:prstGeom prst="rect">
            <a:avLst/>
          </a:prstGeom>
        </p:spPr>
      </p:pic>
      <p:grpSp>
        <p:nvGrpSpPr>
          <p:cNvPr id="69" name="Gruppo 68">
            <a:extLst>
              <a:ext uri="{FF2B5EF4-FFF2-40B4-BE49-F238E27FC236}">
                <a16:creationId xmlns:a16="http://schemas.microsoft.com/office/drawing/2014/main" id="{0D868195-4C34-41CD-9007-DB9415C5C861}"/>
              </a:ext>
            </a:extLst>
          </p:cNvPr>
          <p:cNvGrpSpPr>
            <a:grpSpLocks noChangeAspect="1"/>
          </p:cNvGrpSpPr>
          <p:nvPr/>
        </p:nvGrpSpPr>
        <p:grpSpPr>
          <a:xfrm>
            <a:off x="3673903" y="4571486"/>
            <a:ext cx="362100" cy="216000"/>
            <a:chOff x="8073887" y="1291301"/>
            <a:chExt cx="724200" cy="432000"/>
          </a:xfrm>
          <a:solidFill>
            <a:srgbClr val="FFC000"/>
          </a:solidFill>
        </p:grpSpPr>
        <p:pic>
          <p:nvPicPr>
            <p:cNvPr id="71" name="Elemento grafico 70" descr="Freccia: diritta con riempimento a tinta unita">
              <a:extLst>
                <a:ext uri="{FF2B5EF4-FFF2-40B4-BE49-F238E27FC236}">
                  <a16:creationId xmlns:a16="http://schemas.microsoft.com/office/drawing/2014/main" id="{B75C5A46-9140-4580-B7C1-E586FD2DF6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72" name="Elemento grafico 71" descr="Freccia: diritta con riempimento a tinta unita">
              <a:extLst>
                <a:ext uri="{FF2B5EF4-FFF2-40B4-BE49-F238E27FC236}">
                  <a16:creationId xmlns:a16="http://schemas.microsoft.com/office/drawing/2014/main" id="{99B1F881-4591-43D1-9859-33D4DCF243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76" name="Elemento grafico 75" descr="Segna Pollice su con riempimento a tinta unita">
            <a:extLst>
              <a:ext uri="{FF2B5EF4-FFF2-40B4-BE49-F238E27FC236}">
                <a16:creationId xmlns:a16="http://schemas.microsoft.com/office/drawing/2014/main" id="{5A40E1E2-E664-4ABD-9199-07DCD533A4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7286223" y="4602155"/>
            <a:ext cx="216000" cy="216000"/>
          </a:xfrm>
          <a:prstGeom prst="rect">
            <a:avLst/>
          </a:prstGeom>
        </p:spPr>
      </p:pic>
      <p:grpSp>
        <p:nvGrpSpPr>
          <p:cNvPr id="63" name="Gruppo 62">
            <a:extLst>
              <a:ext uri="{FF2B5EF4-FFF2-40B4-BE49-F238E27FC236}">
                <a16:creationId xmlns:a16="http://schemas.microsoft.com/office/drawing/2014/main" id="{8CA39688-C533-4309-9ACE-8850FD4932FB}"/>
              </a:ext>
            </a:extLst>
          </p:cNvPr>
          <p:cNvGrpSpPr/>
          <p:nvPr/>
        </p:nvGrpSpPr>
        <p:grpSpPr>
          <a:xfrm>
            <a:off x="10768823" y="3588006"/>
            <a:ext cx="665922" cy="432000"/>
            <a:chOff x="8073887" y="1291301"/>
            <a:chExt cx="724200" cy="432000"/>
          </a:xfrm>
          <a:solidFill>
            <a:srgbClr val="FFC000"/>
          </a:solidFill>
        </p:grpSpPr>
        <p:pic>
          <p:nvPicPr>
            <p:cNvPr id="64" name="Elemento grafico 63" descr="Freccia: diritta con riempimento a tinta unita">
              <a:extLst>
                <a:ext uri="{FF2B5EF4-FFF2-40B4-BE49-F238E27FC236}">
                  <a16:creationId xmlns:a16="http://schemas.microsoft.com/office/drawing/2014/main" id="{46B3C23D-1E92-4B4F-AA96-05FABBC7C7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65" name="Elemento grafico 64" descr="Freccia: diritta con riempimento a tinta unita">
              <a:extLst>
                <a:ext uri="{FF2B5EF4-FFF2-40B4-BE49-F238E27FC236}">
                  <a16:creationId xmlns:a16="http://schemas.microsoft.com/office/drawing/2014/main" id="{FBFE1B21-DF18-4193-A09F-9E786E74E7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73" name="Elemento grafico 72" descr="Segna Pollice su con riempimento a tinta unita">
            <a:extLst>
              <a:ext uri="{FF2B5EF4-FFF2-40B4-BE49-F238E27FC236}">
                <a16:creationId xmlns:a16="http://schemas.microsoft.com/office/drawing/2014/main" id="{25C9E3F9-D6AC-4CEC-9FE2-214C6C5938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6289505" y="3591167"/>
            <a:ext cx="432000" cy="432000"/>
          </a:xfrm>
          <a:prstGeom prst="rect">
            <a:avLst/>
          </a:prstGeom>
        </p:spPr>
      </p:pic>
      <p:pic>
        <p:nvPicPr>
          <p:cNvPr id="74" name="Elemento grafico 73" descr="Segna Pollice su con riempimento a tinta unita">
            <a:extLst>
              <a:ext uri="{FF2B5EF4-FFF2-40B4-BE49-F238E27FC236}">
                <a16:creationId xmlns:a16="http://schemas.microsoft.com/office/drawing/2014/main" id="{8D2A476E-6546-4136-A55E-53740FD41FF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8555631" y="3578729"/>
            <a:ext cx="432000" cy="432000"/>
          </a:xfrm>
          <a:prstGeom prst="rect">
            <a:avLst/>
          </a:prstGeom>
        </p:spPr>
      </p:pic>
      <p:pic>
        <p:nvPicPr>
          <p:cNvPr id="75" name="Elemento grafico 74" descr="Segna Pollice su con riempimento a tinta unita">
            <a:extLst>
              <a:ext uri="{FF2B5EF4-FFF2-40B4-BE49-F238E27FC236}">
                <a16:creationId xmlns:a16="http://schemas.microsoft.com/office/drawing/2014/main" id="{91B16DA2-E7CA-42E2-A188-F0F3E1ABF4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6231025" y="1594476"/>
            <a:ext cx="432000" cy="432000"/>
          </a:xfrm>
          <a:prstGeom prst="rect">
            <a:avLst/>
          </a:prstGeom>
        </p:spPr>
      </p:pic>
      <p:pic>
        <p:nvPicPr>
          <p:cNvPr id="77" name="Elemento grafico 76" descr="Segna Pollice su con riempimento a tinta unita">
            <a:extLst>
              <a:ext uri="{FF2B5EF4-FFF2-40B4-BE49-F238E27FC236}">
                <a16:creationId xmlns:a16="http://schemas.microsoft.com/office/drawing/2014/main" id="{602D3DDE-B698-4807-975F-4B5075817D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8550910" y="1594476"/>
            <a:ext cx="432000" cy="432000"/>
          </a:xfrm>
          <a:prstGeom prst="rect">
            <a:avLst/>
          </a:prstGeom>
        </p:spPr>
      </p:pic>
      <p:grpSp>
        <p:nvGrpSpPr>
          <p:cNvPr id="83" name="Gruppo 82">
            <a:extLst>
              <a:ext uri="{FF2B5EF4-FFF2-40B4-BE49-F238E27FC236}">
                <a16:creationId xmlns:a16="http://schemas.microsoft.com/office/drawing/2014/main" id="{78305CF0-32E6-4723-A47F-4E469FA0B9E4}"/>
              </a:ext>
            </a:extLst>
          </p:cNvPr>
          <p:cNvGrpSpPr/>
          <p:nvPr/>
        </p:nvGrpSpPr>
        <p:grpSpPr>
          <a:xfrm>
            <a:off x="10768823" y="1587053"/>
            <a:ext cx="665922" cy="432000"/>
            <a:chOff x="8073887" y="1291301"/>
            <a:chExt cx="724200" cy="432000"/>
          </a:xfrm>
          <a:solidFill>
            <a:srgbClr val="FFC000"/>
          </a:solidFill>
        </p:grpSpPr>
        <p:pic>
          <p:nvPicPr>
            <p:cNvPr id="84" name="Elemento grafico 83" descr="Freccia: diritta con riempimento a tinta unita">
              <a:extLst>
                <a:ext uri="{FF2B5EF4-FFF2-40B4-BE49-F238E27FC236}">
                  <a16:creationId xmlns:a16="http://schemas.microsoft.com/office/drawing/2014/main" id="{7357DB42-FF88-4B73-AD64-4B3A0A73B6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85" name="Elemento grafico 84" descr="Freccia: diritta con riempimento a tinta unita">
              <a:extLst>
                <a:ext uri="{FF2B5EF4-FFF2-40B4-BE49-F238E27FC236}">
                  <a16:creationId xmlns:a16="http://schemas.microsoft.com/office/drawing/2014/main" id="{D89FDB84-E2A0-4F3A-B6CC-DF4B66C5E7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sp>
        <p:nvSpPr>
          <p:cNvPr id="89" name="CasellaDiTesto 88">
            <a:extLst>
              <a:ext uri="{FF2B5EF4-FFF2-40B4-BE49-F238E27FC236}">
                <a16:creationId xmlns:a16="http://schemas.microsoft.com/office/drawing/2014/main" id="{EFA2980D-E558-4846-937C-84D0C9AEE03B}"/>
              </a:ext>
            </a:extLst>
          </p:cNvPr>
          <p:cNvSpPr txBox="1"/>
          <p:nvPr/>
        </p:nvSpPr>
        <p:spPr>
          <a:xfrm>
            <a:off x="421689" y="90753"/>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90" name="Pulsante di azione: vuoto 89" descr="Indietro con riempimento a tinta unita">
            <a:hlinkClick r:id="rId10" action="ppaction://hlinksldjump" highlightClick="1"/>
            <a:extLst>
              <a:ext uri="{FF2B5EF4-FFF2-40B4-BE49-F238E27FC236}">
                <a16:creationId xmlns:a16="http://schemas.microsoft.com/office/drawing/2014/main" id="{C55B0D80-0BF1-4AD3-BAFC-A0A96A95DFDF}"/>
              </a:ext>
            </a:extLst>
          </p:cNvPr>
          <p:cNvSpPr/>
          <p:nvPr/>
        </p:nvSpPr>
        <p:spPr>
          <a:xfrm>
            <a:off x="1999050" y="82197"/>
            <a:ext cx="417501" cy="386443"/>
          </a:xfrm>
          <a:prstGeom prst="actionButtonBlank">
            <a:avLst/>
          </a:prstGeom>
          <a:blipFill dpi="0"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91" name="Gruppo 90">
            <a:extLst>
              <a:ext uri="{FF2B5EF4-FFF2-40B4-BE49-F238E27FC236}">
                <a16:creationId xmlns:a16="http://schemas.microsoft.com/office/drawing/2014/main" id="{7D470E4E-8E25-41FE-9EE7-CC42C803113B}"/>
              </a:ext>
            </a:extLst>
          </p:cNvPr>
          <p:cNvGrpSpPr/>
          <p:nvPr/>
        </p:nvGrpSpPr>
        <p:grpSpPr>
          <a:xfrm rot="5400000">
            <a:off x="-3167651" y="3212999"/>
            <a:ext cx="6662061" cy="432000"/>
            <a:chOff x="0" y="0"/>
            <a:chExt cx="12260385" cy="581573"/>
          </a:xfrm>
        </p:grpSpPr>
        <p:pic>
          <p:nvPicPr>
            <p:cNvPr id="92" name="Immagine 91">
              <a:extLst>
                <a:ext uri="{FF2B5EF4-FFF2-40B4-BE49-F238E27FC236}">
                  <a16:creationId xmlns:a16="http://schemas.microsoft.com/office/drawing/2014/main" id="{1D26C443-A2CC-44E2-B75E-F7F37E3337D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93" name="Immagine 92">
              <a:extLst>
                <a:ext uri="{FF2B5EF4-FFF2-40B4-BE49-F238E27FC236}">
                  <a16:creationId xmlns:a16="http://schemas.microsoft.com/office/drawing/2014/main" id="{00BA4476-D415-408B-AC86-4458654D0BB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94" name="Immagine 93">
              <a:extLst>
                <a:ext uri="{FF2B5EF4-FFF2-40B4-BE49-F238E27FC236}">
                  <a16:creationId xmlns:a16="http://schemas.microsoft.com/office/drawing/2014/main" id="{7BC872B0-3D2B-4F15-B401-5CE14B171BE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43" name="Gruppo 42">
            <a:extLst>
              <a:ext uri="{FF2B5EF4-FFF2-40B4-BE49-F238E27FC236}">
                <a16:creationId xmlns:a16="http://schemas.microsoft.com/office/drawing/2014/main" id="{6B2B7AC6-9E98-4DFB-9D47-7D6F3AAA65C5}"/>
              </a:ext>
            </a:extLst>
          </p:cNvPr>
          <p:cNvGrpSpPr/>
          <p:nvPr/>
        </p:nvGrpSpPr>
        <p:grpSpPr>
          <a:xfrm>
            <a:off x="4572000" y="85316"/>
            <a:ext cx="7526173" cy="369714"/>
            <a:chOff x="596530" y="360775"/>
            <a:chExt cx="9604098" cy="341130"/>
          </a:xfrm>
        </p:grpSpPr>
        <p:sp>
          <p:nvSpPr>
            <p:cNvPr id="44" name="CasellaDiTesto 43">
              <a:extLst>
                <a:ext uri="{FF2B5EF4-FFF2-40B4-BE49-F238E27FC236}">
                  <a16:creationId xmlns:a16="http://schemas.microsoft.com/office/drawing/2014/main" id="{0C9B1D29-2D0A-4535-B543-E2CC7BEA854A}"/>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52" name="Immagine 51">
              <a:extLst>
                <a:ext uri="{FF2B5EF4-FFF2-40B4-BE49-F238E27FC236}">
                  <a16:creationId xmlns:a16="http://schemas.microsoft.com/office/drawing/2014/main" id="{A43F9C8E-245B-451E-8405-B6CC435C0FE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535943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12006502-8E6A-4458-8BC2-95D4C43AE3FC}"/>
              </a:ext>
            </a:extLst>
          </p:cNvPr>
          <p:cNvGraphicFramePr>
            <a:graphicFrameLocks noGrp="1"/>
          </p:cNvGraphicFramePr>
          <p:nvPr>
            <p:extLst>
              <p:ext uri="{D42A27DB-BD31-4B8C-83A1-F6EECF244321}">
                <p14:modId xmlns:p14="http://schemas.microsoft.com/office/powerpoint/2010/main" val="3419368079"/>
              </p:ext>
            </p:extLst>
          </p:nvPr>
        </p:nvGraphicFramePr>
        <p:xfrm>
          <a:off x="277583" y="460085"/>
          <a:ext cx="11914417" cy="4406246"/>
        </p:xfrm>
        <a:graphic>
          <a:graphicData uri="http://schemas.openxmlformats.org/drawingml/2006/table">
            <a:tbl>
              <a:tblPr firstRow="1" bandRow="1">
                <a:tableStyleId>{7DF18680-E054-41AD-8BC1-D1AEF772440D}</a:tableStyleId>
              </a:tblPr>
              <a:tblGrid>
                <a:gridCol w="1394388">
                  <a:extLst>
                    <a:ext uri="{9D8B030D-6E8A-4147-A177-3AD203B41FA5}">
                      <a16:colId xmlns:a16="http://schemas.microsoft.com/office/drawing/2014/main" val="4057865429"/>
                    </a:ext>
                  </a:extLst>
                </a:gridCol>
                <a:gridCol w="1840775">
                  <a:extLst>
                    <a:ext uri="{9D8B030D-6E8A-4147-A177-3AD203B41FA5}">
                      <a16:colId xmlns:a16="http://schemas.microsoft.com/office/drawing/2014/main" val="2456361952"/>
                    </a:ext>
                  </a:extLst>
                </a:gridCol>
                <a:gridCol w="1840775">
                  <a:extLst>
                    <a:ext uri="{9D8B030D-6E8A-4147-A177-3AD203B41FA5}">
                      <a16:colId xmlns:a16="http://schemas.microsoft.com/office/drawing/2014/main" val="2669887056"/>
                    </a:ext>
                  </a:extLst>
                </a:gridCol>
                <a:gridCol w="2279493">
                  <a:extLst>
                    <a:ext uri="{9D8B030D-6E8A-4147-A177-3AD203B41FA5}">
                      <a16:colId xmlns:a16="http://schemas.microsoft.com/office/drawing/2014/main" val="1246928854"/>
                    </a:ext>
                  </a:extLst>
                </a:gridCol>
                <a:gridCol w="2279493">
                  <a:extLst>
                    <a:ext uri="{9D8B030D-6E8A-4147-A177-3AD203B41FA5}">
                      <a16:colId xmlns:a16="http://schemas.microsoft.com/office/drawing/2014/main" val="341335712"/>
                    </a:ext>
                  </a:extLst>
                </a:gridCol>
                <a:gridCol w="2279493">
                  <a:extLst>
                    <a:ext uri="{9D8B030D-6E8A-4147-A177-3AD203B41FA5}">
                      <a16:colId xmlns:a16="http://schemas.microsoft.com/office/drawing/2014/main" val="561693737"/>
                    </a:ext>
                  </a:extLst>
                </a:gridCol>
              </a:tblGrid>
              <a:tr h="367578">
                <a:tc gridSpan="6">
                  <a:txBody>
                    <a:bodyPr/>
                    <a:lstStyle/>
                    <a:p>
                      <a:pPr algn="ctr"/>
                      <a:r>
                        <a:rPr lang="it-IT" sz="2000">
                          <a:solidFill>
                            <a:schemeClr val="tx1"/>
                          </a:solidFill>
                          <a:latin typeface="Work Sans" pitchFamily="2" charset="0"/>
                        </a:rPr>
                        <a:t>Punteggi generali - Licei scientifici, classici e linguistici</a:t>
                      </a:r>
                    </a:p>
                  </a:txBody>
                  <a:tcPr anchor="ctr">
                    <a:noFill/>
                  </a:tcPr>
                </a:tc>
                <a:tc hMerge="1">
                  <a:txBody>
                    <a:bodyPr/>
                    <a:lstStyle/>
                    <a:p>
                      <a:pPr algn="ctr"/>
                      <a:endParaRPr lang="it-IT" sz="1400">
                        <a:latin typeface="+mn-lt"/>
                      </a:endParaRPr>
                    </a:p>
                  </a:txBody>
                  <a:tcPr anchor="ct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a:txBody>
                    <a:bodyPr/>
                    <a:lstStyle/>
                    <a:p>
                      <a:pPr algn="ctr"/>
                      <a:r>
                        <a:rPr lang="it-IT" sz="1400" b="1">
                          <a:solidFill>
                            <a:schemeClr val="tx1"/>
                          </a:solidFill>
                          <a:latin typeface="Work Sans" pitchFamily="2" charset="0"/>
                        </a:rPr>
                        <a:t>omissis</a:t>
                      </a:r>
                    </a:p>
                  </a:txBody>
                  <a:tcPr anchor="ctr"/>
                </a:tc>
                <a:tc>
                  <a:txBody>
                    <a:bodyPr/>
                    <a:lstStyle/>
                    <a:p>
                      <a:pPr algn="ctr"/>
                      <a:r>
                        <a:rPr lang="it-IT" sz="1400" b="1">
                          <a:solidFill>
                            <a:schemeClr val="tx1"/>
                          </a:solidFill>
                          <a:latin typeface="Work Sans" pitchFamily="2" charset="0"/>
                        </a:rPr>
                        <a:t>Punteggio (</a:t>
                      </a:r>
                      <a:r>
                        <a:rPr lang="it-IT" sz="1400" b="1">
                          <a:solidFill>
                            <a:schemeClr val="tx1"/>
                          </a:solidFill>
                          <a:latin typeface="Work Sans" pitchFamily="2" charset="0"/>
                          <a:hlinkClick r:id="rId2" action="ppaction://hlinksldjump" tooltip="Il punteggio riportato tiene conto non solo del numero di risposte corrette fornite ma anche del livello di difficoltà delle singole domande (ogni quesito ha uno specifico livello di difficoltà e, pertanto, ha un valore di punteggio differente)."/>
                        </a:rPr>
                        <a:t>?</a:t>
                      </a:r>
                      <a:r>
                        <a:rPr lang="it-IT" sz="1400" b="1">
                          <a:solidFill>
                            <a:schemeClr val="tx1"/>
                          </a:solidFill>
                          <a:latin typeface="Work Sans" pitchFamily="2"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Differenza rispetto a gruppi simili </a:t>
                      </a:r>
                      <a:r>
                        <a:rPr lang="it-IT" sz="1400" b="1">
                          <a:solidFill>
                            <a:schemeClr val="tx1"/>
                          </a:solidFill>
                          <a:latin typeface="Work Sans" pitchFamily="2" charset="0"/>
                          <a:hlinkClick r:id="rId3" action="ppaction://hlinksldjump" tooltip="Si riporta la differenza tra il punteggio della classe/della scuola e il punteggio medio ottenuto dalle duecento classi/scuole con simili condizioni socio-economico-culturali."/>
                        </a:rPr>
                        <a:t>(</a:t>
                      </a:r>
                      <a:r>
                        <a:rPr lang="it-IT" sz="1400" b="1">
                          <a:solidFill>
                            <a:schemeClr val="tx1"/>
                          </a:solidFill>
                          <a:latin typeface="Work Sans" pitchFamily="2" charset="0"/>
                          <a:hlinkClick r:id="rId2" action="ppaction://hlinksldjump" tooltip="Rappresenta la differenza tra il punteggio della classe/della scuola e il punteggio medio ottenuto dalle duecento classi/scuole con simili condizioni socio-economico-culturali."/>
                        </a:rPr>
                        <a:t>?</a:t>
                      </a:r>
                      <a:r>
                        <a:rPr lang="it-IT" sz="1400" b="1">
                          <a:solidFill>
                            <a:schemeClr val="tx1"/>
                          </a:solidFill>
                          <a:latin typeface="Work Sans" pitchFamily="2" charset="0"/>
                          <a:hlinkClick r:id="rId3" action="ppaction://hlinksldjump" tooltip="Si riporta la differenza tra il punteggio della classe/della scuola e il punteggio medio ottenuto dalle duecento classi/scuole con simili condizioni socio-economico-culturali."/>
                        </a:rPr>
                        <a:t>)</a:t>
                      </a: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Confronto con punteggio Lombardia (223,5)</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(223,6)</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(216,5)</a:t>
                      </a:r>
                    </a:p>
                  </a:txBody>
                  <a:tcPr anchor="ctr"/>
                </a:tc>
                <a:extLst>
                  <a:ext uri="{0D108BD9-81ED-4DB2-BD59-A6C34878D82A}">
                    <a16:rowId xmlns:a16="http://schemas.microsoft.com/office/drawing/2014/main" val="700804956"/>
                  </a:ext>
                </a:extLst>
              </a:tr>
              <a:tr h="432000">
                <a:tc>
                  <a:txBody>
                    <a:bodyPr/>
                    <a:lstStyle/>
                    <a:p>
                      <a:pPr algn="ctr"/>
                      <a:r>
                        <a:rPr lang="it-IT" sz="1400" b="1">
                          <a:solidFill>
                            <a:schemeClr val="tx1"/>
                          </a:solidFill>
                          <a:latin typeface="Work Sans" pitchFamily="2" charset="0"/>
                        </a:rPr>
                        <a:t>ITALIANO</a:t>
                      </a:r>
                    </a:p>
                  </a:txBody>
                  <a:tcPr anchor="ctr"/>
                </a:tc>
                <a:tc>
                  <a:txBody>
                    <a:bodyPr/>
                    <a:lstStyle/>
                    <a:p>
                      <a:pPr algn="ctr"/>
                      <a:r>
                        <a:rPr lang="it-IT" sz="1400">
                          <a:solidFill>
                            <a:schemeClr val="tx1"/>
                          </a:solidFill>
                          <a:latin typeface="Work Sans" pitchFamily="2" charset="0"/>
                        </a:rPr>
                        <a:t>219,9</a:t>
                      </a:r>
                    </a:p>
                  </a:txBody>
                  <a:tcPr anchor="ctr"/>
                </a:tc>
                <a:tc>
                  <a:txBody>
                    <a:bodyPr/>
                    <a:lstStyle/>
                    <a:p>
                      <a:pPr algn="ctr"/>
                      <a:r>
                        <a:rPr lang="it-IT" sz="1400">
                          <a:solidFill>
                            <a:schemeClr val="tx1"/>
                          </a:solidFill>
                          <a:latin typeface="Work Sans" pitchFamily="2" charset="0"/>
                        </a:rPr>
                        <a:t>+6,5</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4">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4">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686223323"/>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231,7</a:t>
                      </a:r>
                    </a:p>
                  </a:txBody>
                  <a:tcPr anchor="ctr"/>
                </a:tc>
                <a:tc>
                  <a:txBody>
                    <a:bodyPr/>
                    <a:lstStyle/>
                    <a:p>
                      <a:pPr algn="ctr"/>
                      <a:r>
                        <a:rPr lang="it-IT" sz="1400">
                          <a:solidFill>
                            <a:schemeClr val="tx1"/>
                          </a:solidFill>
                          <a:latin typeface="Work Sans" pitchFamily="2" charset="0"/>
                        </a:rPr>
                        <a:t>+35,4</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32114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a:solidFill>
                            <a:schemeClr val="tx1"/>
                          </a:solidFill>
                          <a:latin typeface="Work Sans" pitchFamily="2" charset="0"/>
                        </a:rPr>
                        <a:t>Punteggi generali - Altri Licei (diversi da scientifici)</a:t>
                      </a:r>
                    </a:p>
                  </a:txBody>
                  <a:tcPr anchor="ctr">
                    <a:noFill/>
                  </a:tcPr>
                </a:tc>
                <a:tc hMerge="1">
                  <a:txBody>
                    <a:bodyPr/>
                    <a:lstStyle/>
                    <a:p>
                      <a:pPr algn="ctr"/>
                      <a:endParaRPr lang="it-IT" sz="1400" b="1">
                        <a:solidFill>
                          <a:schemeClr val="tx1"/>
                        </a:solidFill>
                        <a:latin typeface="+mn-lt"/>
                      </a:endParaRPr>
                    </a:p>
                  </a:txBody>
                  <a:tcPr anchor="ctr"/>
                </a:tc>
                <a:tc hMerge="1">
                  <a:txBody>
                    <a:bodyPr/>
                    <a:lstStyle/>
                    <a:p>
                      <a:endParaRPr lang="it-IT"/>
                    </a:p>
                  </a:txBody>
                  <a:tcP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extLst>
                  <a:ext uri="{0D108BD9-81ED-4DB2-BD59-A6C34878D82A}">
                    <a16:rowId xmlns:a16="http://schemas.microsoft.com/office/drawing/2014/main" val="3864041501"/>
                  </a:ext>
                </a:extLst>
              </a:tr>
              <a:tr h="520696">
                <a:tc>
                  <a:txBody>
                    <a:bodyPr/>
                    <a:lstStyle/>
                    <a:p>
                      <a:pPr algn="ct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(200,6)</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(198,5)</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(189,9)</a:t>
                      </a:r>
                    </a:p>
                  </a:txBody>
                  <a:tcPr anchor="ctr"/>
                </a:tc>
                <a:extLst>
                  <a:ext uri="{0D108BD9-81ED-4DB2-BD59-A6C34878D82A}">
                    <a16:rowId xmlns:a16="http://schemas.microsoft.com/office/drawing/2014/main" val="3023237660"/>
                  </a:ext>
                </a:extLst>
              </a:tr>
              <a:tr h="432000">
                <a:tc>
                  <a:txBody>
                    <a:bodyPr/>
                    <a:lstStyle/>
                    <a:p>
                      <a:pPr algn="ctr"/>
                      <a:r>
                        <a:rPr lang="it-IT" sz="1400" b="1">
                          <a:solidFill>
                            <a:schemeClr val="tx1"/>
                          </a:solidFill>
                          <a:latin typeface="Work Sans" pitchFamily="2" charset="0"/>
                        </a:rPr>
                        <a:t>MATEMATICA</a:t>
                      </a:r>
                    </a:p>
                  </a:txBody>
                  <a:tcPr anchor="ctr"/>
                </a:tc>
                <a:tc>
                  <a:txBody>
                    <a:bodyPr/>
                    <a:lstStyle/>
                    <a:p>
                      <a:pPr algn="ctr"/>
                      <a:r>
                        <a:rPr lang="it-IT" sz="1400">
                          <a:solidFill>
                            <a:schemeClr val="tx1"/>
                          </a:solidFill>
                          <a:latin typeface="Work Sans" pitchFamily="2" charset="0"/>
                        </a:rPr>
                        <a:t>216,8</a:t>
                      </a:r>
                    </a:p>
                  </a:txBody>
                  <a:tcPr anchor="ctr"/>
                </a:tc>
                <a:tc>
                  <a:txBody>
                    <a:bodyPr/>
                    <a:lstStyle/>
                    <a:p>
                      <a:pPr algn="ctr"/>
                      <a:r>
                        <a:rPr lang="it-IT" sz="1400">
                          <a:solidFill>
                            <a:schemeClr val="tx1"/>
                          </a:solidFill>
                          <a:latin typeface="Work Sans" pitchFamily="2" charset="0"/>
                        </a:rPr>
                        <a:t>+25,0</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755600526"/>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194,7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a:solidFill>
                            <a:schemeClr val="tx1"/>
                          </a:solidFill>
                          <a:latin typeface="Work Sans" pitchFamily="2" charset="0"/>
                        </a:rPr>
                        <a:t>+15,9</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chemeClr val="accent4">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622659283"/>
                  </a:ext>
                </a:extLst>
              </a:tr>
              <a:tr h="42272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pPr algn="ctr"/>
                      <a:endParaRPr lang="it-IT" sz="1400">
                        <a:solidFill>
                          <a:schemeClr val="tx1"/>
                        </a:solidFill>
                        <a:latin typeface="+mn-lt"/>
                      </a:endParaRPr>
                    </a:p>
                  </a:txBody>
                  <a:tcPr anchor="ct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graphicFrame>
        <p:nvGraphicFramePr>
          <p:cNvPr id="34" name="Tabella 33">
            <a:extLst>
              <a:ext uri="{FF2B5EF4-FFF2-40B4-BE49-F238E27FC236}">
                <a16:creationId xmlns:a16="http://schemas.microsoft.com/office/drawing/2014/main" id="{8C9B3CF1-F070-4075-8166-E9F18D75AD54}"/>
              </a:ext>
            </a:extLst>
          </p:cNvPr>
          <p:cNvGraphicFramePr>
            <a:graphicFrameLocks noGrp="1"/>
          </p:cNvGraphicFramePr>
          <p:nvPr>
            <p:extLst>
              <p:ext uri="{D42A27DB-BD31-4B8C-83A1-F6EECF244321}">
                <p14:modId xmlns:p14="http://schemas.microsoft.com/office/powerpoint/2010/main" val="3523366135"/>
              </p:ext>
            </p:extLst>
          </p:nvPr>
        </p:nvGraphicFramePr>
        <p:xfrm>
          <a:off x="272142" y="4809813"/>
          <a:ext cx="11919858" cy="1786327"/>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944020019"/>
                    </a:ext>
                  </a:extLst>
                </a:gridCol>
                <a:gridCol w="1589314">
                  <a:extLst>
                    <a:ext uri="{9D8B030D-6E8A-4147-A177-3AD203B41FA5}">
                      <a16:colId xmlns:a16="http://schemas.microsoft.com/office/drawing/2014/main" val="79365766"/>
                    </a:ext>
                  </a:extLst>
                </a:gridCol>
                <a:gridCol w="1621972">
                  <a:extLst>
                    <a:ext uri="{9D8B030D-6E8A-4147-A177-3AD203B41FA5}">
                      <a16:colId xmlns:a16="http://schemas.microsoft.com/office/drawing/2014/main" val="4129911090"/>
                    </a:ext>
                  </a:extLst>
                </a:gridCol>
                <a:gridCol w="1623217">
                  <a:extLst>
                    <a:ext uri="{9D8B030D-6E8A-4147-A177-3AD203B41FA5}">
                      <a16:colId xmlns:a16="http://schemas.microsoft.com/office/drawing/2014/main" val="1567833803"/>
                    </a:ext>
                  </a:extLst>
                </a:gridCol>
                <a:gridCol w="1822035">
                  <a:extLst>
                    <a:ext uri="{9D8B030D-6E8A-4147-A177-3AD203B41FA5}">
                      <a16:colId xmlns:a16="http://schemas.microsoft.com/office/drawing/2014/main" val="291230167"/>
                    </a:ext>
                  </a:extLst>
                </a:gridCol>
                <a:gridCol w="1822035">
                  <a:extLst>
                    <a:ext uri="{9D8B030D-6E8A-4147-A177-3AD203B41FA5}">
                      <a16:colId xmlns:a16="http://schemas.microsoft.com/office/drawing/2014/main" val="1988389916"/>
                    </a:ext>
                  </a:extLst>
                </a:gridCol>
                <a:gridCol w="1822035">
                  <a:extLst>
                    <a:ext uri="{9D8B030D-6E8A-4147-A177-3AD203B41FA5}">
                      <a16:colId xmlns:a16="http://schemas.microsoft.com/office/drawing/2014/main" val="744706569"/>
                    </a:ext>
                  </a:extLst>
                </a:gridCol>
              </a:tblGrid>
              <a:tr h="397992">
                <a:tc gridSpan="7">
                  <a:txBody>
                    <a:bodyPr/>
                    <a:lstStyle/>
                    <a:p>
                      <a:pPr algn="ctr"/>
                      <a:r>
                        <a:rPr lang="it-IT" sz="2000">
                          <a:solidFill>
                            <a:schemeClr val="tx1"/>
                          </a:solidFill>
                          <a:latin typeface="Work Sans" pitchFamily="2" charset="0"/>
                        </a:rPr>
                        <a:t>Distribuzione degli studenti nei livelli di apprendimento</a:t>
                      </a: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extLst>
                  <a:ext uri="{0D108BD9-81ED-4DB2-BD59-A6C34878D82A}">
                    <a16:rowId xmlns:a16="http://schemas.microsoft.com/office/drawing/2014/main" val="1003653957"/>
                  </a:ext>
                </a:extLst>
              </a:tr>
              <a:tr h="524335">
                <a:tc>
                  <a:txBody>
                    <a:bodyPr/>
                    <a:lstStyle/>
                    <a:p>
                      <a:pPr algn="ctr"/>
                      <a:endParaRPr lang="it-IT" sz="1400">
                        <a:latin typeface="Work Sans" pitchFamily="2" charset="0"/>
                      </a:endParaRPr>
                    </a:p>
                  </a:txBody>
                  <a:tcPr anchor="ctr"/>
                </a:tc>
                <a:tc>
                  <a:txBody>
                    <a:bodyPr/>
                    <a:lstStyle/>
                    <a:p>
                      <a:pPr algn="ctr"/>
                      <a:r>
                        <a:rPr lang="it-IT" sz="1400" b="1">
                          <a:latin typeface="Work Sans" pitchFamily="2" charset="0"/>
                        </a:rPr>
                        <a:t>Materia</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2</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3</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4</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5</a:t>
                      </a:r>
                    </a:p>
                  </a:txBody>
                  <a:tcPr anchor="ctr"/>
                </a:tc>
                <a:extLst>
                  <a:ext uri="{0D108BD9-81ED-4DB2-BD59-A6C34878D82A}">
                    <a16:rowId xmlns:a16="http://schemas.microsoft.com/office/drawing/2014/main" val="184304850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ITALIANO</a:t>
                      </a:r>
                    </a:p>
                  </a:txBody>
                  <a:tcPr anchor="ctr"/>
                </a:tc>
                <a:tc>
                  <a:txBody>
                    <a:bodyPr/>
                    <a:lstStyle/>
                    <a:p>
                      <a:pPr algn="ctr" fontAlgn="ctr"/>
                      <a:r>
                        <a:rPr lang="it-IT" sz="1400">
                          <a:effectLst/>
                          <a:latin typeface="Work Sans" pitchFamily="2" charset="0"/>
                        </a:rPr>
                        <a:t>1 (5,9%)</a:t>
                      </a:r>
                    </a:p>
                  </a:txBody>
                  <a:tcPr anchor="ctr"/>
                </a:tc>
                <a:tc>
                  <a:txBody>
                    <a:bodyPr/>
                    <a:lstStyle/>
                    <a:p>
                      <a:pPr algn="ctr" fontAlgn="ctr"/>
                      <a:r>
                        <a:rPr lang="it-IT" sz="1400">
                          <a:effectLst/>
                          <a:latin typeface="Work Sans" pitchFamily="2" charset="0"/>
                        </a:rPr>
                        <a:t>1 (5,9%)</a:t>
                      </a:r>
                    </a:p>
                  </a:txBody>
                  <a:tcPr anchor="ctr"/>
                </a:tc>
                <a:tc>
                  <a:txBody>
                    <a:bodyPr/>
                    <a:lstStyle/>
                    <a:p>
                      <a:pPr algn="ctr" fontAlgn="ctr"/>
                      <a:r>
                        <a:rPr lang="it-IT" sz="1400">
                          <a:effectLst/>
                          <a:latin typeface="Work Sans" pitchFamily="2" charset="0"/>
                        </a:rPr>
                        <a:t>7 (41,2%)</a:t>
                      </a:r>
                    </a:p>
                  </a:txBody>
                  <a:tcPr anchor="ctr"/>
                </a:tc>
                <a:tc>
                  <a:txBody>
                    <a:bodyPr/>
                    <a:lstStyle/>
                    <a:p>
                      <a:pPr algn="ctr" fontAlgn="ctr"/>
                      <a:r>
                        <a:rPr lang="it-IT" sz="1400">
                          <a:effectLst/>
                          <a:latin typeface="Work Sans" pitchFamily="2" charset="0"/>
                        </a:rPr>
                        <a:t>3 (17,7%)</a:t>
                      </a:r>
                    </a:p>
                  </a:txBody>
                  <a:tcPr anchor="ctr"/>
                </a:tc>
                <a:tc>
                  <a:txBody>
                    <a:bodyPr/>
                    <a:lstStyle/>
                    <a:p>
                      <a:pPr algn="ctr" fontAlgn="ctr"/>
                      <a:r>
                        <a:rPr lang="it-IT" sz="1400">
                          <a:effectLst/>
                          <a:latin typeface="Work Sans" pitchFamily="2" charset="0"/>
                        </a:rPr>
                        <a:t>5 (29,4%)</a:t>
                      </a:r>
                    </a:p>
                  </a:txBody>
                  <a:tcPr anchor="ctr"/>
                </a:tc>
                <a:extLst>
                  <a:ext uri="{0D108BD9-81ED-4DB2-BD59-A6C34878D82A}">
                    <a16:rowId xmlns:a16="http://schemas.microsoft.com/office/drawing/2014/main" val="3468404980"/>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MATEMATICA</a:t>
                      </a:r>
                    </a:p>
                  </a:txBody>
                  <a:tcPr anchor="ctr"/>
                </a:tc>
                <a:tc>
                  <a:txBody>
                    <a:bodyPr/>
                    <a:lstStyle/>
                    <a:p>
                      <a:pPr algn="ctr" fontAlgn="ctr"/>
                      <a:r>
                        <a:rPr lang="it-IT" sz="1400">
                          <a:solidFill>
                            <a:srgbClr val="1A1A1A"/>
                          </a:solidFill>
                          <a:effectLst/>
                          <a:latin typeface="Work Sans" pitchFamily="2" charset="0"/>
                        </a:rPr>
                        <a:t>0 (0,0%)</a:t>
                      </a:r>
                    </a:p>
                  </a:txBody>
                  <a:tcPr anchor="ctr"/>
                </a:tc>
                <a:tc>
                  <a:txBody>
                    <a:bodyPr/>
                    <a:lstStyle/>
                    <a:p>
                      <a:pPr algn="ctr" fontAlgn="ctr"/>
                      <a:r>
                        <a:rPr lang="it-IT" sz="1400">
                          <a:solidFill>
                            <a:srgbClr val="1A1A1A"/>
                          </a:solidFill>
                          <a:effectLst/>
                          <a:latin typeface="Work Sans" pitchFamily="2" charset="0"/>
                        </a:rPr>
                        <a:t>3 (17,7%)</a:t>
                      </a:r>
                    </a:p>
                  </a:txBody>
                  <a:tcPr anchor="ctr"/>
                </a:tc>
                <a:tc>
                  <a:txBody>
                    <a:bodyPr/>
                    <a:lstStyle/>
                    <a:p>
                      <a:pPr algn="ctr" fontAlgn="ctr"/>
                      <a:r>
                        <a:rPr lang="it-IT" sz="1400">
                          <a:solidFill>
                            <a:srgbClr val="1A1A1A"/>
                          </a:solidFill>
                          <a:effectLst/>
                          <a:latin typeface="Work Sans" pitchFamily="2" charset="0"/>
                        </a:rPr>
                        <a:t>5 (29,4%)</a:t>
                      </a:r>
                    </a:p>
                  </a:txBody>
                  <a:tcPr anchor="ctr"/>
                </a:tc>
                <a:tc>
                  <a:txBody>
                    <a:bodyPr/>
                    <a:lstStyle/>
                    <a:p>
                      <a:pPr algn="ctr" fontAlgn="ctr"/>
                      <a:r>
                        <a:rPr lang="it-IT" sz="1400">
                          <a:solidFill>
                            <a:srgbClr val="1A1A1A"/>
                          </a:solidFill>
                          <a:effectLst/>
                          <a:latin typeface="Work Sans" pitchFamily="2" charset="0"/>
                        </a:rPr>
                        <a:t>4 (23,5%)</a:t>
                      </a:r>
                    </a:p>
                  </a:txBody>
                  <a:tcPr anchor="ctr"/>
                </a:tc>
                <a:tc>
                  <a:txBody>
                    <a:bodyPr/>
                    <a:lstStyle/>
                    <a:p>
                      <a:pPr algn="ctr" fontAlgn="ctr"/>
                      <a:r>
                        <a:rPr lang="it-IT" sz="1400">
                          <a:solidFill>
                            <a:srgbClr val="1A1A1A"/>
                          </a:solidFill>
                          <a:effectLst/>
                          <a:latin typeface="Work Sans" pitchFamily="2" charset="0"/>
                        </a:rPr>
                        <a:t>5 (29,4%)</a:t>
                      </a:r>
                    </a:p>
                  </a:txBody>
                  <a:tcPr anchor="ctr"/>
                </a:tc>
                <a:extLst>
                  <a:ext uri="{0D108BD9-81ED-4DB2-BD59-A6C34878D82A}">
                    <a16:rowId xmlns:a16="http://schemas.microsoft.com/office/drawing/2014/main" val="1065392956"/>
                  </a:ext>
                </a:extLst>
              </a:tr>
            </a:tbl>
          </a:graphicData>
        </a:graphic>
      </p:graphicFrame>
      <p:grpSp>
        <p:nvGrpSpPr>
          <p:cNvPr id="57" name="Gruppo 56">
            <a:extLst>
              <a:ext uri="{FF2B5EF4-FFF2-40B4-BE49-F238E27FC236}">
                <a16:creationId xmlns:a16="http://schemas.microsoft.com/office/drawing/2014/main" id="{86D6EC97-E9BB-46A1-895A-FE2288ED04A5}"/>
              </a:ext>
            </a:extLst>
          </p:cNvPr>
          <p:cNvGrpSpPr/>
          <p:nvPr/>
        </p:nvGrpSpPr>
        <p:grpSpPr>
          <a:xfrm>
            <a:off x="8470442" y="4033831"/>
            <a:ext cx="665922" cy="432000"/>
            <a:chOff x="8073887" y="1291301"/>
            <a:chExt cx="724200" cy="432000"/>
          </a:xfrm>
          <a:solidFill>
            <a:srgbClr val="FFC000"/>
          </a:solidFill>
        </p:grpSpPr>
        <p:pic>
          <p:nvPicPr>
            <p:cNvPr id="58" name="Elemento grafico 57" descr="Freccia: diritta con riempimento a tinta unita">
              <a:extLst>
                <a:ext uri="{FF2B5EF4-FFF2-40B4-BE49-F238E27FC236}">
                  <a16:creationId xmlns:a16="http://schemas.microsoft.com/office/drawing/2014/main" id="{EA7E508B-0ED5-476D-B9EB-FFCBC4F0E1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59" name="Elemento grafico 58" descr="Freccia: diritta con riempimento a tinta unita">
              <a:extLst>
                <a:ext uri="{FF2B5EF4-FFF2-40B4-BE49-F238E27FC236}">
                  <a16:creationId xmlns:a16="http://schemas.microsoft.com/office/drawing/2014/main" id="{78931CC2-34E6-4A68-AD04-91C97F1A73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60" name="Elemento grafico 59" descr="Segna Pollice su con riempimento a tinta unita">
            <a:extLst>
              <a:ext uri="{FF2B5EF4-FFF2-40B4-BE49-F238E27FC236}">
                <a16:creationId xmlns:a16="http://schemas.microsoft.com/office/drawing/2014/main" id="{ACA8076F-404D-4F24-AAF0-D2CED743E3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60257" y="4018096"/>
            <a:ext cx="432000" cy="432000"/>
          </a:xfrm>
          <a:prstGeom prst="rect">
            <a:avLst/>
          </a:prstGeom>
        </p:spPr>
      </p:pic>
      <p:pic>
        <p:nvPicPr>
          <p:cNvPr id="61" name="Elemento grafico 60" descr="Segna Pollice su con riempimento a tinta unita">
            <a:extLst>
              <a:ext uri="{FF2B5EF4-FFF2-40B4-BE49-F238E27FC236}">
                <a16:creationId xmlns:a16="http://schemas.microsoft.com/office/drawing/2014/main" id="{A573DF55-D337-44A8-8105-B3001E4DC70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6249369" y="4033831"/>
            <a:ext cx="432000" cy="432000"/>
          </a:xfrm>
          <a:prstGeom prst="rect">
            <a:avLst/>
          </a:prstGeom>
        </p:spPr>
      </p:pic>
      <p:pic>
        <p:nvPicPr>
          <p:cNvPr id="62" name="Elemento grafico 61" descr="Segna Pollice su con riempimento a tinta unita">
            <a:extLst>
              <a:ext uri="{FF2B5EF4-FFF2-40B4-BE49-F238E27FC236}">
                <a16:creationId xmlns:a16="http://schemas.microsoft.com/office/drawing/2014/main" id="{89E6E830-06AA-4929-B58F-CFAD1F475B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0478" y="4541323"/>
            <a:ext cx="216000" cy="216000"/>
          </a:xfrm>
          <a:prstGeom prst="rect">
            <a:avLst/>
          </a:prstGeom>
        </p:spPr>
      </p:pic>
      <p:grpSp>
        <p:nvGrpSpPr>
          <p:cNvPr id="69" name="Gruppo 68">
            <a:extLst>
              <a:ext uri="{FF2B5EF4-FFF2-40B4-BE49-F238E27FC236}">
                <a16:creationId xmlns:a16="http://schemas.microsoft.com/office/drawing/2014/main" id="{0D868195-4C34-41CD-9007-DB9415C5C861}"/>
              </a:ext>
            </a:extLst>
          </p:cNvPr>
          <p:cNvGrpSpPr>
            <a:grpSpLocks noChangeAspect="1"/>
          </p:cNvGrpSpPr>
          <p:nvPr/>
        </p:nvGrpSpPr>
        <p:grpSpPr>
          <a:xfrm>
            <a:off x="3673903" y="4571486"/>
            <a:ext cx="362100" cy="216000"/>
            <a:chOff x="8073887" y="1291301"/>
            <a:chExt cx="724200" cy="432000"/>
          </a:xfrm>
          <a:solidFill>
            <a:srgbClr val="FFC000"/>
          </a:solidFill>
        </p:grpSpPr>
        <p:pic>
          <p:nvPicPr>
            <p:cNvPr id="71" name="Elemento grafico 70" descr="Freccia: diritta con riempimento a tinta unita">
              <a:extLst>
                <a:ext uri="{FF2B5EF4-FFF2-40B4-BE49-F238E27FC236}">
                  <a16:creationId xmlns:a16="http://schemas.microsoft.com/office/drawing/2014/main" id="{B75C5A46-9140-4580-B7C1-E586FD2DF6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72" name="Elemento grafico 71" descr="Freccia: diritta con riempimento a tinta unita">
              <a:extLst>
                <a:ext uri="{FF2B5EF4-FFF2-40B4-BE49-F238E27FC236}">
                  <a16:creationId xmlns:a16="http://schemas.microsoft.com/office/drawing/2014/main" id="{99B1F881-4591-43D1-9859-33D4DCF243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76" name="Elemento grafico 75" descr="Segna Pollice su con riempimento a tinta unita">
            <a:extLst>
              <a:ext uri="{FF2B5EF4-FFF2-40B4-BE49-F238E27FC236}">
                <a16:creationId xmlns:a16="http://schemas.microsoft.com/office/drawing/2014/main" id="{5A40E1E2-E664-4ABD-9199-07DCD533A4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7286223" y="4602155"/>
            <a:ext cx="216000" cy="216000"/>
          </a:xfrm>
          <a:prstGeom prst="rect">
            <a:avLst/>
          </a:prstGeom>
        </p:spPr>
      </p:pic>
      <p:pic>
        <p:nvPicPr>
          <p:cNvPr id="36" name="Elemento grafico 35" descr="Segna Pollice su con riempimento a tinta unita">
            <a:extLst>
              <a:ext uri="{FF2B5EF4-FFF2-40B4-BE49-F238E27FC236}">
                <a16:creationId xmlns:a16="http://schemas.microsoft.com/office/drawing/2014/main" id="{50891ECC-6957-466A-89DF-9D19C8AF8ED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60257" y="2017143"/>
            <a:ext cx="432000" cy="432000"/>
          </a:xfrm>
          <a:prstGeom prst="rect">
            <a:avLst/>
          </a:prstGeom>
        </p:spPr>
      </p:pic>
      <p:pic>
        <p:nvPicPr>
          <p:cNvPr id="37" name="Elemento grafico 36" descr="Segna Pollice su con riempimento a tinta unita">
            <a:extLst>
              <a:ext uri="{FF2B5EF4-FFF2-40B4-BE49-F238E27FC236}">
                <a16:creationId xmlns:a16="http://schemas.microsoft.com/office/drawing/2014/main" id="{F9993E49-B923-49B6-B83B-6F8877D2C8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23128" y="2020423"/>
            <a:ext cx="432000" cy="432000"/>
          </a:xfrm>
          <a:prstGeom prst="rect">
            <a:avLst/>
          </a:prstGeom>
        </p:spPr>
      </p:pic>
      <p:pic>
        <p:nvPicPr>
          <p:cNvPr id="38" name="Elemento grafico 37" descr="Segna Pollice su con riempimento a tinta unita">
            <a:extLst>
              <a:ext uri="{FF2B5EF4-FFF2-40B4-BE49-F238E27FC236}">
                <a16:creationId xmlns:a16="http://schemas.microsoft.com/office/drawing/2014/main" id="{C1526C36-89E8-4C81-A036-172E053360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43574" y="2018236"/>
            <a:ext cx="432000" cy="432000"/>
          </a:xfrm>
          <a:prstGeom prst="rect">
            <a:avLst/>
          </a:prstGeom>
        </p:spPr>
      </p:pic>
      <p:pic>
        <p:nvPicPr>
          <p:cNvPr id="39" name="Elemento grafico 38" descr="Segna Pollice su con riempimento a tinta unita">
            <a:extLst>
              <a:ext uri="{FF2B5EF4-FFF2-40B4-BE49-F238E27FC236}">
                <a16:creationId xmlns:a16="http://schemas.microsoft.com/office/drawing/2014/main" id="{4704A075-2678-40FF-A30F-837AC2C124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60257" y="3572306"/>
            <a:ext cx="432000" cy="432000"/>
          </a:xfrm>
          <a:prstGeom prst="rect">
            <a:avLst/>
          </a:prstGeom>
        </p:spPr>
      </p:pic>
      <p:pic>
        <p:nvPicPr>
          <p:cNvPr id="40" name="Elemento grafico 39" descr="Segna Pollice su con riempimento a tinta unita">
            <a:extLst>
              <a:ext uri="{FF2B5EF4-FFF2-40B4-BE49-F238E27FC236}">
                <a16:creationId xmlns:a16="http://schemas.microsoft.com/office/drawing/2014/main" id="{28081EB1-E4EB-4F1D-988F-8B00929AA5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23128" y="3575586"/>
            <a:ext cx="432000" cy="432000"/>
          </a:xfrm>
          <a:prstGeom prst="rect">
            <a:avLst/>
          </a:prstGeom>
        </p:spPr>
      </p:pic>
      <p:pic>
        <p:nvPicPr>
          <p:cNvPr id="41" name="Elemento grafico 40" descr="Segna Pollice su con riempimento a tinta unita">
            <a:extLst>
              <a:ext uri="{FF2B5EF4-FFF2-40B4-BE49-F238E27FC236}">
                <a16:creationId xmlns:a16="http://schemas.microsoft.com/office/drawing/2014/main" id="{A3417F56-231B-43D4-8A3F-2AD2FE247E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43574" y="3573399"/>
            <a:ext cx="432000" cy="432000"/>
          </a:xfrm>
          <a:prstGeom prst="rect">
            <a:avLst/>
          </a:prstGeom>
        </p:spPr>
      </p:pic>
      <p:grpSp>
        <p:nvGrpSpPr>
          <p:cNvPr id="42" name="Gruppo 41">
            <a:extLst>
              <a:ext uri="{FF2B5EF4-FFF2-40B4-BE49-F238E27FC236}">
                <a16:creationId xmlns:a16="http://schemas.microsoft.com/office/drawing/2014/main" id="{CE77A6A6-602A-457F-8B32-D161436BFB23}"/>
              </a:ext>
            </a:extLst>
          </p:cNvPr>
          <p:cNvGrpSpPr/>
          <p:nvPr/>
        </p:nvGrpSpPr>
        <p:grpSpPr>
          <a:xfrm>
            <a:off x="6126613" y="1585143"/>
            <a:ext cx="665922" cy="432000"/>
            <a:chOff x="8073887" y="1291301"/>
            <a:chExt cx="724200" cy="432000"/>
          </a:xfrm>
          <a:solidFill>
            <a:srgbClr val="FFC000"/>
          </a:solidFill>
        </p:grpSpPr>
        <p:pic>
          <p:nvPicPr>
            <p:cNvPr id="43" name="Elemento grafico 42" descr="Freccia: diritta con riempimento a tinta unita">
              <a:extLst>
                <a:ext uri="{FF2B5EF4-FFF2-40B4-BE49-F238E27FC236}">
                  <a16:creationId xmlns:a16="http://schemas.microsoft.com/office/drawing/2014/main" id="{CD0EAAE0-2C44-4D2C-A4FF-6DA688D681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44" name="Elemento grafico 43" descr="Freccia: diritta con riempimento a tinta unita">
              <a:extLst>
                <a:ext uri="{FF2B5EF4-FFF2-40B4-BE49-F238E27FC236}">
                  <a16:creationId xmlns:a16="http://schemas.microsoft.com/office/drawing/2014/main" id="{0AA1DE5C-61FD-49D1-9E04-82934626A9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grpSp>
        <p:nvGrpSpPr>
          <p:cNvPr id="52" name="Gruppo 51">
            <a:extLst>
              <a:ext uri="{FF2B5EF4-FFF2-40B4-BE49-F238E27FC236}">
                <a16:creationId xmlns:a16="http://schemas.microsoft.com/office/drawing/2014/main" id="{F92F30D7-C3C7-4E38-8E83-6085B1464B92}"/>
              </a:ext>
            </a:extLst>
          </p:cNvPr>
          <p:cNvGrpSpPr/>
          <p:nvPr/>
        </p:nvGrpSpPr>
        <p:grpSpPr>
          <a:xfrm>
            <a:off x="8409367" y="1592292"/>
            <a:ext cx="665922" cy="432000"/>
            <a:chOff x="8073887" y="1291301"/>
            <a:chExt cx="724200" cy="432000"/>
          </a:xfrm>
          <a:solidFill>
            <a:srgbClr val="FFC000"/>
          </a:solidFill>
        </p:grpSpPr>
        <p:pic>
          <p:nvPicPr>
            <p:cNvPr id="53" name="Elemento grafico 52" descr="Freccia: diritta con riempimento a tinta unita">
              <a:extLst>
                <a:ext uri="{FF2B5EF4-FFF2-40B4-BE49-F238E27FC236}">
                  <a16:creationId xmlns:a16="http://schemas.microsoft.com/office/drawing/2014/main" id="{7695D381-A813-4F24-8D7C-C02FF7EC3C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54" name="Elemento grafico 53" descr="Freccia: diritta con riempimento a tinta unita">
              <a:extLst>
                <a:ext uri="{FF2B5EF4-FFF2-40B4-BE49-F238E27FC236}">
                  <a16:creationId xmlns:a16="http://schemas.microsoft.com/office/drawing/2014/main" id="{426220EA-6124-4FE3-B611-7110C91222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55" name="Elemento grafico 54" descr="Segna Pollice su con riempimento a tinta unita">
            <a:extLst>
              <a:ext uri="{FF2B5EF4-FFF2-40B4-BE49-F238E27FC236}">
                <a16:creationId xmlns:a16="http://schemas.microsoft.com/office/drawing/2014/main" id="{81D653F6-A343-4B01-BAB0-FF624D7447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60257" y="1584050"/>
            <a:ext cx="432000" cy="432000"/>
          </a:xfrm>
          <a:prstGeom prst="rect">
            <a:avLst/>
          </a:prstGeom>
        </p:spPr>
      </p:pic>
      <p:sp>
        <p:nvSpPr>
          <p:cNvPr id="56" name="CasellaDiTesto 55">
            <a:extLst>
              <a:ext uri="{FF2B5EF4-FFF2-40B4-BE49-F238E27FC236}">
                <a16:creationId xmlns:a16="http://schemas.microsoft.com/office/drawing/2014/main" id="{E8025ECF-9FEE-4600-9257-390ED47046FE}"/>
              </a:ext>
            </a:extLst>
          </p:cNvPr>
          <p:cNvSpPr txBox="1"/>
          <p:nvPr/>
        </p:nvSpPr>
        <p:spPr>
          <a:xfrm>
            <a:off x="432575" y="187514"/>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66" name="Pulsante di azione: vuoto 65" descr="Indietro con riempimento a tinta unita">
            <a:hlinkClick r:id="rId10" action="ppaction://hlinksldjump" highlightClick="1"/>
            <a:extLst>
              <a:ext uri="{FF2B5EF4-FFF2-40B4-BE49-F238E27FC236}">
                <a16:creationId xmlns:a16="http://schemas.microsoft.com/office/drawing/2014/main" id="{911D53F0-FF42-429A-99E6-85E2829616BA}"/>
              </a:ext>
            </a:extLst>
          </p:cNvPr>
          <p:cNvSpPr/>
          <p:nvPr/>
        </p:nvSpPr>
        <p:spPr>
          <a:xfrm>
            <a:off x="2009936" y="178958"/>
            <a:ext cx="417501" cy="386443"/>
          </a:xfrm>
          <a:prstGeom prst="actionButtonBlank">
            <a:avLst/>
          </a:prstGeom>
          <a:blipFill dpi="0"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7" name="Gruppo 66">
            <a:extLst>
              <a:ext uri="{FF2B5EF4-FFF2-40B4-BE49-F238E27FC236}">
                <a16:creationId xmlns:a16="http://schemas.microsoft.com/office/drawing/2014/main" id="{506D69C8-EBF2-4878-AC66-D9068D0FCBEA}"/>
              </a:ext>
            </a:extLst>
          </p:cNvPr>
          <p:cNvGrpSpPr/>
          <p:nvPr/>
        </p:nvGrpSpPr>
        <p:grpSpPr>
          <a:xfrm rot="5400000">
            <a:off x="-3167651" y="3212999"/>
            <a:ext cx="6662061" cy="432000"/>
            <a:chOff x="0" y="0"/>
            <a:chExt cx="12260385" cy="581573"/>
          </a:xfrm>
        </p:grpSpPr>
        <p:pic>
          <p:nvPicPr>
            <p:cNvPr id="68" name="Immagine 67">
              <a:extLst>
                <a:ext uri="{FF2B5EF4-FFF2-40B4-BE49-F238E27FC236}">
                  <a16:creationId xmlns:a16="http://schemas.microsoft.com/office/drawing/2014/main" id="{23F27F7E-971C-40F7-AC91-7843FF16EA8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70" name="Immagine 69">
              <a:extLst>
                <a:ext uri="{FF2B5EF4-FFF2-40B4-BE49-F238E27FC236}">
                  <a16:creationId xmlns:a16="http://schemas.microsoft.com/office/drawing/2014/main" id="{A58CB16C-5FB7-496D-BE99-B977BFFBB7C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78" name="Immagine 77">
              <a:extLst>
                <a:ext uri="{FF2B5EF4-FFF2-40B4-BE49-F238E27FC236}">
                  <a16:creationId xmlns:a16="http://schemas.microsoft.com/office/drawing/2014/main" id="{786D836B-0A41-4486-9A93-041E2BF6120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48" name="Gruppo 47">
            <a:extLst>
              <a:ext uri="{FF2B5EF4-FFF2-40B4-BE49-F238E27FC236}">
                <a16:creationId xmlns:a16="http://schemas.microsoft.com/office/drawing/2014/main" id="{948064FA-FCC9-4BC6-9F59-58C3D790A82B}"/>
              </a:ext>
            </a:extLst>
          </p:cNvPr>
          <p:cNvGrpSpPr/>
          <p:nvPr/>
        </p:nvGrpSpPr>
        <p:grpSpPr>
          <a:xfrm>
            <a:off x="4572000" y="85316"/>
            <a:ext cx="7526173" cy="369714"/>
            <a:chOff x="596530" y="360775"/>
            <a:chExt cx="9604098" cy="341130"/>
          </a:xfrm>
        </p:grpSpPr>
        <p:sp>
          <p:nvSpPr>
            <p:cNvPr id="49" name="CasellaDiTesto 48">
              <a:extLst>
                <a:ext uri="{FF2B5EF4-FFF2-40B4-BE49-F238E27FC236}">
                  <a16:creationId xmlns:a16="http://schemas.microsoft.com/office/drawing/2014/main" id="{06841FD1-591F-4B48-BED3-F27FD9AF4E77}"/>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50" name="Immagine 49">
              <a:extLst>
                <a:ext uri="{FF2B5EF4-FFF2-40B4-BE49-F238E27FC236}">
                  <a16:creationId xmlns:a16="http://schemas.microsoft.com/office/drawing/2014/main" id="{051AED3D-E66F-417D-BE8B-B891A22EDCC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2587476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12006502-8E6A-4458-8BC2-95D4C43AE3FC}"/>
              </a:ext>
            </a:extLst>
          </p:cNvPr>
          <p:cNvGraphicFramePr>
            <a:graphicFrameLocks noGrp="1"/>
          </p:cNvGraphicFramePr>
          <p:nvPr>
            <p:extLst>
              <p:ext uri="{D42A27DB-BD31-4B8C-83A1-F6EECF244321}">
                <p14:modId xmlns:p14="http://schemas.microsoft.com/office/powerpoint/2010/main" val="2834644186"/>
              </p:ext>
            </p:extLst>
          </p:nvPr>
        </p:nvGraphicFramePr>
        <p:xfrm>
          <a:off x="277583" y="460085"/>
          <a:ext cx="11914417" cy="4406246"/>
        </p:xfrm>
        <a:graphic>
          <a:graphicData uri="http://schemas.openxmlformats.org/drawingml/2006/table">
            <a:tbl>
              <a:tblPr firstRow="1" bandRow="1">
                <a:tableStyleId>{7DF18680-E054-41AD-8BC1-D1AEF772440D}</a:tableStyleId>
              </a:tblPr>
              <a:tblGrid>
                <a:gridCol w="1394388">
                  <a:extLst>
                    <a:ext uri="{9D8B030D-6E8A-4147-A177-3AD203B41FA5}">
                      <a16:colId xmlns:a16="http://schemas.microsoft.com/office/drawing/2014/main" val="4057865429"/>
                    </a:ext>
                  </a:extLst>
                </a:gridCol>
                <a:gridCol w="1840775">
                  <a:extLst>
                    <a:ext uri="{9D8B030D-6E8A-4147-A177-3AD203B41FA5}">
                      <a16:colId xmlns:a16="http://schemas.microsoft.com/office/drawing/2014/main" val="2456361952"/>
                    </a:ext>
                  </a:extLst>
                </a:gridCol>
                <a:gridCol w="1840775">
                  <a:extLst>
                    <a:ext uri="{9D8B030D-6E8A-4147-A177-3AD203B41FA5}">
                      <a16:colId xmlns:a16="http://schemas.microsoft.com/office/drawing/2014/main" val="1514646484"/>
                    </a:ext>
                  </a:extLst>
                </a:gridCol>
                <a:gridCol w="2279493">
                  <a:extLst>
                    <a:ext uri="{9D8B030D-6E8A-4147-A177-3AD203B41FA5}">
                      <a16:colId xmlns:a16="http://schemas.microsoft.com/office/drawing/2014/main" val="1246928854"/>
                    </a:ext>
                  </a:extLst>
                </a:gridCol>
                <a:gridCol w="2279493">
                  <a:extLst>
                    <a:ext uri="{9D8B030D-6E8A-4147-A177-3AD203B41FA5}">
                      <a16:colId xmlns:a16="http://schemas.microsoft.com/office/drawing/2014/main" val="341335712"/>
                    </a:ext>
                  </a:extLst>
                </a:gridCol>
                <a:gridCol w="2279493">
                  <a:extLst>
                    <a:ext uri="{9D8B030D-6E8A-4147-A177-3AD203B41FA5}">
                      <a16:colId xmlns:a16="http://schemas.microsoft.com/office/drawing/2014/main" val="561693737"/>
                    </a:ext>
                  </a:extLst>
                </a:gridCol>
              </a:tblGrid>
              <a:tr h="367578">
                <a:tc gridSpan="6">
                  <a:txBody>
                    <a:bodyPr/>
                    <a:lstStyle/>
                    <a:p>
                      <a:pPr algn="ctr"/>
                      <a:r>
                        <a:rPr lang="it-IT" sz="2000">
                          <a:solidFill>
                            <a:schemeClr val="tx1"/>
                          </a:solidFill>
                          <a:latin typeface="Work Sans" pitchFamily="2" charset="0"/>
                        </a:rPr>
                        <a:t>Punteggi generali - Licei scientifici, classici e linguistici</a:t>
                      </a:r>
                    </a:p>
                  </a:txBody>
                  <a:tcPr anchor="ctr">
                    <a:noFill/>
                  </a:tcPr>
                </a:tc>
                <a:tc hMerge="1">
                  <a:txBody>
                    <a:bodyPr/>
                    <a:lstStyle/>
                    <a:p>
                      <a:pPr algn="ctr"/>
                      <a:endParaRPr lang="it-IT" sz="1400">
                        <a:latin typeface="+mn-lt"/>
                      </a:endParaRPr>
                    </a:p>
                  </a:txBody>
                  <a:tcPr anchor="ct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a:txBody>
                    <a:bodyPr/>
                    <a:lstStyle/>
                    <a:p>
                      <a:pPr algn="ctr"/>
                      <a:r>
                        <a:rPr lang="it-IT" sz="1400" b="1">
                          <a:solidFill>
                            <a:schemeClr val="tx1"/>
                          </a:solidFill>
                          <a:latin typeface="Work Sans" pitchFamily="2" charset="0"/>
                        </a:rPr>
                        <a:t>omissis</a:t>
                      </a:r>
                    </a:p>
                  </a:txBody>
                  <a:tcPr anchor="ctr"/>
                </a:tc>
                <a:tc>
                  <a:txBody>
                    <a:bodyPr/>
                    <a:lstStyle/>
                    <a:p>
                      <a:pPr algn="ctr"/>
                      <a:r>
                        <a:rPr lang="it-IT" sz="1400" b="1">
                          <a:solidFill>
                            <a:schemeClr val="tx1"/>
                          </a:solidFill>
                          <a:latin typeface="Work Sans" pitchFamily="2" charset="0"/>
                        </a:rPr>
                        <a:t>Punteggio (</a:t>
                      </a:r>
                      <a:r>
                        <a:rPr lang="it-IT" sz="1400" b="1">
                          <a:solidFill>
                            <a:schemeClr val="tx1"/>
                          </a:solidFill>
                          <a:latin typeface="Work Sans" pitchFamily="2" charset="0"/>
                          <a:hlinkClick r:id="rId2" action="ppaction://hlinksldjump" tooltip="Il punteggio riportato tiene conto non solo del numero di risposte corrette fornite ma anche del livello di difficoltà delle singole domande (ogni quesito ha uno specifico livello di difficoltà e, pertanto, ha un valore di punteggio differente)."/>
                        </a:rPr>
                        <a:t>?</a:t>
                      </a:r>
                      <a:r>
                        <a:rPr lang="it-IT" sz="1400" b="1">
                          <a:solidFill>
                            <a:schemeClr val="tx1"/>
                          </a:solidFill>
                          <a:latin typeface="Work Sans" pitchFamily="2"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Differenza rispetto a gruppi simili </a:t>
                      </a:r>
                      <a:r>
                        <a:rPr lang="it-IT" sz="1400" b="1">
                          <a:solidFill>
                            <a:schemeClr val="tx1"/>
                          </a:solidFill>
                          <a:latin typeface="Work Sans" pitchFamily="2" charset="0"/>
                          <a:hlinkClick r:id="rId3" action="ppaction://hlinksldjump" tooltip="Si riporta la differenza tra il punteggio della classe/della scuola e il punteggio medio ottenuto dalle duecento classi/scuole con simili condizioni socio-economico-culturali."/>
                        </a:rPr>
                        <a:t>(</a:t>
                      </a:r>
                      <a:r>
                        <a:rPr lang="it-IT" sz="1400" b="1">
                          <a:solidFill>
                            <a:schemeClr val="tx1"/>
                          </a:solidFill>
                          <a:latin typeface="Work Sans" pitchFamily="2" charset="0"/>
                          <a:hlinkClick r:id="rId2" action="ppaction://hlinksldjump" tooltip="Rappresenta la differenza tra il punteggio della classe/della scuola e il punteggio medio ottenuto dalle duecento classi/scuole con simili condizioni socio-economico-culturali."/>
                        </a:rPr>
                        <a:t>?</a:t>
                      </a:r>
                      <a:r>
                        <a:rPr lang="it-IT" sz="1400" b="1">
                          <a:solidFill>
                            <a:schemeClr val="tx1"/>
                          </a:solidFill>
                          <a:latin typeface="Work Sans" pitchFamily="2" charset="0"/>
                          <a:hlinkClick r:id="rId3" action="ppaction://hlinksldjump" tooltip="Si riporta la differenza tra il punteggio della classe/della scuola e il punteggio medio ottenuto dalle duecento classi/scuole con simili condizioni socio-economico-culturali."/>
                        </a:rPr>
                        <a:t>)</a:t>
                      </a: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Confronto con punteggio Lombardia (223,5)</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(223,6)</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(216,5)</a:t>
                      </a:r>
                    </a:p>
                  </a:txBody>
                  <a:tcPr anchor="ctr"/>
                </a:tc>
                <a:extLst>
                  <a:ext uri="{0D108BD9-81ED-4DB2-BD59-A6C34878D82A}">
                    <a16:rowId xmlns:a16="http://schemas.microsoft.com/office/drawing/2014/main" val="700804956"/>
                  </a:ext>
                </a:extLst>
              </a:tr>
              <a:tr h="432000">
                <a:tc>
                  <a:txBody>
                    <a:bodyPr/>
                    <a:lstStyle/>
                    <a:p>
                      <a:pPr algn="ctr"/>
                      <a:r>
                        <a:rPr lang="it-IT" sz="1400" b="1">
                          <a:solidFill>
                            <a:schemeClr val="tx1"/>
                          </a:solidFill>
                          <a:latin typeface="Work Sans" pitchFamily="2" charset="0"/>
                        </a:rPr>
                        <a:t>ITALIANO</a:t>
                      </a:r>
                    </a:p>
                  </a:txBody>
                  <a:tcPr anchor="ctr"/>
                </a:tc>
                <a:tc>
                  <a:txBody>
                    <a:bodyPr/>
                    <a:lstStyle/>
                    <a:p>
                      <a:pPr algn="ctr"/>
                      <a:r>
                        <a:rPr lang="it-IT" sz="1400">
                          <a:solidFill>
                            <a:schemeClr val="tx1"/>
                          </a:solidFill>
                          <a:latin typeface="Work Sans" pitchFamily="2" charset="0"/>
                        </a:rPr>
                        <a:t>229,5</a:t>
                      </a:r>
                    </a:p>
                  </a:txBody>
                  <a:tcPr anchor="ctr"/>
                </a:tc>
                <a:tc>
                  <a:txBody>
                    <a:bodyPr/>
                    <a:lstStyle/>
                    <a:p>
                      <a:pPr algn="ctr"/>
                      <a:r>
                        <a:rPr lang="it-IT" sz="1400">
                          <a:solidFill>
                            <a:schemeClr val="tx1"/>
                          </a:solidFill>
                          <a:latin typeface="Work Sans" pitchFamily="2" charset="0"/>
                        </a:rPr>
                        <a:t>+38,4</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686223323"/>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231,7</a:t>
                      </a:r>
                    </a:p>
                  </a:txBody>
                  <a:tcPr anchor="ctr"/>
                </a:tc>
                <a:tc>
                  <a:txBody>
                    <a:bodyPr/>
                    <a:lstStyle/>
                    <a:p>
                      <a:pPr algn="ctr"/>
                      <a:r>
                        <a:rPr lang="it-IT" sz="1400">
                          <a:solidFill>
                            <a:schemeClr val="tx1"/>
                          </a:solidFill>
                          <a:latin typeface="Work Sans" pitchFamily="2" charset="0"/>
                        </a:rPr>
                        <a:t>+35,4</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32114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a:solidFill>
                            <a:schemeClr val="tx1"/>
                          </a:solidFill>
                          <a:latin typeface="Work Sans" pitchFamily="2" charset="0"/>
                        </a:rPr>
                        <a:t>Punteggi generali - Altri Licei (diversi da scientifici)</a:t>
                      </a:r>
                    </a:p>
                  </a:txBody>
                  <a:tcPr anchor="ctr">
                    <a:noFill/>
                  </a:tcPr>
                </a:tc>
                <a:tc hMerge="1">
                  <a:txBody>
                    <a:bodyPr/>
                    <a:lstStyle/>
                    <a:p>
                      <a:pPr algn="ctr"/>
                      <a:endParaRPr lang="it-IT" sz="1400" b="1">
                        <a:solidFill>
                          <a:schemeClr val="tx1"/>
                        </a:solidFill>
                        <a:latin typeface="+mn-lt"/>
                      </a:endParaRPr>
                    </a:p>
                  </a:txBody>
                  <a:tcPr anchor="ctr"/>
                </a:tc>
                <a:tc hMerge="1">
                  <a:txBody>
                    <a:bodyPr/>
                    <a:lstStyle/>
                    <a:p>
                      <a:endParaRPr lang="it-IT"/>
                    </a:p>
                  </a:txBody>
                  <a:tcP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extLst>
                  <a:ext uri="{0D108BD9-81ED-4DB2-BD59-A6C34878D82A}">
                    <a16:rowId xmlns:a16="http://schemas.microsoft.com/office/drawing/2014/main" val="3864041501"/>
                  </a:ext>
                </a:extLst>
              </a:tr>
              <a:tr h="520696">
                <a:tc>
                  <a:txBody>
                    <a:bodyPr/>
                    <a:lstStyle/>
                    <a:p>
                      <a:pPr algn="ct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(200,6)</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(198,5)</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(189,9)</a:t>
                      </a:r>
                    </a:p>
                  </a:txBody>
                  <a:tcPr anchor="ctr"/>
                </a:tc>
                <a:extLst>
                  <a:ext uri="{0D108BD9-81ED-4DB2-BD59-A6C34878D82A}">
                    <a16:rowId xmlns:a16="http://schemas.microsoft.com/office/drawing/2014/main" val="3023237660"/>
                  </a:ext>
                </a:extLst>
              </a:tr>
              <a:tr h="432000">
                <a:tc>
                  <a:txBody>
                    <a:bodyPr/>
                    <a:lstStyle/>
                    <a:p>
                      <a:pPr algn="ctr"/>
                      <a:r>
                        <a:rPr lang="it-IT" sz="1400" b="1">
                          <a:solidFill>
                            <a:schemeClr val="tx1"/>
                          </a:solidFill>
                          <a:latin typeface="Work Sans" pitchFamily="2" charset="0"/>
                        </a:rPr>
                        <a:t>MATEMATICA</a:t>
                      </a:r>
                    </a:p>
                  </a:txBody>
                  <a:tcPr anchor="ctr"/>
                </a:tc>
                <a:tc>
                  <a:txBody>
                    <a:bodyPr/>
                    <a:lstStyle/>
                    <a:p>
                      <a:pPr algn="ctr"/>
                      <a:r>
                        <a:rPr lang="it-IT" sz="1400">
                          <a:solidFill>
                            <a:schemeClr val="tx1"/>
                          </a:solidFill>
                          <a:latin typeface="Work Sans" pitchFamily="2" charset="0"/>
                        </a:rPr>
                        <a:t>190,8</a:t>
                      </a:r>
                    </a:p>
                  </a:txBody>
                  <a:tcPr anchor="ctr"/>
                </a:tc>
                <a:tc>
                  <a:txBody>
                    <a:bodyPr/>
                    <a:lstStyle/>
                    <a:p>
                      <a:pPr algn="ctr"/>
                      <a:r>
                        <a:rPr lang="it-IT" sz="1400">
                          <a:solidFill>
                            <a:schemeClr val="tx1"/>
                          </a:solidFill>
                          <a:latin typeface="Work Sans" pitchFamily="2" charset="0"/>
                        </a:rPr>
                        <a:t>+14,1</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chemeClr val="accent4">
                        <a:lumMod val="40000"/>
                        <a:lumOff val="60000"/>
                      </a:schemeClr>
                    </a:solidFill>
                  </a:tcPr>
                </a:tc>
                <a:extLst>
                  <a:ext uri="{0D108BD9-81ED-4DB2-BD59-A6C34878D82A}">
                    <a16:rowId xmlns:a16="http://schemas.microsoft.com/office/drawing/2014/main" val="755600526"/>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194,7</a:t>
                      </a:r>
                    </a:p>
                  </a:txBody>
                  <a:tcPr anchor="ctr"/>
                </a:tc>
                <a:tc>
                  <a:txBody>
                    <a:bodyPr/>
                    <a:lstStyle/>
                    <a:p>
                      <a:pPr algn="ctr"/>
                      <a:r>
                        <a:rPr lang="it-IT" sz="1400">
                          <a:solidFill>
                            <a:schemeClr val="tx1"/>
                          </a:solidFill>
                          <a:latin typeface="Work Sans" pitchFamily="2" charset="0"/>
                        </a:rPr>
                        <a:t>+15,9</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chemeClr val="accent4">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622659283"/>
                  </a:ext>
                </a:extLst>
              </a:tr>
              <a:tr h="42272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pPr algn="ctr"/>
                      <a:endParaRPr lang="it-IT" sz="1400">
                        <a:solidFill>
                          <a:schemeClr val="tx1"/>
                        </a:solidFill>
                        <a:latin typeface="+mn-lt"/>
                      </a:endParaRPr>
                    </a:p>
                  </a:txBody>
                  <a:tcPr anchor="ct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graphicFrame>
        <p:nvGraphicFramePr>
          <p:cNvPr id="34" name="Tabella 33">
            <a:extLst>
              <a:ext uri="{FF2B5EF4-FFF2-40B4-BE49-F238E27FC236}">
                <a16:creationId xmlns:a16="http://schemas.microsoft.com/office/drawing/2014/main" id="{8C9B3CF1-F070-4075-8166-E9F18D75AD54}"/>
              </a:ext>
            </a:extLst>
          </p:cNvPr>
          <p:cNvGraphicFramePr>
            <a:graphicFrameLocks noGrp="1"/>
          </p:cNvGraphicFramePr>
          <p:nvPr>
            <p:extLst>
              <p:ext uri="{D42A27DB-BD31-4B8C-83A1-F6EECF244321}">
                <p14:modId xmlns:p14="http://schemas.microsoft.com/office/powerpoint/2010/main" val="194971588"/>
              </p:ext>
            </p:extLst>
          </p:nvPr>
        </p:nvGraphicFramePr>
        <p:xfrm>
          <a:off x="272142" y="4809813"/>
          <a:ext cx="11919858" cy="1786327"/>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944020019"/>
                    </a:ext>
                  </a:extLst>
                </a:gridCol>
                <a:gridCol w="1589314">
                  <a:extLst>
                    <a:ext uri="{9D8B030D-6E8A-4147-A177-3AD203B41FA5}">
                      <a16:colId xmlns:a16="http://schemas.microsoft.com/office/drawing/2014/main" val="79365766"/>
                    </a:ext>
                  </a:extLst>
                </a:gridCol>
                <a:gridCol w="1621972">
                  <a:extLst>
                    <a:ext uri="{9D8B030D-6E8A-4147-A177-3AD203B41FA5}">
                      <a16:colId xmlns:a16="http://schemas.microsoft.com/office/drawing/2014/main" val="4129911090"/>
                    </a:ext>
                  </a:extLst>
                </a:gridCol>
                <a:gridCol w="1623217">
                  <a:extLst>
                    <a:ext uri="{9D8B030D-6E8A-4147-A177-3AD203B41FA5}">
                      <a16:colId xmlns:a16="http://schemas.microsoft.com/office/drawing/2014/main" val="1567833803"/>
                    </a:ext>
                  </a:extLst>
                </a:gridCol>
                <a:gridCol w="1822035">
                  <a:extLst>
                    <a:ext uri="{9D8B030D-6E8A-4147-A177-3AD203B41FA5}">
                      <a16:colId xmlns:a16="http://schemas.microsoft.com/office/drawing/2014/main" val="291230167"/>
                    </a:ext>
                  </a:extLst>
                </a:gridCol>
                <a:gridCol w="1822035">
                  <a:extLst>
                    <a:ext uri="{9D8B030D-6E8A-4147-A177-3AD203B41FA5}">
                      <a16:colId xmlns:a16="http://schemas.microsoft.com/office/drawing/2014/main" val="1988389916"/>
                    </a:ext>
                  </a:extLst>
                </a:gridCol>
                <a:gridCol w="1822035">
                  <a:extLst>
                    <a:ext uri="{9D8B030D-6E8A-4147-A177-3AD203B41FA5}">
                      <a16:colId xmlns:a16="http://schemas.microsoft.com/office/drawing/2014/main" val="744706569"/>
                    </a:ext>
                  </a:extLst>
                </a:gridCol>
              </a:tblGrid>
              <a:tr h="397992">
                <a:tc gridSpan="7">
                  <a:txBody>
                    <a:bodyPr/>
                    <a:lstStyle/>
                    <a:p>
                      <a:pPr algn="ctr"/>
                      <a:r>
                        <a:rPr lang="it-IT" sz="2000">
                          <a:solidFill>
                            <a:schemeClr val="tx1"/>
                          </a:solidFill>
                          <a:latin typeface="Work Sans" pitchFamily="2" charset="0"/>
                        </a:rPr>
                        <a:t>Distribuzione degli studenti nei livelli di apprendimento</a:t>
                      </a: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extLst>
                  <a:ext uri="{0D108BD9-81ED-4DB2-BD59-A6C34878D82A}">
                    <a16:rowId xmlns:a16="http://schemas.microsoft.com/office/drawing/2014/main" val="1003653957"/>
                  </a:ext>
                </a:extLst>
              </a:tr>
              <a:tr h="524335">
                <a:tc>
                  <a:txBody>
                    <a:bodyPr/>
                    <a:lstStyle/>
                    <a:p>
                      <a:pPr algn="ctr"/>
                      <a:endParaRPr lang="it-IT" sz="1400">
                        <a:latin typeface="Work Sans" pitchFamily="2" charset="0"/>
                      </a:endParaRPr>
                    </a:p>
                  </a:txBody>
                  <a:tcPr anchor="ctr"/>
                </a:tc>
                <a:tc>
                  <a:txBody>
                    <a:bodyPr/>
                    <a:lstStyle/>
                    <a:p>
                      <a:pPr algn="ctr"/>
                      <a:r>
                        <a:rPr lang="it-IT" sz="1400" b="1">
                          <a:latin typeface="Work Sans" pitchFamily="2" charset="0"/>
                        </a:rPr>
                        <a:t>Materia</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2</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3</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4</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5</a:t>
                      </a:r>
                    </a:p>
                  </a:txBody>
                  <a:tcPr anchor="ctr"/>
                </a:tc>
                <a:extLst>
                  <a:ext uri="{0D108BD9-81ED-4DB2-BD59-A6C34878D82A}">
                    <a16:rowId xmlns:a16="http://schemas.microsoft.com/office/drawing/2014/main" val="184304850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ITALIANO</a:t>
                      </a:r>
                    </a:p>
                  </a:txBody>
                  <a:tcPr anchor="ctr"/>
                </a:tc>
                <a:tc>
                  <a:txBody>
                    <a:bodyPr/>
                    <a:lstStyle/>
                    <a:p>
                      <a:pPr algn="ctr" fontAlgn="ctr"/>
                      <a:r>
                        <a:rPr lang="it-IT" sz="1400">
                          <a:effectLst/>
                          <a:latin typeface="Work Sans" pitchFamily="2" charset="0"/>
                        </a:rPr>
                        <a:t>0 (0,0%)</a:t>
                      </a:r>
                    </a:p>
                  </a:txBody>
                  <a:tcPr anchor="ctr"/>
                </a:tc>
                <a:tc>
                  <a:txBody>
                    <a:bodyPr/>
                    <a:lstStyle/>
                    <a:p>
                      <a:pPr algn="ctr" fontAlgn="ctr"/>
                      <a:r>
                        <a:rPr lang="it-IT" sz="1400">
                          <a:effectLst/>
                          <a:latin typeface="Work Sans" pitchFamily="2" charset="0"/>
                        </a:rPr>
                        <a:t>0 (0,0%)</a:t>
                      </a:r>
                    </a:p>
                  </a:txBody>
                  <a:tcPr anchor="ctr"/>
                </a:tc>
                <a:tc>
                  <a:txBody>
                    <a:bodyPr/>
                    <a:lstStyle/>
                    <a:p>
                      <a:pPr algn="ctr" fontAlgn="ctr"/>
                      <a:r>
                        <a:rPr lang="it-IT" sz="1400">
                          <a:effectLst/>
                          <a:latin typeface="Work Sans" pitchFamily="2" charset="0"/>
                        </a:rPr>
                        <a:t>3 (17,7%)</a:t>
                      </a:r>
                    </a:p>
                  </a:txBody>
                  <a:tcPr anchor="ctr"/>
                </a:tc>
                <a:tc>
                  <a:txBody>
                    <a:bodyPr/>
                    <a:lstStyle/>
                    <a:p>
                      <a:pPr algn="ctr" fontAlgn="ctr"/>
                      <a:r>
                        <a:rPr lang="it-IT" sz="1400">
                          <a:effectLst/>
                          <a:latin typeface="Work Sans" pitchFamily="2" charset="0"/>
                        </a:rPr>
                        <a:t>11 (64,7%)</a:t>
                      </a:r>
                    </a:p>
                  </a:txBody>
                  <a:tcPr anchor="ctr"/>
                </a:tc>
                <a:tc>
                  <a:txBody>
                    <a:bodyPr/>
                    <a:lstStyle/>
                    <a:p>
                      <a:pPr algn="ctr" fontAlgn="ctr"/>
                      <a:r>
                        <a:rPr lang="it-IT" sz="1400">
                          <a:effectLst/>
                          <a:latin typeface="Work Sans" pitchFamily="2" charset="0"/>
                        </a:rPr>
                        <a:t>3 (17,7%)</a:t>
                      </a:r>
                    </a:p>
                  </a:txBody>
                  <a:tcPr anchor="ctr"/>
                </a:tc>
                <a:extLst>
                  <a:ext uri="{0D108BD9-81ED-4DB2-BD59-A6C34878D82A}">
                    <a16:rowId xmlns:a16="http://schemas.microsoft.com/office/drawing/2014/main" val="3468404980"/>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MATEMATICA</a:t>
                      </a:r>
                    </a:p>
                  </a:txBody>
                  <a:tcPr anchor="ctr"/>
                </a:tc>
                <a:tc>
                  <a:txBody>
                    <a:bodyPr/>
                    <a:lstStyle/>
                    <a:p>
                      <a:pPr algn="ctr" fontAlgn="ctr"/>
                      <a:r>
                        <a:rPr lang="it-IT" sz="1400">
                          <a:solidFill>
                            <a:srgbClr val="1A1A1A"/>
                          </a:solidFill>
                          <a:effectLst/>
                          <a:latin typeface="Work Sans" pitchFamily="2" charset="0"/>
                        </a:rPr>
                        <a:t>2 (11,8%)</a:t>
                      </a:r>
                    </a:p>
                  </a:txBody>
                  <a:tcPr anchor="ctr"/>
                </a:tc>
                <a:tc>
                  <a:txBody>
                    <a:bodyPr/>
                    <a:lstStyle/>
                    <a:p>
                      <a:pPr algn="ctr" fontAlgn="ctr"/>
                      <a:r>
                        <a:rPr lang="it-IT" sz="1400">
                          <a:solidFill>
                            <a:srgbClr val="1A1A1A"/>
                          </a:solidFill>
                          <a:effectLst/>
                          <a:latin typeface="Work Sans" pitchFamily="2" charset="0"/>
                        </a:rPr>
                        <a:t>6 (35,3%)</a:t>
                      </a:r>
                    </a:p>
                  </a:txBody>
                  <a:tcPr anchor="ctr"/>
                </a:tc>
                <a:tc>
                  <a:txBody>
                    <a:bodyPr/>
                    <a:lstStyle/>
                    <a:p>
                      <a:pPr algn="ctr" fontAlgn="ctr"/>
                      <a:r>
                        <a:rPr lang="it-IT" sz="1400">
                          <a:solidFill>
                            <a:srgbClr val="1A1A1A"/>
                          </a:solidFill>
                          <a:effectLst/>
                          <a:latin typeface="Work Sans" pitchFamily="2" charset="0"/>
                        </a:rPr>
                        <a:t>5 (29,4%)</a:t>
                      </a:r>
                    </a:p>
                  </a:txBody>
                  <a:tcPr anchor="ctr"/>
                </a:tc>
                <a:tc>
                  <a:txBody>
                    <a:bodyPr/>
                    <a:lstStyle/>
                    <a:p>
                      <a:pPr algn="ctr" fontAlgn="ctr"/>
                      <a:r>
                        <a:rPr lang="it-IT" sz="1400">
                          <a:solidFill>
                            <a:srgbClr val="1A1A1A"/>
                          </a:solidFill>
                          <a:effectLst/>
                          <a:latin typeface="Work Sans" pitchFamily="2" charset="0"/>
                        </a:rPr>
                        <a:t>4 (23,5%)</a:t>
                      </a:r>
                    </a:p>
                  </a:txBody>
                  <a:tcPr anchor="ctr"/>
                </a:tc>
                <a:tc>
                  <a:txBody>
                    <a:bodyPr/>
                    <a:lstStyle/>
                    <a:p>
                      <a:pPr algn="ctr" fontAlgn="ctr"/>
                      <a:r>
                        <a:rPr lang="it-IT" sz="1400">
                          <a:solidFill>
                            <a:srgbClr val="1A1A1A"/>
                          </a:solidFill>
                          <a:effectLst/>
                          <a:latin typeface="Work Sans" pitchFamily="2" charset="0"/>
                        </a:rPr>
                        <a:t>0 (0,0%)</a:t>
                      </a:r>
                    </a:p>
                  </a:txBody>
                  <a:tcPr anchor="ctr"/>
                </a:tc>
                <a:extLst>
                  <a:ext uri="{0D108BD9-81ED-4DB2-BD59-A6C34878D82A}">
                    <a16:rowId xmlns:a16="http://schemas.microsoft.com/office/drawing/2014/main" val="1065392956"/>
                  </a:ext>
                </a:extLst>
              </a:tr>
            </a:tbl>
          </a:graphicData>
        </a:graphic>
      </p:graphicFrame>
      <p:pic>
        <p:nvPicPr>
          <p:cNvPr id="48" name="Elemento grafico 47" descr="Segna Pollice su con riempimento a tinta unita">
            <a:extLst>
              <a:ext uri="{FF2B5EF4-FFF2-40B4-BE49-F238E27FC236}">
                <a16:creationId xmlns:a16="http://schemas.microsoft.com/office/drawing/2014/main" id="{89DA9B4F-C653-41BA-B884-1CDFD3C7F5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1213" y="2030691"/>
            <a:ext cx="432000" cy="432000"/>
          </a:xfrm>
          <a:prstGeom prst="rect">
            <a:avLst/>
          </a:prstGeom>
        </p:spPr>
      </p:pic>
      <p:grpSp>
        <p:nvGrpSpPr>
          <p:cNvPr id="57" name="Gruppo 56">
            <a:extLst>
              <a:ext uri="{FF2B5EF4-FFF2-40B4-BE49-F238E27FC236}">
                <a16:creationId xmlns:a16="http://schemas.microsoft.com/office/drawing/2014/main" id="{86D6EC97-E9BB-46A1-895A-FE2288ED04A5}"/>
              </a:ext>
            </a:extLst>
          </p:cNvPr>
          <p:cNvGrpSpPr/>
          <p:nvPr/>
        </p:nvGrpSpPr>
        <p:grpSpPr>
          <a:xfrm>
            <a:off x="8483935" y="4031644"/>
            <a:ext cx="665922" cy="432000"/>
            <a:chOff x="8073887" y="1291301"/>
            <a:chExt cx="724200" cy="432000"/>
          </a:xfrm>
          <a:solidFill>
            <a:srgbClr val="FFC000"/>
          </a:solidFill>
        </p:grpSpPr>
        <p:pic>
          <p:nvPicPr>
            <p:cNvPr id="58" name="Elemento grafico 57" descr="Freccia: diritta con riempimento a tinta unita">
              <a:extLst>
                <a:ext uri="{FF2B5EF4-FFF2-40B4-BE49-F238E27FC236}">
                  <a16:creationId xmlns:a16="http://schemas.microsoft.com/office/drawing/2014/main" id="{EA7E508B-0ED5-476D-B9EB-FFCBC4F0E1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73887" y="1291301"/>
              <a:ext cx="432000" cy="432000"/>
            </a:xfrm>
            <a:prstGeom prst="rect">
              <a:avLst/>
            </a:prstGeom>
          </p:spPr>
        </p:pic>
        <p:pic>
          <p:nvPicPr>
            <p:cNvPr id="59" name="Elemento grafico 58" descr="Freccia: diritta con riempimento a tinta unita">
              <a:extLst>
                <a:ext uri="{FF2B5EF4-FFF2-40B4-BE49-F238E27FC236}">
                  <a16:creationId xmlns:a16="http://schemas.microsoft.com/office/drawing/2014/main" id="{78931CC2-34E6-4A68-AD04-91C97F1A73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8366087" y="1291301"/>
              <a:ext cx="432000" cy="432000"/>
            </a:xfrm>
            <a:prstGeom prst="rect">
              <a:avLst/>
            </a:prstGeom>
          </p:spPr>
        </p:pic>
      </p:grpSp>
      <p:pic>
        <p:nvPicPr>
          <p:cNvPr id="60" name="Elemento grafico 59" descr="Segna Pollice su con riempimento a tinta unita">
            <a:extLst>
              <a:ext uri="{FF2B5EF4-FFF2-40B4-BE49-F238E27FC236}">
                <a16:creationId xmlns:a16="http://schemas.microsoft.com/office/drawing/2014/main" id="{ACA8076F-404D-4F24-AAF0-D2CED743E3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1213" y="4031644"/>
            <a:ext cx="432000" cy="432000"/>
          </a:xfrm>
          <a:prstGeom prst="rect">
            <a:avLst/>
          </a:prstGeom>
        </p:spPr>
      </p:pic>
      <p:pic>
        <p:nvPicPr>
          <p:cNvPr id="61" name="Elemento grafico 60" descr="Segna Pollice su con riempimento a tinta unita">
            <a:extLst>
              <a:ext uri="{FF2B5EF4-FFF2-40B4-BE49-F238E27FC236}">
                <a16:creationId xmlns:a16="http://schemas.microsoft.com/office/drawing/2014/main" id="{A573DF55-D337-44A8-8105-B3001E4DC70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6209343" y="4033831"/>
            <a:ext cx="432000" cy="432000"/>
          </a:xfrm>
          <a:prstGeom prst="rect">
            <a:avLst/>
          </a:prstGeom>
        </p:spPr>
      </p:pic>
      <p:pic>
        <p:nvPicPr>
          <p:cNvPr id="62" name="Elemento grafico 61" descr="Segna Pollice su con riempimento a tinta unita">
            <a:extLst>
              <a:ext uri="{FF2B5EF4-FFF2-40B4-BE49-F238E27FC236}">
                <a16:creationId xmlns:a16="http://schemas.microsoft.com/office/drawing/2014/main" id="{89E6E830-06AA-4929-B58F-CFAD1F475B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478" y="4541323"/>
            <a:ext cx="216000" cy="216000"/>
          </a:xfrm>
          <a:prstGeom prst="rect">
            <a:avLst/>
          </a:prstGeom>
        </p:spPr>
      </p:pic>
      <p:grpSp>
        <p:nvGrpSpPr>
          <p:cNvPr id="69" name="Gruppo 68">
            <a:extLst>
              <a:ext uri="{FF2B5EF4-FFF2-40B4-BE49-F238E27FC236}">
                <a16:creationId xmlns:a16="http://schemas.microsoft.com/office/drawing/2014/main" id="{0D868195-4C34-41CD-9007-DB9415C5C861}"/>
              </a:ext>
            </a:extLst>
          </p:cNvPr>
          <p:cNvGrpSpPr>
            <a:grpSpLocks noChangeAspect="1"/>
          </p:cNvGrpSpPr>
          <p:nvPr/>
        </p:nvGrpSpPr>
        <p:grpSpPr>
          <a:xfrm>
            <a:off x="3673903" y="4571486"/>
            <a:ext cx="362100" cy="216000"/>
            <a:chOff x="8073887" y="1291301"/>
            <a:chExt cx="724200" cy="432000"/>
          </a:xfrm>
          <a:solidFill>
            <a:srgbClr val="FFC000"/>
          </a:solidFill>
        </p:grpSpPr>
        <p:pic>
          <p:nvPicPr>
            <p:cNvPr id="71" name="Elemento grafico 70" descr="Freccia: diritta con riempimento a tinta unita">
              <a:extLst>
                <a:ext uri="{FF2B5EF4-FFF2-40B4-BE49-F238E27FC236}">
                  <a16:creationId xmlns:a16="http://schemas.microsoft.com/office/drawing/2014/main" id="{B75C5A46-9140-4580-B7C1-E586FD2DF6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73887" y="1291301"/>
              <a:ext cx="432000" cy="432000"/>
            </a:xfrm>
            <a:prstGeom prst="rect">
              <a:avLst/>
            </a:prstGeom>
          </p:spPr>
        </p:pic>
        <p:pic>
          <p:nvPicPr>
            <p:cNvPr id="72" name="Elemento grafico 71" descr="Freccia: diritta con riempimento a tinta unita">
              <a:extLst>
                <a:ext uri="{FF2B5EF4-FFF2-40B4-BE49-F238E27FC236}">
                  <a16:creationId xmlns:a16="http://schemas.microsoft.com/office/drawing/2014/main" id="{99B1F881-4591-43D1-9859-33D4DCF243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8366087" y="1291301"/>
              <a:ext cx="432000" cy="432000"/>
            </a:xfrm>
            <a:prstGeom prst="rect">
              <a:avLst/>
            </a:prstGeom>
          </p:spPr>
        </p:pic>
      </p:grpSp>
      <p:pic>
        <p:nvPicPr>
          <p:cNvPr id="76" name="Elemento grafico 75" descr="Segna Pollice su con riempimento a tinta unita">
            <a:extLst>
              <a:ext uri="{FF2B5EF4-FFF2-40B4-BE49-F238E27FC236}">
                <a16:creationId xmlns:a16="http://schemas.microsoft.com/office/drawing/2014/main" id="{5A40E1E2-E664-4ABD-9199-07DCD533A4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7286223" y="4602155"/>
            <a:ext cx="216000" cy="216000"/>
          </a:xfrm>
          <a:prstGeom prst="rect">
            <a:avLst/>
          </a:prstGeom>
        </p:spPr>
      </p:pic>
      <p:pic>
        <p:nvPicPr>
          <p:cNvPr id="26" name="Elemento grafico 25" descr="Segna Pollice su con riempimento a tinta unita">
            <a:extLst>
              <a:ext uri="{FF2B5EF4-FFF2-40B4-BE49-F238E27FC236}">
                <a16:creationId xmlns:a16="http://schemas.microsoft.com/office/drawing/2014/main" id="{2121E614-4892-449D-BA99-8271B96113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6203548" y="3599644"/>
            <a:ext cx="432000" cy="432000"/>
          </a:xfrm>
          <a:prstGeom prst="rect">
            <a:avLst/>
          </a:prstGeom>
        </p:spPr>
      </p:pic>
      <p:pic>
        <p:nvPicPr>
          <p:cNvPr id="27" name="Elemento grafico 26" descr="Segna Pollice su con riempimento a tinta unita">
            <a:extLst>
              <a:ext uri="{FF2B5EF4-FFF2-40B4-BE49-F238E27FC236}">
                <a16:creationId xmlns:a16="http://schemas.microsoft.com/office/drawing/2014/main" id="{E56C531F-7AFD-4BFF-89E4-97226CE62C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8587962" y="3599820"/>
            <a:ext cx="432000" cy="432000"/>
          </a:xfrm>
          <a:prstGeom prst="rect">
            <a:avLst/>
          </a:prstGeom>
        </p:spPr>
      </p:pic>
      <p:grpSp>
        <p:nvGrpSpPr>
          <p:cNvPr id="28" name="Gruppo 27">
            <a:extLst>
              <a:ext uri="{FF2B5EF4-FFF2-40B4-BE49-F238E27FC236}">
                <a16:creationId xmlns:a16="http://schemas.microsoft.com/office/drawing/2014/main" id="{1E4D36A7-E3CA-48DD-9F96-4683664F1CC5}"/>
              </a:ext>
            </a:extLst>
          </p:cNvPr>
          <p:cNvGrpSpPr/>
          <p:nvPr/>
        </p:nvGrpSpPr>
        <p:grpSpPr>
          <a:xfrm>
            <a:off x="10694252" y="3604639"/>
            <a:ext cx="665922" cy="432000"/>
            <a:chOff x="8073887" y="1291301"/>
            <a:chExt cx="724200" cy="432000"/>
          </a:xfrm>
          <a:solidFill>
            <a:srgbClr val="FFC000"/>
          </a:solidFill>
        </p:grpSpPr>
        <p:pic>
          <p:nvPicPr>
            <p:cNvPr id="29" name="Elemento grafico 28" descr="Freccia: diritta con riempimento a tinta unita">
              <a:extLst>
                <a:ext uri="{FF2B5EF4-FFF2-40B4-BE49-F238E27FC236}">
                  <a16:creationId xmlns:a16="http://schemas.microsoft.com/office/drawing/2014/main" id="{E2030DBC-EFF9-4C88-8642-13B728C949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73887" y="1291301"/>
              <a:ext cx="432000" cy="432000"/>
            </a:xfrm>
            <a:prstGeom prst="rect">
              <a:avLst/>
            </a:prstGeom>
          </p:spPr>
        </p:pic>
        <p:pic>
          <p:nvPicPr>
            <p:cNvPr id="30" name="Elemento grafico 29" descr="Freccia: diritta con riempimento a tinta unita">
              <a:extLst>
                <a:ext uri="{FF2B5EF4-FFF2-40B4-BE49-F238E27FC236}">
                  <a16:creationId xmlns:a16="http://schemas.microsoft.com/office/drawing/2014/main" id="{679AA3AA-50AA-4D4F-ACFC-2F3577E403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8366087" y="1291301"/>
              <a:ext cx="432000" cy="432000"/>
            </a:xfrm>
            <a:prstGeom prst="rect">
              <a:avLst/>
            </a:prstGeom>
          </p:spPr>
        </p:pic>
      </p:grpSp>
      <p:pic>
        <p:nvPicPr>
          <p:cNvPr id="31" name="Elemento grafico 30" descr="Segna Pollice su con riempimento a tinta unita">
            <a:extLst>
              <a:ext uri="{FF2B5EF4-FFF2-40B4-BE49-F238E27FC236}">
                <a16:creationId xmlns:a16="http://schemas.microsoft.com/office/drawing/2014/main" id="{A6C15854-8A4F-4B53-9AB6-D4AB307D24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6621" y="2018236"/>
            <a:ext cx="432000" cy="432000"/>
          </a:xfrm>
          <a:prstGeom prst="rect">
            <a:avLst/>
          </a:prstGeom>
        </p:spPr>
      </p:pic>
      <p:pic>
        <p:nvPicPr>
          <p:cNvPr id="32" name="Elemento grafico 31" descr="Segna Pollice su con riempimento a tinta unita">
            <a:extLst>
              <a:ext uri="{FF2B5EF4-FFF2-40B4-BE49-F238E27FC236}">
                <a16:creationId xmlns:a16="http://schemas.microsoft.com/office/drawing/2014/main" id="{D9FF9A96-0137-432A-96A2-F34A36F75C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03548" y="2018236"/>
            <a:ext cx="432000" cy="432000"/>
          </a:xfrm>
          <a:prstGeom prst="rect">
            <a:avLst/>
          </a:prstGeom>
        </p:spPr>
      </p:pic>
      <p:pic>
        <p:nvPicPr>
          <p:cNvPr id="40" name="Elemento grafico 39" descr="Segna Pollice su con riempimento a tinta unita">
            <a:extLst>
              <a:ext uri="{FF2B5EF4-FFF2-40B4-BE49-F238E27FC236}">
                <a16:creationId xmlns:a16="http://schemas.microsoft.com/office/drawing/2014/main" id="{7D6D95CB-20FE-4542-A19F-CC5E87C696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1213" y="1581943"/>
            <a:ext cx="432000" cy="432000"/>
          </a:xfrm>
          <a:prstGeom prst="rect">
            <a:avLst/>
          </a:prstGeom>
        </p:spPr>
      </p:pic>
      <p:pic>
        <p:nvPicPr>
          <p:cNvPr id="41" name="Elemento grafico 40" descr="Segna Pollice su con riempimento a tinta unita">
            <a:extLst>
              <a:ext uri="{FF2B5EF4-FFF2-40B4-BE49-F238E27FC236}">
                <a16:creationId xmlns:a16="http://schemas.microsoft.com/office/drawing/2014/main" id="{036FC97B-B4A4-4053-A0DF-4D02503FA3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6621" y="1569488"/>
            <a:ext cx="432000" cy="432000"/>
          </a:xfrm>
          <a:prstGeom prst="rect">
            <a:avLst/>
          </a:prstGeom>
        </p:spPr>
      </p:pic>
      <p:pic>
        <p:nvPicPr>
          <p:cNvPr id="42" name="Elemento grafico 41" descr="Segna Pollice su con riempimento a tinta unita">
            <a:extLst>
              <a:ext uri="{FF2B5EF4-FFF2-40B4-BE49-F238E27FC236}">
                <a16:creationId xmlns:a16="http://schemas.microsoft.com/office/drawing/2014/main" id="{253A779A-28BF-4297-8205-16D2141D83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03548" y="1569488"/>
            <a:ext cx="432000" cy="432000"/>
          </a:xfrm>
          <a:prstGeom prst="rect">
            <a:avLst/>
          </a:prstGeom>
        </p:spPr>
      </p:pic>
      <p:sp>
        <p:nvSpPr>
          <p:cNvPr id="43" name="CasellaDiTesto 42">
            <a:extLst>
              <a:ext uri="{FF2B5EF4-FFF2-40B4-BE49-F238E27FC236}">
                <a16:creationId xmlns:a16="http://schemas.microsoft.com/office/drawing/2014/main" id="{ED02373A-9D2D-4DE9-AB97-FDD29A7F1EE5}"/>
              </a:ext>
            </a:extLst>
          </p:cNvPr>
          <p:cNvSpPr txBox="1"/>
          <p:nvPr/>
        </p:nvSpPr>
        <p:spPr>
          <a:xfrm>
            <a:off x="531686" y="187513"/>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44" name="Pulsante di azione: vuoto 43" descr="Indietro con riempimento a tinta unita">
            <a:hlinkClick r:id="rId10" action="ppaction://hlinksldjump" highlightClick="1"/>
            <a:extLst>
              <a:ext uri="{FF2B5EF4-FFF2-40B4-BE49-F238E27FC236}">
                <a16:creationId xmlns:a16="http://schemas.microsoft.com/office/drawing/2014/main" id="{C4EDAA63-EB0D-4D90-97AF-B647FF5AF3DF}"/>
              </a:ext>
            </a:extLst>
          </p:cNvPr>
          <p:cNvSpPr/>
          <p:nvPr/>
        </p:nvSpPr>
        <p:spPr>
          <a:xfrm>
            <a:off x="2109047" y="178957"/>
            <a:ext cx="417501" cy="386443"/>
          </a:xfrm>
          <a:prstGeom prst="actionButtonBlank">
            <a:avLst/>
          </a:prstGeom>
          <a:blipFill dpi="0"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52" name="Gruppo 51">
            <a:extLst>
              <a:ext uri="{FF2B5EF4-FFF2-40B4-BE49-F238E27FC236}">
                <a16:creationId xmlns:a16="http://schemas.microsoft.com/office/drawing/2014/main" id="{4AACB4DD-5F4D-4D45-94FE-3F4DF6A2B2EB}"/>
              </a:ext>
            </a:extLst>
          </p:cNvPr>
          <p:cNvGrpSpPr/>
          <p:nvPr/>
        </p:nvGrpSpPr>
        <p:grpSpPr>
          <a:xfrm rot="5400000">
            <a:off x="-3167651" y="3212999"/>
            <a:ext cx="6662061" cy="432000"/>
            <a:chOff x="0" y="0"/>
            <a:chExt cx="12260385" cy="581573"/>
          </a:xfrm>
        </p:grpSpPr>
        <p:pic>
          <p:nvPicPr>
            <p:cNvPr id="53" name="Immagine 52">
              <a:extLst>
                <a:ext uri="{FF2B5EF4-FFF2-40B4-BE49-F238E27FC236}">
                  <a16:creationId xmlns:a16="http://schemas.microsoft.com/office/drawing/2014/main" id="{A9396827-4CE5-42E5-8928-EF94D6E555D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54" name="Immagine 53">
              <a:extLst>
                <a:ext uri="{FF2B5EF4-FFF2-40B4-BE49-F238E27FC236}">
                  <a16:creationId xmlns:a16="http://schemas.microsoft.com/office/drawing/2014/main" id="{515FB505-14B4-4625-A8E9-F18D1B4AEC1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55" name="Immagine 54">
              <a:extLst>
                <a:ext uri="{FF2B5EF4-FFF2-40B4-BE49-F238E27FC236}">
                  <a16:creationId xmlns:a16="http://schemas.microsoft.com/office/drawing/2014/main" id="{7FE9AC4E-CFE7-4983-BC5B-44D1BBF696F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39" name="Gruppo 38">
            <a:extLst>
              <a:ext uri="{FF2B5EF4-FFF2-40B4-BE49-F238E27FC236}">
                <a16:creationId xmlns:a16="http://schemas.microsoft.com/office/drawing/2014/main" id="{9E6573FA-2C9C-4098-AADB-EBA10E90B5FE}"/>
              </a:ext>
            </a:extLst>
          </p:cNvPr>
          <p:cNvGrpSpPr/>
          <p:nvPr/>
        </p:nvGrpSpPr>
        <p:grpSpPr>
          <a:xfrm>
            <a:off x="4572000" y="85316"/>
            <a:ext cx="7526173" cy="369714"/>
            <a:chOff x="596530" y="360775"/>
            <a:chExt cx="9604098" cy="341130"/>
          </a:xfrm>
        </p:grpSpPr>
        <p:sp>
          <p:nvSpPr>
            <p:cNvPr id="45" name="CasellaDiTesto 44">
              <a:extLst>
                <a:ext uri="{FF2B5EF4-FFF2-40B4-BE49-F238E27FC236}">
                  <a16:creationId xmlns:a16="http://schemas.microsoft.com/office/drawing/2014/main" id="{B897D0B3-7B13-4D36-8001-6FDE3D5F90FF}"/>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46" name="Immagine 45">
              <a:extLst>
                <a:ext uri="{FF2B5EF4-FFF2-40B4-BE49-F238E27FC236}">
                  <a16:creationId xmlns:a16="http://schemas.microsoft.com/office/drawing/2014/main" id="{6C701AF0-06EC-4AD2-9483-14030AD55F6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2170653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12006502-8E6A-4458-8BC2-95D4C43AE3FC}"/>
              </a:ext>
            </a:extLst>
          </p:cNvPr>
          <p:cNvGraphicFramePr>
            <a:graphicFrameLocks noGrp="1"/>
          </p:cNvGraphicFramePr>
          <p:nvPr>
            <p:extLst>
              <p:ext uri="{D42A27DB-BD31-4B8C-83A1-F6EECF244321}">
                <p14:modId xmlns:p14="http://schemas.microsoft.com/office/powerpoint/2010/main" val="3901968282"/>
              </p:ext>
            </p:extLst>
          </p:nvPr>
        </p:nvGraphicFramePr>
        <p:xfrm>
          <a:off x="277583" y="460085"/>
          <a:ext cx="11914417" cy="4406246"/>
        </p:xfrm>
        <a:graphic>
          <a:graphicData uri="http://schemas.openxmlformats.org/drawingml/2006/table">
            <a:tbl>
              <a:tblPr firstRow="1" bandRow="1">
                <a:tableStyleId>{7DF18680-E054-41AD-8BC1-D1AEF772440D}</a:tableStyleId>
              </a:tblPr>
              <a:tblGrid>
                <a:gridCol w="1613809">
                  <a:extLst>
                    <a:ext uri="{9D8B030D-6E8A-4147-A177-3AD203B41FA5}">
                      <a16:colId xmlns:a16="http://schemas.microsoft.com/office/drawing/2014/main" val="4057865429"/>
                    </a:ext>
                  </a:extLst>
                </a:gridCol>
                <a:gridCol w="1621354">
                  <a:extLst>
                    <a:ext uri="{9D8B030D-6E8A-4147-A177-3AD203B41FA5}">
                      <a16:colId xmlns:a16="http://schemas.microsoft.com/office/drawing/2014/main" val="367726135"/>
                    </a:ext>
                  </a:extLst>
                </a:gridCol>
                <a:gridCol w="1840775">
                  <a:extLst>
                    <a:ext uri="{9D8B030D-6E8A-4147-A177-3AD203B41FA5}">
                      <a16:colId xmlns:a16="http://schemas.microsoft.com/office/drawing/2014/main" val="385256797"/>
                    </a:ext>
                  </a:extLst>
                </a:gridCol>
                <a:gridCol w="2279493">
                  <a:extLst>
                    <a:ext uri="{9D8B030D-6E8A-4147-A177-3AD203B41FA5}">
                      <a16:colId xmlns:a16="http://schemas.microsoft.com/office/drawing/2014/main" val="1246928854"/>
                    </a:ext>
                  </a:extLst>
                </a:gridCol>
                <a:gridCol w="2279493">
                  <a:extLst>
                    <a:ext uri="{9D8B030D-6E8A-4147-A177-3AD203B41FA5}">
                      <a16:colId xmlns:a16="http://schemas.microsoft.com/office/drawing/2014/main" val="341335712"/>
                    </a:ext>
                  </a:extLst>
                </a:gridCol>
                <a:gridCol w="2279493">
                  <a:extLst>
                    <a:ext uri="{9D8B030D-6E8A-4147-A177-3AD203B41FA5}">
                      <a16:colId xmlns:a16="http://schemas.microsoft.com/office/drawing/2014/main" val="561693737"/>
                    </a:ext>
                  </a:extLst>
                </a:gridCol>
              </a:tblGrid>
              <a:tr h="367578">
                <a:tc gridSpan="6">
                  <a:txBody>
                    <a:bodyPr/>
                    <a:lstStyle/>
                    <a:p>
                      <a:pPr algn="ctr"/>
                      <a:r>
                        <a:rPr lang="it-IT" sz="2000">
                          <a:solidFill>
                            <a:schemeClr val="tx1"/>
                          </a:solidFill>
                          <a:latin typeface="Work Sans" pitchFamily="2" charset="0"/>
                        </a:rPr>
                        <a:t>Punteggi generali - Altri Licei (diversi da scientifici, classici e linguistici)</a:t>
                      </a:r>
                    </a:p>
                  </a:txBody>
                  <a:tcPr anchor="ctr">
                    <a:noFill/>
                  </a:tcPr>
                </a:tc>
                <a:tc hMerge="1">
                  <a:txBody>
                    <a:bodyPr/>
                    <a:lstStyle/>
                    <a:p>
                      <a:endParaRPr lang="it-IT"/>
                    </a:p>
                  </a:txBody>
                  <a:tcP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a:txBody>
                    <a:bodyPr/>
                    <a:lstStyle/>
                    <a:p>
                      <a:pPr algn="ctr"/>
                      <a:r>
                        <a:rPr lang="it-IT" sz="1400" b="1">
                          <a:solidFill>
                            <a:schemeClr val="tx1"/>
                          </a:solidFill>
                          <a:latin typeface="Work Sans" pitchFamily="2" charset="0"/>
                        </a:rPr>
                        <a:t>omissis</a:t>
                      </a:r>
                    </a:p>
                  </a:txBody>
                  <a:tcPr anchor="ctr"/>
                </a:tc>
                <a:tc>
                  <a:txBody>
                    <a:bodyPr/>
                    <a:lstStyle/>
                    <a:p>
                      <a:pPr algn="ctr"/>
                      <a:r>
                        <a:rPr lang="it-IT" sz="1400" b="1">
                          <a:solidFill>
                            <a:schemeClr val="tx1"/>
                          </a:solidFill>
                          <a:latin typeface="Work Sans" pitchFamily="2" charset="0"/>
                        </a:rPr>
                        <a:t>Punteggio (</a:t>
                      </a:r>
                      <a:r>
                        <a:rPr lang="it-IT" sz="1400" b="1">
                          <a:solidFill>
                            <a:schemeClr val="tx1"/>
                          </a:solidFill>
                          <a:latin typeface="Work Sans" pitchFamily="2" charset="0"/>
                          <a:hlinkClick r:id="rId2" action="ppaction://hlinksldjump" tooltip="Il punteggio riportato tiene conto non solo del numero di risposte corrette fornite ma anche del livello di difficoltà delle singole domande (ogni quesito ha uno specifico livello di difficoltà e, pertanto, ha un valore di punteggio differente)."/>
                        </a:rPr>
                        <a:t>?</a:t>
                      </a:r>
                      <a:r>
                        <a:rPr lang="it-IT" sz="1400" b="1">
                          <a:solidFill>
                            <a:schemeClr val="tx1"/>
                          </a:solidFill>
                          <a:latin typeface="Work Sans" pitchFamily="2"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Differenza rispetto a gruppi simili </a:t>
                      </a:r>
                      <a:r>
                        <a:rPr lang="it-IT" sz="1400" b="1">
                          <a:solidFill>
                            <a:schemeClr val="tx1"/>
                          </a:solidFill>
                          <a:latin typeface="Work Sans" pitchFamily="2" charset="0"/>
                          <a:hlinkClick r:id="rId3" action="ppaction://hlinksldjump" tooltip="Si riporta la differenza tra il punteggio della classe/della scuola e il punteggio medio ottenuto dalle duecento classi/scuole con simili condizioni socio-economico-culturali."/>
                        </a:rPr>
                        <a:t>(</a:t>
                      </a:r>
                      <a:r>
                        <a:rPr lang="it-IT" sz="1400" b="1">
                          <a:solidFill>
                            <a:schemeClr val="tx1"/>
                          </a:solidFill>
                          <a:latin typeface="Work Sans" pitchFamily="2" charset="0"/>
                          <a:hlinkClick r:id="rId2" action="ppaction://hlinksldjump" tooltip="Rappresenta la differenza tra il punteggio della classe/della scuola e il punteggio medio ottenuto dalle duecento classi/scuole con simili condizioni socio-economico-culturali."/>
                        </a:rPr>
                        <a:t>?</a:t>
                      </a:r>
                      <a:r>
                        <a:rPr lang="it-IT" sz="1400" b="1">
                          <a:solidFill>
                            <a:schemeClr val="tx1"/>
                          </a:solidFill>
                          <a:latin typeface="Work Sans" pitchFamily="2" charset="0"/>
                          <a:hlinkClick r:id="rId3" action="ppaction://hlinksldjump" tooltip="Si riporta la differenza tra il punteggio della classe/della scuola e il punteggio medio ottenuto dalle duecento classi/scuole con simili condizioni socio-economico-culturali."/>
                        </a:rPr>
                        <a:t>)</a:t>
                      </a: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Confronto con punteggio Lombardia (208,6)</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(206,5)</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(197,6)</a:t>
                      </a:r>
                    </a:p>
                  </a:txBody>
                  <a:tcPr anchor="ctr"/>
                </a:tc>
                <a:extLst>
                  <a:ext uri="{0D108BD9-81ED-4DB2-BD59-A6C34878D82A}">
                    <a16:rowId xmlns:a16="http://schemas.microsoft.com/office/drawing/2014/main" val="700804956"/>
                  </a:ext>
                </a:extLst>
              </a:tr>
              <a:tr h="432000">
                <a:tc>
                  <a:txBody>
                    <a:bodyPr/>
                    <a:lstStyle/>
                    <a:p>
                      <a:pPr algn="ctr"/>
                      <a:r>
                        <a:rPr lang="it-IT" sz="1400" b="1">
                          <a:solidFill>
                            <a:schemeClr val="tx1"/>
                          </a:solidFill>
                          <a:latin typeface="Work Sans" pitchFamily="2" charset="0"/>
                        </a:rPr>
                        <a:t>ITALIANO</a:t>
                      </a:r>
                    </a:p>
                  </a:txBody>
                  <a:tcPr anchor="ctr"/>
                </a:tc>
                <a:tc>
                  <a:txBody>
                    <a:bodyPr/>
                    <a:lstStyle/>
                    <a:p>
                      <a:pPr algn="ctr"/>
                      <a:r>
                        <a:rPr lang="it-IT" sz="1400" b="0" i="0" kern="1200">
                          <a:solidFill>
                            <a:schemeClr val="dk1"/>
                          </a:solidFill>
                          <a:effectLst/>
                          <a:latin typeface="Work Sans" pitchFamily="2" charset="0"/>
                          <a:ea typeface="+mn-ea"/>
                          <a:cs typeface="+mn-cs"/>
                        </a:rPr>
                        <a:t>213,8</a:t>
                      </a:r>
                      <a:endParaRPr lang="it-IT" sz="1400">
                        <a:solidFill>
                          <a:schemeClr val="tx1"/>
                        </a:solidFill>
                        <a:latin typeface="Work Sans" pitchFamily="2" charset="0"/>
                      </a:endParaRPr>
                    </a:p>
                  </a:txBody>
                  <a:tcPr anchor="ctr"/>
                </a:tc>
                <a:tc>
                  <a:txBody>
                    <a:bodyPr/>
                    <a:lstStyle/>
                    <a:p>
                      <a:pPr algn="ctr"/>
                      <a:r>
                        <a:rPr lang="it-IT" sz="1400">
                          <a:solidFill>
                            <a:schemeClr val="tx1"/>
                          </a:solidFill>
                          <a:latin typeface="Work Sans" pitchFamily="2" charset="0"/>
                        </a:rPr>
                        <a:t>+24,4</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4">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686223323"/>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201,8</a:t>
                      </a:r>
                    </a:p>
                  </a:txBody>
                  <a:tcPr anchor="ctr"/>
                </a:tc>
                <a:tc>
                  <a:txBody>
                    <a:bodyPr/>
                    <a:lstStyle/>
                    <a:p>
                      <a:pPr algn="ctr"/>
                      <a:r>
                        <a:rPr lang="it-IT" sz="1400">
                          <a:solidFill>
                            <a:schemeClr val="tx1"/>
                          </a:solidFill>
                          <a:latin typeface="Work Sans" pitchFamily="2" charset="0"/>
                        </a:rPr>
                        <a:t>+21,3</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4">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4">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32114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a:solidFill>
                            <a:schemeClr val="tx1"/>
                          </a:solidFill>
                          <a:latin typeface="Work Sans" pitchFamily="2" charset="0"/>
                        </a:rPr>
                        <a:t>Punteggi generali - Altri Licei (diversi da scientifici)</a:t>
                      </a:r>
                    </a:p>
                  </a:txBody>
                  <a:tcPr anchor="ctr">
                    <a:noFill/>
                  </a:tcPr>
                </a:tc>
                <a:tc hMerge="1">
                  <a:txBody>
                    <a:bodyPr/>
                    <a:lstStyle/>
                    <a:p>
                      <a:endParaRPr lang="it-IT"/>
                    </a:p>
                  </a:txBody>
                  <a:tcPr/>
                </a:tc>
                <a:tc hMerge="1">
                  <a:txBody>
                    <a:bodyPr/>
                    <a:lstStyle/>
                    <a:p>
                      <a:endParaRPr lang="it-IT"/>
                    </a:p>
                  </a:txBody>
                  <a:tcP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extLst>
                  <a:ext uri="{0D108BD9-81ED-4DB2-BD59-A6C34878D82A}">
                    <a16:rowId xmlns:a16="http://schemas.microsoft.com/office/drawing/2014/main" val="3864041501"/>
                  </a:ext>
                </a:extLst>
              </a:tr>
              <a:tr h="520696">
                <a:tc>
                  <a:txBody>
                    <a:bodyPr/>
                    <a:lstStyle/>
                    <a:p>
                      <a:pPr algn="ct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(200,6)</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(198,5)</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(189,9)</a:t>
                      </a:r>
                    </a:p>
                  </a:txBody>
                  <a:tcPr anchor="ctr"/>
                </a:tc>
                <a:extLst>
                  <a:ext uri="{0D108BD9-81ED-4DB2-BD59-A6C34878D82A}">
                    <a16:rowId xmlns:a16="http://schemas.microsoft.com/office/drawing/2014/main" val="3023237660"/>
                  </a:ext>
                </a:extLst>
              </a:tr>
              <a:tr h="432000">
                <a:tc>
                  <a:txBody>
                    <a:bodyPr/>
                    <a:lstStyle/>
                    <a:p>
                      <a:pPr algn="ctr"/>
                      <a:r>
                        <a:rPr lang="it-IT" sz="1400" b="1">
                          <a:solidFill>
                            <a:schemeClr val="tx1"/>
                          </a:solidFill>
                          <a:latin typeface="Work Sans" pitchFamily="2" charset="0"/>
                        </a:rPr>
                        <a:t>MATEMATICA</a:t>
                      </a:r>
                    </a:p>
                  </a:txBody>
                  <a:tcPr anchor="ctr"/>
                </a:tc>
                <a:tc>
                  <a:txBody>
                    <a:bodyPr/>
                    <a:lstStyle/>
                    <a:p>
                      <a:pPr algn="ctr"/>
                      <a:r>
                        <a:rPr lang="it-IT" sz="1400" b="0" i="0" kern="1200">
                          <a:solidFill>
                            <a:schemeClr val="dk1"/>
                          </a:solidFill>
                          <a:effectLst/>
                          <a:latin typeface="Work Sans" pitchFamily="2" charset="0"/>
                          <a:ea typeface="+mn-ea"/>
                          <a:cs typeface="+mn-cs"/>
                        </a:rPr>
                        <a:t>189,5</a:t>
                      </a:r>
                      <a:endParaRPr lang="it-IT" sz="1400">
                        <a:solidFill>
                          <a:schemeClr val="tx1"/>
                        </a:solidFill>
                        <a:latin typeface="Work Sans" pitchFamily="2" charset="0"/>
                      </a:endParaRPr>
                    </a:p>
                  </a:txBody>
                  <a:tcPr anchor="ctr"/>
                </a:tc>
                <a:tc>
                  <a:txBody>
                    <a:bodyPr/>
                    <a:lstStyle/>
                    <a:p>
                      <a:pPr algn="ctr"/>
                      <a:r>
                        <a:rPr lang="it-IT" sz="1400">
                          <a:solidFill>
                            <a:schemeClr val="tx1"/>
                          </a:solidFill>
                          <a:latin typeface="Work Sans" pitchFamily="2" charset="0"/>
                        </a:rPr>
                        <a:t>+6,5</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chemeClr val="accent4">
                        <a:lumMod val="40000"/>
                        <a:lumOff val="60000"/>
                      </a:schemeClr>
                    </a:solidFill>
                  </a:tcPr>
                </a:tc>
                <a:extLst>
                  <a:ext uri="{0D108BD9-81ED-4DB2-BD59-A6C34878D82A}">
                    <a16:rowId xmlns:a16="http://schemas.microsoft.com/office/drawing/2014/main" val="755600526"/>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194,7</a:t>
                      </a:r>
                    </a:p>
                  </a:txBody>
                  <a:tcPr anchor="ctr"/>
                </a:tc>
                <a:tc>
                  <a:txBody>
                    <a:bodyPr/>
                    <a:lstStyle/>
                    <a:p>
                      <a:pPr algn="ctr"/>
                      <a:r>
                        <a:rPr lang="it-IT" sz="1400">
                          <a:solidFill>
                            <a:schemeClr val="tx1"/>
                          </a:solidFill>
                          <a:latin typeface="Work Sans" pitchFamily="2" charset="0"/>
                        </a:rPr>
                        <a:t>+15,9</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chemeClr val="accent4">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622659283"/>
                  </a:ext>
                </a:extLst>
              </a:tr>
              <a:tr h="42272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endParaRPr lang="it-IT"/>
                    </a:p>
                  </a:txBody>
                  <a:tcP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graphicFrame>
        <p:nvGraphicFramePr>
          <p:cNvPr id="34" name="Tabella 33">
            <a:extLst>
              <a:ext uri="{FF2B5EF4-FFF2-40B4-BE49-F238E27FC236}">
                <a16:creationId xmlns:a16="http://schemas.microsoft.com/office/drawing/2014/main" id="{8C9B3CF1-F070-4075-8166-E9F18D75AD54}"/>
              </a:ext>
            </a:extLst>
          </p:cNvPr>
          <p:cNvGraphicFramePr>
            <a:graphicFrameLocks noGrp="1"/>
          </p:cNvGraphicFramePr>
          <p:nvPr>
            <p:extLst>
              <p:ext uri="{D42A27DB-BD31-4B8C-83A1-F6EECF244321}">
                <p14:modId xmlns:p14="http://schemas.microsoft.com/office/powerpoint/2010/main" val="2729785069"/>
              </p:ext>
            </p:extLst>
          </p:nvPr>
        </p:nvGraphicFramePr>
        <p:xfrm>
          <a:off x="272142" y="4809813"/>
          <a:ext cx="11919858" cy="1786327"/>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944020019"/>
                    </a:ext>
                  </a:extLst>
                </a:gridCol>
                <a:gridCol w="1589314">
                  <a:extLst>
                    <a:ext uri="{9D8B030D-6E8A-4147-A177-3AD203B41FA5}">
                      <a16:colId xmlns:a16="http://schemas.microsoft.com/office/drawing/2014/main" val="79365766"/>
                    </a:ext>
                  </a:extLst>
                </a:gridCol>
                <a:gridCol w="1621972">
                  <a:extLst>
                    <a:ext uri="{9D8B030D-6E8A-4147-A177-3AD203B41FA5}">
                      <a16:colId xmlns:a16="http://schemas.microsoft.com/office/drawing/2014/main" val="4129911090"/>
                    </a:ext>
                  </a:extLst>
                </a:gridCol>
                <a:gridCol w="1623217">
                  <a:extLst>
                    <a:ext uri="{9D8B030D-6E8A-4147-A177-3AD203B41FA5}">
                      <a16:colId xmlns:a16="http://schemas.microsoft.com/office/drawing/2014/main" val="1567833803"/>
                    </a:ext>
                  </a:extLst>
                </a:gridCol>
                <a:gridCol w="1822035">
                  <a:extLst>
                    <a:ext uri="{9D8B030D-6E8A-4147-A177-3AD203B41FA5}">
                      <a16:colId xmlns:a16="http://schemas.microsoft.com/office/drawing/2014/main" val="291230167"/>
                    </a:ext>
                  </a:extLst>
                </a:gridCol>
                <a:gridCol w="1822035">
                  <a:extLst>
                    <a:ext uri="{9D8B030D-6E8A-4147-A177-3AD203B41FA5}">
                      <a16:colId xmlns:a16="http://schemas.microsoft.com/office/drawing/2014/main" val="1988389916"/>
                    </a:ext>
                  </a:extLst>
                </a:gridCol>
                <a:gridCol w="1822035">
                  <a:extLst>
                    <a:ext uri="{9D8B030D-6E8A-4147-A177-3AD203B41FA5}">
                      <a16:colId xmlns:a16="http://schemas.microsoft.com/office/drawing/2014/main" val="744706569"/>
                    </a:ext>
                  </a:extLst>
                </a:gridCol>
              </a:tblGrid>
              <a:tr h="397992">
                <a:tc gridSpan="7">
                  <a:txBody>
                    <a:bodyPr/>
                    <a:lstStyle/>
                    <a:p>
                      <a:pPr algn="ctr"/>
                      <a:r>
                        <a:rPr lang="it-IT" sz="2000">
                          <a:solidFill>
                            <a:schemeClr val="tx1"/>
                          </a:solidFill>
                          <a:latin typeface="Work Sans" pitchFamily="2" charset="0"/>
                        </a:rPr>
                        <a:t>Distribuzione degli studenti nei livelli di apprendimento</a:t>
                      </a: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extLst>
                  <a:ext uri="{0D108BD9-81ED-4DB2-BD59-A6C34878D82A}">
                    <a16:rowId xmlns:a16="http://schemas.microsoft.com/office/drawing/2014/main" val="1003653957"/>
                  </a:ext>
                </a:extLst>
              </a:tr>
              <a:tr h="524335">
                <a:tc>
                  <a:txBody>
                    <a:bodyPr/>
                    <a:lstStyle/>
                    <a:p>
                      <a:pPr algn="ctr"/>
                      <a:endParaRPr lang="it-IT" sz="1400">
                        <a:latin typeface="Work Sans" pitchFamily="2" charset="0"/>
                      </a:endParaRPr>
                    </a:p>
                  </a:txBody>
                  <a:tcPr anchor="ctr"/>
                </a:tc>
                <a:tc>
                  <a:txBody>
                    <a:bodyPr/>
                    <a:lstStyle/>
                    <a:p>
                      <a:pPr algn="ctr"/>
                      <a:r>
                        <a:rPr lang="it-IT" sz="1400" b="1">
                          <a:latin typeface="Work Sans" pitchFamily="2" charset="0"/>
                        </a:rPr>
                        <a:t>Materia</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2</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3</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4</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5</a:t>
                      </a:r>
                    </a:p>
                  </a:txBody>
                  <a:tcPr anchor="ctr"/>
                </a:tc>
                <a:extLst>
                  <a:ext uri="{0D108BD9-81ED-4DB2-BD59-A6C34878D82A}">
                    <a16:rowId xmlns:a16="http://schemas.microsoft.com/office/drawing/2014/main" val="184304850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ITALIANO</a:t>
                      </a:r>
                    </a:p>
                  </a:txBody>
                  <a:tcPr anchor="ctr"/>
                </a:tc>
                <a:tc>
                  <a:txBody>
                    <a:bodyPr/>
                    <a:lstStyle/>
                    <a:p>
                      <a:pPr algn="ctr" fontAlgn="ctr"/>
                      <a:r>
                        <a:rPr lang="it-IT" sz="1400">
                          <a:effectLst/>
                          <a:latin typeface="Work Sans" pitchFamily="2" charset="0"/>
                        </a:rPr>
                        <a:t>0 (0,0%)</a:t>
                      </a:r>
                    </a:p>
                  </a:txBody>
                  <a:tcPr anchor="ctr"/>
                </a:tc>
                <a:tc>
                  <a:txBody>
                    <a:bodyPr/>
                    <a:lstStyle/>
                    <a:p>
                      <a:pPr algn="ctr" fontAlgn="ctr"/>
                      <a:r>
                        <a:rPr lang="it-IT" sz="1400">
                          <a:effectLst/>
                          <a:latin typeface="Work Sans" pitchFamily="2" charset="0"/>
                        </a:rPr>
                        <a:t>2 (14,3%)</a:t>
                      </a:r>
                    </a:p>
                  </a:txBody>
                  <a:tcPr anchor="ctr"/>
                </a:tc>
                <a:tc>
                  <a:txBody>
                    <a:bodyPr/>
                    <a:lstStyle/>
                    <a:p>
                      <a:pPr algn="ctr" fontAlgn="ctr"/>
                      <a:r>
                        <a:rPr lang="it-IT" sz="1400">
                          <a:effectLst/>
                          <a:latin typeface="Work Sans" pitchFamily="2" charset="0"/>
                        </a:rPr>
                        <a:t>6 (42,9%)</a:t>
                      </a:r>
                    </a:p>
                  </a:txBody>
                  <a:tcPr anchor="ctr"/>
                </a:tc>
                <a:tc>
                  <a:txBody>
                    <a:bodyPr/>
                    <a:lstStyle/>
                    <a:p>
                      <a:pPr algn="ctr" fontAlgn="ctr"/>
                      <a:r>
                        <a:rPr lang="it-IT" sz="1400">
                          <a:effectLst/>
                          <a:latin typeface="Work Sans" pitchFamily="2" charset="0"/>
                        </a:rPr>
                        <a:t>5 (35,7%)</a:t>
                      </a:r>
                    </a:p>
                  </a:txBody>
                  <a:tcPr anchor="ctr"/>
                </a:tc>
                <a:tc>
                  <a:txBody>
                    <a:bodyPr/>
                    <a:lstStyle/>
                    <a:p>
                      <a:pPr algn="ctr" fontAlgn="ctr"/>
                      <a:r>
                        <a:rPr lang="it-IT" sz="1400">
                          <a:effectLst/>
                          <a:latin typeface="Work Sans" pitchFamily="2" charset="0"/>
                        </a:rPr>
                        <a:t>1 (7,1%)</a:t>
                      </a:r>
                    </a:p>
                  </a:txBody>
                  <a:tcPr anchor="ctr"/>
                </a:tc>
                <a:extLst>
                  <a:ext uri="{0D108BD9-81ED-4DB2-BD59-A6C34878D82A}">
                    <a16:rowId xmlns:a16="http://schemas.microsoft.com/office/drawing/2014/main" val="3468404980"/>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MATEMATICA</a:t>
                      </a:r>
                    </a:p>
                  </a:txBody>
                  <a:tcPr anchor="ctr"/>
                </a:tc>
                <a:tc>
                  <a:txBody>
                    <a:bodyPr/>
                    <a:lstStyle/>
                    <a:p>
                      <a:pPr algn="ctr" fontAlgn="ctr"/>
                      <a:r>
                        <a:rPr lang="it-IT" sz="1400">
                          <a:solidFill>
                            <a:srgbClr val="1A1A1A"/>
                          </a:solidFill>
                          <a:effectLst/>
                          <a:latin typeface="Work Sans" pitchFamily="2" charset="0"/>
                        </a:rPr>
                        <a:t>0 (0,0%)</a:t>
                      </a:r>
                    </a:p>
                  </a:txBody>
                  <a:tcPr anchor="ctr"/>
                </a:tc>
                <a:tc>
                  <a:txBody>
                    <a:bodyPr/>
                    <a:lstStyle/>
                    <a:p>
                      <a:pPr algn="ctr" fontAlgn="ctr"/>
                      <a:r>
                        <a:rPr lang="it-IT" sz="1400">
                          <a:solidFill>
                            <a:srgbClr val="1A1A1A"/>
                          </a:solidFill>
                          <a:effectLst/>
                          <a:latin typeface="Work Sans" pitchFamily="2" charset="0"/>
                        </a:rPr>
                        <a:t>5 (41,7%)</a:t>
                      </a:r>
                    </a:p>
                  </a:txBody>
                  <a:tcPr anchor="ctr"/>
                </a:tc>
                <a:tc>
                  <a:txBody>
                    <a:bodyPr/>
                    <a:lstStyle/>
                    <a:p>
                      <a:pPr algn="ctr" fontAlgn="ctr"/>
                      <a:r>
                        <a:rPr lang="it-IT" sz="1400">
                          <a:solidFill>
                            <a:srgbClr val="1A1A1A"/>
                          </a:solidFill>
                          <a:effectLst/>
                          <a:latin typeface="Work Sans" pitchFamily="2" charset="0"/>
                        </a:rPr>
                        <a:t>7 (58,3%)</a:t>
                      </a:r>
                    </a:p>
                  </a:txBody>
                  <a:tcPr anchor="ctr"/>
                </a:tc>
                <a:tc>
                  <a:txBody>
                    <a:bodyPr/>
                    <a:lstStyle/>
                    <a:p>
                      <a:pPr algn="ctr" fontAlgn="ctr"/>
                      <a:r>
                        <a:rPr lang="it-IT" sz="1400">
                          <a:solidFill>
                            <a:srgbClr val="1A1A1A"/>
                          </a:solidFill>
                          <a:effectLst/>
                          <a:latin typeface="Work Sans" pitchFamily="2" charset="0"/>
                        </a:rPr>
                        <a:t>0 (0,0%)</a:t>
                      </a:r>
                    </a:p>
                  </a:txBody>
                  <a:tcPr anchor="ctr"/>
                </a:tc>
                <a:tc>
                  <a:txBody>
                    <a:bodyPr/>
                    <a:lstStyle/>
                    <a:p>
                      <a:pPr algn="ctr" fontAlgn="ctr"/>
                      <a:r>
                        <a:rPr lang="it-IT" sz="1400">
                          <a:solidFill>
                            <a:srgbClr val="1A1A1A"/>
                          </a:solidFill>
                          <a:effectLst/>
                          <a:latin typeface="Work Sans" pitchFamily="2" charset="0"/>
                        </a:rPr>
                        <a:t>0 (0,0%)</a:t>
                      </a:r>
                    </a:p>
                  </a:txBody>
                  <a:tcPr anchor="ctr"/>
                </a:tc>
                <a:extLst>
                  <a:ext uri="{0D108BD9-81ED-4DB2-BD59-A6C34878D82A}">
                    <a16:rowId xmlns:a16="http://schemas.microsoft.com/office/drawing/2014/main" val="1065392956"/>
                  </a:ext>
                </a:extLst>
              </a:tr>
            </a:tbl>
          </a:graphicData>
        </a:graphic>
      </p:graphicFrame>
      <p:grpSp>
        <p:nvGrpSpPr>
          <p:cNvPr id="45" name="Gruppo 44">
            <a:extLst>
              <a:ext uri="{FF2B5EF4-FFF2-40B4-BE49-F238E27FC236}">
                <a16:creationId xmlns:a16="http://schemas.microsoft.com/office/drawing/2014/main" id="{15B1272E-64C1-4B97-B6A2-C92F2A59656D}"/>
              </a:ext>
            </a:extLst>
          </p:cNvPr>
          <p:cNvGrpSpPr/>
          <p:nvPr/>
        </p:nvGrpSpPr>
        <p:grpSpPr>
          <a:xfrm>
            <a:off x="8381019" y="2023387"/>
            <a:ext cx="665922" cy="432000"/>
            <a:chOff x="8073887" y="1291301"/>
            <a:chExt cx="724200" cy="432000"/>
          </a:xfrm>
          <a:solidFill>
            <a:srgbClr val="FFC000"/>
          </a:solidFill>
        </p:grpSpPr>
        <p:pic>
          <p:nvPicPr>
            <p:cNvPr id="46" name="Elemento grafico 45" descr="Freccia: diritta con riempimento a tinta unita">
              <a:extLst>
                <a:ext uri="{FF2B5EF4-FFF2-40B4-BE49-F238E27FC236}">
                  <a16:creationId xmlns:a16="http://schemas.microsoft.com/office/drawing/2014/main" id="{DFF1BF4E-4745-44B7-B8B8-3697B53537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47" name="Elemento grafico 46" descr="Freccia: diritta con riempimento a tinta unita">
              <a:extLst>
                <a:ext uri="{FF2B5EF4-FFF2-40B4-BE49-F238E27FC236}">
                  <a16:creationId xmlns:a16="http://schemas.microsoft.com/office/drawing/2014/main" id="{81CDE7EB-AEC6-4C4F-A9E9-B99E651ED3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48" name="Elemento grafico 47" descr="Segna Pollice su con riempimento a tinta unita">
            <a:extLst>
              <a:ext uri="{FF2B5EF4-FFF2-40B4-BE49-F238E27FC236}">
                <a16:creationId xmlns:a16="http://schemas.microsoft.com/office/drawing/2014/main" id="{89DA9B4F-C653-41BA-B884-1CDFD3C7F5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58535" y="2018236"/>
            <a:ext cx="432000" cy="432000"/>
          </a:xfrm>
          <a:prstGeom prst="rect">
            <a:avLst/>
          </a:prstGeom>
        </p:spPr>
      </p:pic>
      <p:grpSp>
        <p:nvGrpSpPr>
          <p:cNvPr id="49" name="Gruppo 48">
            <a:extLst>
              <a:ext uri="{FF2B5EF4-FFF2-40B4-BE49-F238E27FC236}">
                <a16:creationId xmlns:a16="http://schemas.microsoft.com/office/drawing/2014/main" id="{E00048AA-3206-4DE5-A5D0-C23C6B34B372}"/>
              </a:ext>
            </a:extLst>
          </p:cNvPr>
          <p:cNvGrpSpPr/>
          <p:nvPr/>
        </p:nvGrpSpPr>
        <p:grpSpPr>
          <a:xfrm>
            <a:off x="6140957" y="2048187"/>
            <a:ext cx="665922" cy="432000"/>
            <a:chOff x="8073887" y="1291301"/>
            <a:chExt cx="724200" cy="432000"/>
          </a:xfrm>
          <a:solidFill>
            <a:srgbClr val="FFC000"/>
          </a:solidFill>
        </p:grpSpPr>
        <p:pic>
          <p:nvPicPr>
            <p:cNvPr id="50" name="Elemento grafico 49" descr="Freccia: diritta con riempimento a tinta unita">
              <a:extLst>
                <a:ext uri="{FF2B5EF4-FFF2-40B4-BE49-F238E27FC236}">
                  <a16:creationId xmlns:a16="http://schemas.microsoft.com/office/drawing/2014/main" id="{9F065D17-4B67-4957-AA25-DD7DC42FBB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51" name="Elemento grafico 50" descr="Freccia: diritta con riempimento a tinta unita">
              <a:extLst>
                <a:ext uri="{FF2B5EF4-FFF2-40B4-BE49-F238E27FC236}">
                  <a16:creationId xmlns:a16="http://schemas.microsoft.com/office/drawing/2014/main" id="{578C39C7-F9E0-4167-9774-9C48E91E43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grpSp>
        <p:nvGrpSpPr>
          <p:cNvPr id="57" name="Gruppo 56">
            <a:extLst>
              <a:ext uri="{FF2B5EF4-FFF2-40B4-BE49-F238E27FC236}">
                <a16:creationId xmlns:a16="http://schemas.microsoft.com/office/drawing/2014/main" id="{86D6EC97-E9BB-46A1-895A-FE2288ED04A5}"/>
              </a:ext>
            </a:extLst>
          </p:cNvPr>
          <p:cNvGrpSpPr/>
          <p:nvPr/>
        </p:nvGrpSpPr>
        <p:grpSpPr>
          <a:xfrm>
            <a:off x="8381019" y="4019189"/>
            <a:ext cx="665922" cy="432000"/>
            <a:chOff x="8073887" y="1291301"/>
            <a:chExt cx="724200" cy="432000"/>
          </a:xfrm>
          <a:solidFill>
            <a:srgbClr val="FFC000"/>
          </a:solidFill>
        </p:grpSpPr>
        <p:pic>
          <p:nvPicPr>
            <p:cNvPr id="58" name="Elemento grafico 57" descr="Freccia: diritta con riempimento a tinta unita">
              <a:extLst>
                <a:ext uri="{FF2B5EF4-FFF2-40B4-BE49-F238E27FC236}">
                  <a16:creationId xmlns:a16="http://schemas.microsoft.com/office/drawing/2014/main" id="{EA7E508B-0ED5-476D-B9EB-FFCBC4F0E1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59" name="Elemento grafico 58" descr="Freccia: diritta con riempimento a tinta unita">
              <a:extLst>
                <a:ext uri="{FF2B5EF4-FFF2-40B4-BE49-F238E27FC236}">
                  <a16:creationId xmlns:a16="http://schemas.microsoft.com/office/drawing/2014/main" id="{78931CC2-34E6-4A68-AD04-91C97F1A73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60" name="Elemento grafico 59" descr="Segna Pollice su con riempimento a tinta unita">
            <a:extLst>
              <a:ext uri="{FF2B5EF4-FFF2-40B4-BE49-F238E27FC236}">
                <a16:creationId xmlns:a16="http://schemas.microsoft.com/office/drawing/2014/main" id="{ACA8076F-404D-4F24-AAF0-D2CED743E3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58535" y="4019189"/>
            <a:ext cx="432000" cy="432000"/>
          </a:xfrm>
          <a:prstGeom prst="rect">
            <a:avLst/>
          </a:prstGeom>
        </p:spPr>
      </p:pic>
      <p:pic>
        <p:nvPicPr>
          <p:cNvPr id="61" name="Elemento grafico 60" descr="Segna Pollice su con riempimento a tinta unita">
            <a:extLst>
              <a:ext uri="{FF2B5EF4-FFF2-40B4-BE49-F238E27FC236}">
                <a16:creationId xmlns:a16="http://schemas.microsoft.com/office/drawing/2014/main" id="{A573DF55-D337-44A8-8105-B3001E4DC70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6257918" y="4044878"/>
            <a:ext cx="432000" cy="432000"/>
          </a:xfrm>
          <a:prstGeom prst="rect">
            <a:avLst/>
          </a:prstGeom>
        </p:spPr>
      </p:pic>
      <p:pic>
        <p:nvPicPr>
          <p:cNvPr id="62" name="Elemento grafico 61" descr="Segna Pollice su con riempimento a tinta unita">
            <a:extLst>
              <a:ext uri="{FF2B5EF4-FFF2-40B4-BE49-F238E27FC236}">
                <a16:creationId xmlns:a16="http://schemas.microsoft.com/office/drawing/2014/main" id="{89E6E830-06AA-4929-B58F-CFAD1F475B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0478" y="4541323"/>
            <a:ext cx="216000" cy="216000"/>
          </a:xfrm>
          <a:prstGeom prst="rect">
            <a:avLst/>
          </a:prstGeom>
        </p:spPr>
      </p:pic>
      <p:grpSp>
        <p:nvGrpSpPr>
          <p:cNvPr id="69" name="Gruppo 68">
            <a:extLst>
              <a:ext uri="{FF2B5EF4-FFF2-40B4-BE49-F238E27FC236}">
                <a16:creationId xmlns:a16="http://schemas.microsoft.com/office/drawing/2014/main" id="{0D868195-4C34-41CD-9007-DB9415C5C861}"/>
              </a:ext>
            </a:extLst>
          </p:cNvPr>
          <p:cNvGrpSpPr>
            <a:grpSpLocks noChangeAspect="1"/>
          </p:cNvGrpSpPr>
          <p:nvPr/>
        </p:nvGrpSpPr>
        <p:grpSpPr>
          <a:xfrm>
            <a:off x="3673903" y="4571486"/>
            <a:ext cx="362100" cy="216000"/>
            <a:chOff x="8073887" y="1291301"/>
            <a:chExt cx="724200" cy="432000"/>
          </a:xfrm>
          <a:solidFill>
            <a:srgbClr val="FFC000"/>
          </a:solidFill>
        </p:grpSpPr>
        <p:pic>
          <p:nvPicPr>
            <p:cNvPr id="71" name="Elemento grafico 70" descr="Freccia: diritta con riempimento a tinta unita">
              <a:extLst>
                <a:ext uri="{FF2B5EF4-FFF2-40B4-BE49-F238E27FC236}">
                  <a16:creationId xmlns:a16="http://schemas.microsoft.com/office/drawing/2014/main" id="{B75C5A46-9140-4580-B7C1-E586FD2DF6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72" name="Elemento grafico 71" descr="Freccia: diritta con riempimento a tinta unita">
              <a:extLst>
                <a:ext uri="{FF2B5EF4-FFF2-40B4-BE49-F238E27FC236}">
                  <a16:creationId xmlns:a16="http://schemas.microsoft.com/office/drawing/2014/main" id="{99B1F881-4591-43D1-9859-33D4DCF243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76" name="Elemento grafico 75" descr="Segna Pollice su con riempimento a tinta unita">
            <a:extLst>
              <a:ext uri="{FF2B5EF4-FFF2-40B4-BE49-F238E27FC236}">
                <a16:creationId xmlns:a16="http://schemas.microsoft.com/office/drawing/2014/main" id="{5A40E1E2-E664-4ABD-9199-07DCD533A4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7286223" y="4602155"/>
            <a:ext cx="216000" cy="216000"/>
          </a:xfrm>
          <a:prstGeom prst="rect">
            <a:avLst/>
          </a:prstGeom>
        </p:spPr>
      </p:pic>
      <p:grpSp>
        <p:nvGrpSpPr>
          <p:cNvPr id="63" name="Gruppo 62">
            <a:extLst>
              <a:ext uri="{FF2B5EF4-FFF2-40B4-BE49-F238E27FC236}">
                <a16:creationId xmlns:a16="http://schemas.microsoft.com/office/drawing/2014/main" id="{8CA39688-C533-4309-9ACE-8850FD4932FB}"/>
              </a:ext>
            </a:extLst>
          </p:cNvPr>
          <p:cNvGrpSpPr/>
          <p:nvPr/>
        </p:nvGrpSpPr>
        <p:grpSpPr>
          <a:xfrm>
            <a:off x="10741574" y="3587189"/>
            <a:ext cx="665922" cy="432000"/>
            <a:chOff x="8073887" y="1291301"/>
            <a:chExt cx="724200" cy="432000"/>
          </a:xfrm>
          <a:solidFill>
            <a:srgbClr val="FFC000"/>
          </a:solidFill>
        </p:grpSpPr>
        <p:pic>
          <p:nvPicPr>
            <p:cNvPr id="64" name="Elemento grafico 63" descr="Freccia: diritta con riempimento a tinta unita">
              <a:extLst>
                <a:ext uri="{FF2B5EF4-FFF2-40B4-BE49-F238E27FC236}">
                  <a16:creationId xmlns:a16="http://schemas.microsoft.com/office/drawing/2014/main" id="{46B3C23D-1E92-4B4F-AA96-05FABBC7C7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65" name="Elemento grafico 64" descr="Freccia: diritta con riempimento a tinta unita">
              <a:extLst>
                <a:ext uri="{FF2B5EF4-FFF2-40B4-BE49-F238E27FC236}">
                  <a16:creationId xmlns:a16="http://schemas.microsoft.com/office/drawing/2014/main" id="{FBFE1B21-DF18-4193-A09F-9E786E74E7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73" name="Elemento grafico 72" descr="Segna Pollice su con riempimento a tinta unita">
            <a:extLst>
              <a:ext uri="{FF2B5EF4-FFF2-40B4-BE49-F238E27FC236}">
                <a16:creationId xmlns:a16="http://schemas.microsoft.com/office/drawing/2014/main" id="{25C9E3F9-D6AC-4CEC-9FE2-214C6C5938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6252123" y="3610691"/>
            <a:ext cx="432000" cy="432000"/>
          </a:xfrm>
          <a:prstGeom prst="rect">
            <a:avLst/>
          </a:prstGeom>
        </p:spPr>
      </p:pic>
      <p:pic>
        <p:nvPicPr>
          <p:cNvPr id="74" name="Elemento grafico 73" descr="Segna Pollice su con riempimento a tinta unita">
            <a:extLst>
              <a:ext uri="{FF2B5EF4-FFF2-40B4-BE49-F238E27FC236}">
                <a16:creationId xmlns:a16="http://schemas.microsoft.com/office/drawing/2014/main" id="{8D2A476E-6546-4136-A55E-53740FD41FF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8519434" y="3575551"/>
            <a:ext cx="432000" cy="432000"/>
          </a:xfrm>
          <a:prstGeom prst="rect">
            <a:avLst/>
          </a:prstGeom>
        </p:spPr>
      </p:pic>
      <p:grpSp>
        <p:nvGrpSpPr>
          <p:cNvPr id="36" name="Gruppo 35">
            <a:extLst>
              <a:ext uri="{FF2B5EF4-FFF2-40B4-BE49-F238E27FC236}">
                <a16:creationId xmlns:a16="http://schemas.microsoft.com/office/drawing/2014/main" id="{8C4B1B9E-E720-4B0F-9DB4-531A5BC401C6}"/>
              </a:ext>
            </a:extLst>
          </p:cNvPr>
          <p:cNvGrpSpPr/>
          <p:nvPr/>
        </p:nvGrpSpPr>
        <p:grpSpPr>
          <a:xfrm>
            <a:off x="6140957" y="1597283"/>
            <a:ext cx="665922" cy="432000"/>
            <a:chOff x="8073887" y="1291301"/>
            <a:chExt cx="724200" cy="432000"/>
          </a:xfrm>
          <a:solidFill>
            <a:srgbClr val="FFC000"/>
          </a:solidFill>
        </p:grpSpPr>
        <p:pic>
          <p:nvPicPr>
            <p:cNvPr id="37" name="Elemento grafico 36" descr="Freccia: diritta con riempimento a tinta unita">
              <a:extLst>
                <a:ext uri="{FF2B5EF4-FFF2-40B4-BE49-F238E27FC236}">
                  <a16:creationId xmlns:a16="http://schemas.microsoft.com/office/drawing/2014/main" id="{658F73EB-AB4E-4635-B23B-B39062AC36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38" name="Elemento grafico 37" descr="Freccia: diritta con riempimento a tinta unita">
              <a:extLst>
                <a:ext uri="{FF2B5EF4-FFF2-40B4-BE49-F238E27FC236}">
                  <a16:creationId xmlns:a16="http://schemas.microsoft.com/office/drawing/2014/main" id="{82E645B9-189E-4668-A785-EC3884A6DC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42" name="Elemento grafico 41" descr="Segna Pollice su con riempimento a tinta unita">
            <a:extLst>
              <a:ext uri="{FF2B5EF4-FFF2-40B4-BE49-F238E27FC236}">
                <a16:creationId xmlns:a16="http://schemas.microsoft.com/office/drawing/2014/main" id="{76A0D5FC-6FDF-449C-AA28-E5C96A9C1C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19434" y="1580188"/>
            <a:ext cx="432000" cy="432000"/>
          </a:xfrm>
          <a:prstGeom prst="rect">
            <a:avLst/>
          </a:prstGeom>
        </p:spPr>
      </p:pic>
      <p:pic>
        <p:nvPicPr>
          <p:cNvPr id="43" name="Elemento grafico 42" descr="Segna Pollice su con riempimento a tinta unita">
            <a:extLst>
              <a:ext uri="{FF2B5EF4-FFF2-40B4-BE49-F238E27FC236}">
                <a16:creationId xmlns:a16="http://schemas.microsoft.com/office/drawing/2014/main" id="{68587136-A239-487C-8100-24B6783B0A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58535" y="1591605"/>
            <a:ext cx="432000" cy="432000"/>
          </a:xfrm>
          <a:prstGeom prst="rect">
            <a:avLst/>
          </a:prstGeom>
        </p:spPr>
      </p:pic>
      <p:sp>
        <p:nvSpPr>
          <p:cNvPr id="44" name="CasellaDiTesto 43">
            <a:extLst>
              <a:ext uri="{FF2B5EF4-FFF2-40B4-BE49-F238E27FC236}">
                <a16:creationId xmlns:a16="http://schemas.microsoft.com/office/drawing/2014/main" id="{0D4A79D6-33B5-4E88-A4AD-2CC9DD801AF8}"/>
              </a:ext>
            </a:extLst>
          </p:cNvPr>
          <p:cNvSpPr txBox="1"/>
          <p:nvPr/>
        </p:nvSpPr>
        <p:spPr>
          <a:xfrm>
            <a:off x="389032" y="198400"/>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52" name="Pulsante di azione: vuoto 51" descr="Indietro con riempimento a tinta unita">
            <a:hlinkClick r:id="rId10" action="ppaction://hlinksldjump" highlightClick="1"/>
            <a:extLst>
              <a:ext uri="{FF2B5EF4-FFF2-40B4-BE49-F238E27FC236}">
                <a16:creationId xmlns:a16="http://schemas.microsoft.com/office/drawing/2014/main" id="{663CD329-8361-4C36-B3F9-201C3FFE3BEE}"/>
              </a:ext>
            </a:extLst>
          </p:cNvPr>
          <p:cNvSpPr/>
          <p:nvPr/>
        </p:nvSpPr>
        <p:spPr>
          <a:xfrm>
            <a:off x="1966393" y="189844"/>
            <a:ext cx="417501" cy="386443"/>
          </a:xfrm>
          <a:prstGeom prst="actionButtonBlank">
            <a:avLst/>
          </a:prstGeom>
          <a:blipFill dpi="0"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53" name="Gruppo 52">
            <a:extLst>
              <a:ext uri="{FF2B5EF4-FFF2-40B4-BE49-F238E27FC236}">
                <a16:creationId xmlns:a16="http://schemas.microsoft.com/office/drawing/2014/main" id="{5D60506C-5C77-4B7E-8874-8C58FCC7B7A7}"/>
              </a:ext>
            </a:extLst>
          </p:cNvPr>
          <p:cNvGrpSpPr/>
          <p:nvPr/>
        </p:nvGrpSpPr>
        <p:grpSpPr>
          <a:xfrm rot="5400000">
            <a:off x="-3167651" y="3212999"/>
            <a:ext cx="6662061" cy="432000"/>
            <a:chOff x="0" y="0"/>
            <a:chExt cx="12260385" cy="581573"/>
          </a:xfrm>
        </p:grpSpPr>
        <p:pic>
          <p:nvPicPr>
            <p:cNvPr id="54" name="Immagine 53">
              <a:extLst>
                <a:ext uri="{FF2B5EF4-FFF2-40B4-BE49-F238E27FC236}">
                  <a16:creationId xmlns:a16="http://schemas.microsoft.com/office/drawing/2014/main" id="{C7E5930B-2ACD-4228-82A7-66DF06723BE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55" name="Immagine 54">
              <a:extLst>
                <a:ext uri="{FF2B5EF4-FFF2-40B4-BE49-F238E27FC236}">
                  <a16:creationId xmlns:a16="http://schemas.microsoft.com/office/drawing/2014/main" id="{075FC518-DC38-45FB-821E-0B618D51037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56" name="Immagine 55">
              <a:extLst>
                <a:ext uri="{FF2B5EF4-FFF2-40B4-BE49-F238E27FC236}">
                  <a16:creationId xmlns:a16="http://schemas.microsoft.com/office/drawing/2014/main" id="{86EF48BE-EC62-446B-8CEC-399E9C2E3FD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68" name="Gruppo 67">
            <a:extLst>
              <a:ext uri="{FF2B5EF4-FFF2-40B4-BE49-F238E27FC236}">
                <a16:creationId xmlns:a16="http://schemas.microsoft.com/office/drawing/2014/main" id="{D937AF3E-4CC6-4D41-A2ED-C45B93B6A6E3}"/>
              </a:ext>
            </a:extLst>
          </p:cNvPr>
          <p:cNvGrpSpPr/>
          <p:nvPr/>
        </p:nvGrpSpPr>
        <p:grpSpPr>
          <a:xfrm>
            <a:off x="4572000" y="85316"/>
            <a:ext cx="7526173" cy="369714"/>
            <a:chOff x="596530" y="360775"/>
            <a:chExt cx="9604098" cy="341130"/>
          </a:xfrm>
        </p:grpSpPr>
        <p:sp>
          <p:nvSpPr>
            <p:cNvPr id="70" name="CasellaDiTesto 69">
              <a:extLst>
                <a:ext uri="{FF2B5EF4-FFF2-40B4-BE49-F238E27FC236}">
                  <a16:creationId xmlns:a16="http://schemas.microsoft.com/office/drawing/2014/main" id="{36B66408-59F1-4304-903F-82F5689D0766}"/>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75" name="Immagine 74">
              <a:extLst>
                <a:ext uri="{FF2B5EF4-FFF2-40B4-BE49-F238E27FC236}">
                  <a16:creationId xmlns:a16="http://schemas.microsoft.com/office/drawing/2014/main" id="{5E70DA2C-DE0B-4CF4-9C15-B0D41F7085A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625047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12006502-8E6A-4458-8BC2-95D4C43AE3FC}"/>
              </a:ext>
            </a:extLst>
          </p:cNvPr>
          <p:cNvGraphicFramePr>
            <a:graphicFrameLocks noGrp="1"/>
          </p:cNvGraphicFramePr>
          <p:nvPr>
            <p:extLst>
              <p:ext uri="{D42A27DB-BD31-4B8C-83A1-F6EECF244321}">
                <p14:modId xmlns:p14="http://schemas.microsoft.com/office/powerpoint/2010/main" val="547955167"/>
              </p:ext>
            </p:extLst>
          </p:nvPr>
        </p:nvGraphicFramePr>
        <p:xfrm>
          <a:off x="277583" y="469610"/>
          <a:ext cx="11914417" cy="4406246"/>
        </p:xfrm>
        <a:graphic>
          <a:graphicData uri="http://schemas.openxmlformats.org/drawingml/2006/table">
            <a:tbl>
              <a:tblPr firstRow="1" bandRow="1">
                <a:tableStyleId>{7DF18680-E054-41AD-8BC1-D1AEF772440D}</a:tableStyleId>
              </a:tblPr>
              <a:tblGrid>
                <a:gridCol w="1642384">
                  <a:extLst>
                    <a:ext uri="{9D8B030D-6E8A-4147-A177-3AD203B41FA5}">
                      <a16:colId xmlns:a16="http://schemas.microsoft.com/office/drawing/2014/main" val="4057865429"/>
                    </a:ext>
                  </a:extLst>
                </a:gridCol>
                <a:gridCol w="1592779">
                  <a:extLst>
                    <a:ext uri="{9D8B030D-6E8A-4147-A177-3AD203B41FA5}">
                      <a16:colId xmlns:a16="http://schemas.microsoft.com/office/drawing/2014/main" val="4024883822"/>
                    </a:ext>
                  </a:extLst>
                </a:gridCol>
                <a:gridCol w="1840775">
                  <a:extLst>
                    <a:ext uri="{9D8B030D-6E8A-4147-A177-3AD203B41FA5}">
                      <a16:colId xmlns:a16="http://schemas.microsoft.com/office/drawing/2014/main" val="2749345734"/>
                    </a:ext>
                  </a:extLst>
                </a:gridCol>
                <a:gridCol w="2279493">
                  <a:extLst>
                    <a:ext uri="{9D8B030D-6E8A-4147-A177-3AD203B41FA5}">
                      <a16:colId xmlns:a16="http://schemas.microsoft.com/office/drawing/2014/main" val="1246928854"/>
                    </a:ext>
                  </a:extLst>
                </a:gridCol>
                <a:gridCol w="2279493">
                  <a:extLst>
                    <a:ext uri="{9D8B030D-6E8A-4147-A177-3AD203B41FA5}">
                      <a16:colId xmlns:a16="http://schemas.microsoft.com/office/drawing/2014/main" val="341335712"/>
                    </a:ext>
                  </a:extLst>
                </a:gridCol>
                <a:gridCol w="2279493">
                  <a:extLst>
                    <a:ext uri="{9D8B030D-6E8A-4147-A177-3AD203B41FA5}">
                      <a16:colId xmlns:a16="http://schemas.microsoft.com/office/drawing/2014/main" val="561693737"/>
                    </a:ext>
                  </a:extLst>
                </a:gridCol>
              </a:tblGrid>
              <a:tr h="367578">
                <a:tc gridSpan="6">
                  <a:txBody>
                    <a:bodyPr/>
                    <a:lstStyle/>
                    <a:p>
                      <a:pPr algn="ctr"/>
                      <a:r>
                        <a:rPr lang="it-IT" sz="2000">
                          <a:solidFill>
                            <a:schemeClr val="tx1"/>
                          </a:solidFill>
                          <a:latin typeface="Work Sans" pitchFamily="2" charset="0"/>
                        </a:rPr>
                        <a:t>Punteggi generali - Altri Licei (diversi da scientifici, classici e linguistici)</a:t>
                      </a:r>
                    </a:p>
                  </a:txBody>
                  <a:tcPr anchor="ctr">
                    <a:noFill/>
                  </a:tcPr>
                </a:tc>
                <a:tc hMerge="1">
                  <a:txBody>
                    <a:bodyPr/>
                    <a:lstStyle/>
                    <a:p>
                      <a:endParaRPr lang="it-IT"/>
                    </a:p>
                  </a:txBody>
                  <a:tcP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a:txBody>
                    <a:bodyPr/>
                    <a:lstStyle/>
                    <a:p>
                      <a:pPr algn="ctr"/>
                      <a:r>
                        <a:rPr lang="it-IT" sz="1400" b="1">
                          <a:solidFill>
                            <a:schemeClr val="tx1"/>
                          </a:solidFill>
                          <a:latin typeface="Work Sans" pitchFamily="2" charset="0"/>
                        </a:rPr>
                        <a:t>omissis</a:t>
                      </a:r>
                    </a:p>
                  </a:txBody>
                  <a:tcPr anchor="ctr"/>
                </a:tc>
                <a:tc>
                  <a:txBody>
                    <a:bodyPr/>
                    <a:lstStyle/>
                    <a:p>
                      <a:pPr algn="ctr"/>
                      <a:r>
                        <a:rPr lang="it-IT" sz="1400" b="1">
                          <a:solidFill>
                            <a:schemeClr val="tx1"/>
                          </a:solidFill>
                          <a:latin typeface="Work Sans" pitchFamily="2" charset="0"/>
                        </a:rPr>
                        <a:t>Punteggio (</a:t>
                      </a:r>
                      <a:r>
                        <a:rPr lang="it-IT" sz="1400" b="1">
                          <a:solidFill>
                            <a:schemeClr val="tx1"/>
                          </a:solidFill>
                          <a:latin typeface="Work Sans" pitchFamily="2" charset="0"/>
                          <a:hlinkClick r:id="rId2" action="ppaction://hlinksldjump" tooltip="Il punteggio riportato tiene conto non solo del numero di risposte corrette fornite ma anche del livello di difficoltà delle singole domande (ogni quesito ha uno specifico livello di difficoltà e, pertanto, ha un valore di punteggio differente)."/>
                        </a:rPr>
                        <a:t>?</a:t>
                      </a:r>
                      <a:r>
                        <a:rPr lang="it-IT" sz="1400" b="1">
                          <a:solidFill>
                            <a:schemeClr val="tx1"/>
                          </a:solidFill>
                          <a:latin typeface="Work Sans" pitchFamily="2"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Differenza rispetto a gruppi simili </a:t>
                      </a:r>
                      <a:r>
                        <a:rPr lang="it-IT" sz="1400" b="1">
                          <a:solidFill>
                            <a:schemeClr val="tx1"/>
                          </a:solidFill>
                          <a:latin typeface="Work Sans" pitchFamily="2" charset="0"/>
                          <a:hlinkClick r:id="rId3" action="ppaction://hlinksldjump" tooltip="Si riporta la differenza tra il punteggio della classe/della scuola e il punteggio medio ottenuto dalle duecento classi/scuole con simili condizioni socio-economico-culturali."/>
                        </a:rPr>
                        <a:t>(</a:t>
                      </a:r>
                      <a:r>
                        <a:rPr lang="it-IT" sz="1400" b="1">
                          <a:solidFill>
                            <a:schemeClr val="tx1"/>
                          </a:solidFill>
                          <a:latin typeface="Work Sans" pitchFamily="2" charset="0"/>
                          <a:hlinkClick r:id="rId2" action="ppaction://hlinksldjump" tooltip="Rappresenta la differenza tra il punteggio della classe/della scuola e il punteggio medio ottenuto dalle duecento classi/scuole con simili condizioni socio-economico-culturali."/>
                        </a:rPr>
                        <a:t>?</a:t>
                      </a:r>
                      <a:r>
                        <a:rPr lang="it-IT" sz="1400" b="1">
                          <a:solidFill>
                            <a:schemeClr val="tx1"/>
                          </a:solidFill>
                          <a:latin typeface="Work Sans" pitchFamily="2" charset="0"/>
                          <a:hlinkClick r:id="rId3" action="ppaction://hlinksldjump" tooltip="Si riporta la differenza tra il punteggio della classe/della scuola e il punteggio medio ottenuto dalle duecento classi/scuole con simili condizioni socio-economico-culturali."/>
                        </a:rPr>
                        <a:t>)</a:t>
                      </a: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Confronto con punteggio Lombardia (208,6)</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(206,5)</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(197,6)</a:t>
                      </a:r>
                    </a:p>
                  </a:txBody>
                  <a:tcPr anchor="ctr"/>
                </a:tc>
                <a:extLst>
                  <a:ext uri="{0D108BD9-81ED-4DB2-BD59-A6C34878D82A}">
                    <a16:rowId xmlns:a16="http://schemas.microsoft.com/office/drawing/2014/main" val="700804956"/>
                  </a:ext>
                </a:extLst>
              </a:tr>
              <a:tr h="432000">
                <a:tc>
                  <a:txBody>
                    <a:bodyPr/>
                    <a:lstStyle/>
                    <a:p>
                      <a:pPr algn="ctr"/>
                      <a:r>
                        <a:rPr lang="it-IT" sz="1400" b="1">
                          <a:solidFill>
                            <a:schemeClr val="tx1"/>
                          </a:solidFill>
                          <a:latin typeface="Work Sans" pitchFamily="2" charset="0"/>
                        </a:rPr>
                        <a:t>ITALIANO</a:t>
                      </a:r>
                    </a:p>
                  </a:txBody>
                  <a:tcPr anchor="ctr"/>
                </a:tc>
                <a:tc>
                  <a:txBody>
                    <a:bodyPr/>
                    <a:lstStyle/>
                    <a:p>
                      <a:pPr algn="ctr"/>
                      <a:r>
                        <a:rPr lang="it-IT" sz="1400" b="0" i="0" kern="1200">
                          <a:solidFill>
                            <a:schemeClr val="dk1"/>
                          </a:solidFill>
                          <a:effectLst/>
                          <a:latin typeface="Work Sans" pitchFamily="2" charset="0"/>
                          <a:ea typeface="+mn-ea"/>
                          <a:cs typeface="+mn-cs"/>
                        </a:rPr>
                        <a:t>218,3</a:t>
                      </a:r>
                      <a:endParaRPr lang="it-IT" sz="1400">
                        <a:solidFill>
                          <a:schemeClr val="tx1"/>
                        </a:solidFill>
                        <a:latin typeface="Work Sans" pitchFamily="2" charset="0"/>
                      </a:endParaRPr>
                    </a:p>
                  </a:txBody>
                  <a:tcPr anchor="ctr"/>
                </a:tc>
                <a:tc>
                  <a:txBody>
                    <a:bodyPr/>
                    <a:lstStyle/>
                    <a:p>
                      <a:pPr algn="ctr"/>
                      <a:r>
                        <a:rPr lang="it-IT" sz="1400">
                          <a:solidFill>
                            <a:schemeClr val="tx1"/>
                          </a:solidFill>
                          <a:latin typeface="Work Sans" pitchFamily="2" charset="0"/>
                        </a:rPr>
                        <a:t>+35,1</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686223323"/>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201,8</a:t>
                      </a:r>
                    </a:p>
                  </a:txBody>
                  <a:tcPr anchor="ctr"/>
                </a:tc>
                <a:tc>
                  <a:txBody>
                    <a:bodyPr/>
                    <a:lstStyle/>
                    <a:p>
                      <a:pPr algn="ctr"/>
                      <a:r>
                        <a:rPr lang="it-IT" sz="1400">
                          <a:solidFill>
                            <a:schemeClr val="tx1"/>
                          </a:solidFill>
                          <a:latin typeface="Work Sans" pitchFamily="2" charset="0"/>
                        </a:rPr>
                        <a:t>+21,3</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4">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4">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32114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a:solidFill>
                            <a:schemeClr val="tx1"/>
                          </a:solidFill>
                          <a:latin typeface="Work Sans" pitchFamily="2" charset="0"/>
                        </a:rPr>
                        <a:t>Punteggi generali - Altri Licei (diversi da scientifici)</a:t>
                      </a:r>
                    </a:p>
                  </a:txBody>
                  <a:tcPr anchor="ctr">
                    <a:noFill/>
                  </a:tcPr>
                </a:tc>
                <a:tc hMerge="1">
                  <a:txBody>
                    <a:bodyPr/>
                    <a:lstStyle/>
                    <a:p>
                      <a:endParaRPr lang="it-IT"/>
                    </a:p>
                  </a:txBody>
                  <a:tcPr/>
                </a:tc>
                <a:tc hMerge="1">
                  <a:txBody>
                    <a:bodyPr/>
                    <a:lstStyle/>
                    <a:p>
                      <a:endParaRPr lang="it-IT"/>
                    </a:p>
                  </a:txBody>
                  <a:tcP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extLst>
                  <a:ext uri="{0D108BD9-81ED-4DB2-BD59-A6C34878D82A}">
                    <a16:rowId xmlns:a16="http://schemas.microsoft.com/office/drawing/2014/main" val="3864041501"/>
                  </a:ext>
                </a:extLst>
              </a:tr>
              <a:tr h="520696">
                <a:tc>
                  <a:txBody>
                    <a:bodyPr/>
                    <a:lstStyle/>
                    <a:p>
                      <a:pPr algn="ct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(200,6)</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(198,5)</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(189,9)</a:t>
                      </a:r>
                    </a:p>
                  </a:txBody>
                  <a:tcPr anchor="ctr"/>
                </a:tc>
                <a:extLst>
                  <a:ext uri="{0D108BD9-81ED-4DB2-BD59-A6C34878D82A}">
                    <a16:rowId xmlns:a16="http://schemas.microsoft.com/office/drawing/2014/main" val="3023237660"/>
                  </a:ext>
                </a:extLst>
              </a:tr>
              <a:tr h="432000">
                <a:tc>
                  <a:txBody>
                    <a:bodyPr/>
                    <a:lstStyle/>
                    <a:p>
                      <a:pPr algn="ctr"/>
                      <a:r>
                        <a:rPr lang="it-IT" sz="1400" b="1">
                          <a:solidFill>
                            <a:schemeClr val="tx1"/>
                          </a:solidFill>
                          <a:latin typeface="Work Sans" pitchFamily="2" charset="0"/>
                        </a:rPr>
                        <a:t>MATEMATICA</a:t>
                      </a:r>
                    </a:p>
                  </a:txBody>
                  <a:tcPr anchor="ctr"/>
                </a:tc>
                <a:tc gridSpan="5">
                  <a:txBody>
                    <a:bodyPr/>
                    <a:lstStyle/>
                    <a:p>
                      <a:pPr algn="ctr"/>
                      <a:r>
                        <a:rPr lang="it-IT" sz="1400">
                          <a:solidFill>
                            <a:schemeClr val="tx1"/>
                          </a:solidFill>
                          <a:latin typeface="Work Sans" pitchFamily="2" charset="0"/>
                        </a:rPr>
                        <a:t>DATI NON DISPONIBILI</a:t>
                      </a:r>
                      <a:endParaRPr lang="it-IT"/>
                    </a:p>
                  </a:txBody>
                  <a:tcPr anchor="ct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tc>
                <a:tc hMerge="1">
                  <a:txBody>
                    <a:bodyPr/>
                    <a:lstStyle/>
                    <a:p>
                      <a:pPr algn="ctr"/>
                      <a:endParaRPr lang="it-IT" sz="1400">
                        <a:solidFill>
                          <a:schemeClr val="tx1"/>
                        </a:solidFill>
                        <a:latin typeface="Work Sans" pitchFamily="2" charset="0"/>
                      </a:endParaRPr>
                    </a:p>
                  </a:txBody>
                  <a:tcPr anchor="ctr"/>
                </a:tc>
                <a:tc hMerge="1">
                  <a:txBody>
                    <a:bodyPr/>
                    <a:lstStyle/>
                    <a:p>
                      <a:pPr algn="ctr"/>
                      <a:endParaRPr lang="it-IT" sz="1400">
                        <a:solidFill>
                          <a:schemeClr val="tx1"/>
                        </a:solidFill>
                        <a:latin typeface="Work Sans" pitchFamily="2" charset="0"/>
                      </a:endParaRPr>
                    </a:p>
                  </a:txBody>
                  <a:tcPr anchor="ctr"/>
                </a:tc>
                <a:extLst>
                  <a:ext uri="{0D108BD9-81ED-4DB2-BD59-A6C34878D82A}">
                    <a16:rowId xmlns:a16="http://schemas.microsoft.com/office/drawing/2014/main" val="755600526"/>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194,7</a:t>
                      </a:r>
                    </a:p>
                  </a:txBody>
                  <a:tcPr anchor="ctr"/>
                </a:tc>
                <a:tc>
                  <a:txBody>
                    <a:bodyPr/>
                    <a:lstStyle/>
                    <a:p>
                      <a:pPr algn="ctr"/>
                      <a:r>
                        <a:rPr lang="it-IT" sz="1400">
                          <a:solidFill>
                            <a:schemeClr val="tx1"/>
                          </a:solidFill>
                          <a:latin typeface="Work Sans" pitchFamily="2" charset="0"/>
                        </a:rPr>
                        <a:t>+15,9</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rgbClr val="FF7C80"/>
                    </a:solidFill>
                  </a:tcPr>
                </a:tc>
                <a:tc>
                  <a:txBody>
                    <a:bodyPr/>
                    <a:lstStyle/>
                    <a:p>
                      <a:pPr algn="ctr"/>
                      <a:endParaRPr lang="it-IT" sz="1400">
                        <a:solidFill>
                          <a:schemeClr val="tx1"/>
                        </a:solidFill>
                        <a:latin typeface="Work Sans" pitchFamily="2" charset="0"/>
                      </a:endParaRPr>
                    </a:p>
                  </a:txBody>
                  <a:tcPr anchor="ctr">
                    <a:solidFill>
                      <a:schemeClr val="accent4">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622659283"/>
                  </a:ext>
                </a:extLst>
              </a:tr>
              <a:tr h="42272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endParaRPr lang="it-IT"/>
                    </a:p>
                  </a:txBody>
                  <a:tcP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graphicFrame>
        <p:nvGraphicFramePr>
          <p:cNvPr id="34" name="Tabella 33">
            <a:extLst>
              <a:ext uri="{FF2B5EF4-FFF2-40B4-BE49-F238E27FC236}">
                <a16:creationId xmlns:a16="http://schemas.microsoft.com/office/drawing/2014/main" id="{8C9B3CF1-F070-4075-8166-E9F18D75AD54}"/>
              </a:ext>
            </a:extLst>
          </p:cNvPr>
          <p:cNvGraphicFramePr>
            <a:graphicFrameLocks noGrp="1"/>
          </p:cNvGraphicFramePr>
          <p:nvPr>
            <p:extLst>
              <p:ext uri="{D42A27DB-BD31-4B8C-83A1-F6EECF244321}">
                <p14:modId xmlns:p14="http://schemas.microsoft.com/office/powerpoint/2010/main" val="302794082"/>
              </p:ext>
            </p:extLst>
          </p:nvPr>
        </p:nvGraphicFramePr>
        <p:xfrm>
          <a:off x="272142" y="4819338"/>
          <a:ext cx="11919858" cy="1786327"/>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944020019"/>
                    </a:ext>
                  </a:extLst>
                </a:gridCol>
                <a:gridCol w="1589314">
                  <a:extLst>
                    <a:ext uri="{9D8B030D-6E8A-4147-A177-3AD203B41FA5}">
                      <a16:colId xmlns:a16="http://schemas.microsoft.com/office/drawing/2014/main" val="79365766"/>
                    </a:ext>
                  </a:extLst>
                </a:gridCol>
                <a:gridCol w="1621972">
                  <a:extLst>
                    <a:ext uri="{9D8B030D-6E8A-4147-A177-3AD203B41FA5}">
                      <a16:colId xmlns:a16="http://schemas.microsoft.com/office/drawing/2014/main" val="4129911090"/>
                    </a:ext>
                  </a:extLst>
                </a:gridCol>
                <a:gridCol w="1623217">
                  <a:extLst>
                    <a:ext uri="{9D8B030D-6E8A-4147-A177-3AD203B41FA5}">
                      <a16:colId xmlns:a16="http://schemas.microsoft.com/office/drawing/2014/main" val="1567833803"/>
                    </a:ext>
                  </a:extLst>
                </a:gridCol>
                <a:gridCol w="1822035">
                  <a:extLst>
                    <a:ext uri="{9D8B030D-6E8A-4147-A177-3AD203B41FA5}">
                      <a16:colId xmlns:a16="http://schemas.microsoft.com/office/drawing/2014/main" val="291230167"/>
                    </a:ext>
                  </a:extLst>
                </a:gridCol>
                <a:gridCol w="1822035">
                  <a:extLst>
                    <a:ext uri="{9D8B030D-6E8A-4147-A177-3AD203B41FA5}">
                      <a16:colId xmlns:a16="http://schemas.microsoft.com/office/drawing/2014/main" val="1988389916"/>
                    </a:ext>
                  </a:extLst>
                </a:gridCol>
                <a:gridCol w="1822035">
                  <a:extLst>
                    <a:ext uri="{9D8B030D-6E8A-4147-A177-3AD203B41FA5}">
                      <a16:colId xmlns:a16="http://schemas.microsoft.com/office/drawing/2014/main" val="744706569"/>
                    </a:ext>
                  </a:extLst>
                </a:gridCol>
              </a:tblGrid>
              <a:tr h="397992">
                <a:tc gridSpan="7">
                  <a:txBody>
                    <a:bodyPr/>
                    <a:lstStyle/>
                    <a:p>
                      <a:pPr algn="ctr"/>
                      <a:r>
                        <a:rPr lang="it-IT" sz="2000">
                          <a:solidFill>
                            <a:schemeClr val="tx1"/>
                          </a:solidFill>
                          <a:latin typeface="Work Sans" pitchFamily="2" charset="0"/>
                        </a:rPr>
                        <a:t>Distribuzione degli studenti nei livelli di apprendimento</a:t>
                      </a: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extLst>
                  <a:ext uri="{0D108BD9-81ED-4DB2-BD59-A6C34878D82A}">
                    <a16:rowId xmlns:a16="http://schemas.microsoft.com/office/drawing/2014/main" val="1003653957"/>
                  </a:ext>
                </a:extLst>
              </a:tr>
              <a:tr h="524335">
                <a:tc>
                  <a:txBody>
                    <a:bodyPr/>
                    <a:lstStyle/>
                    <a:p>
                      <a:pPr algn="ctr"/>
                      <a:endParaRPr lang="it-IT" sz="1400">
                        <a:latin typeface="Work Sans" pitchFamily="2" charset="0"/>
                      </a:endParaRPr>
                    </a:p>
                  </a:txBody>
                  <a:tcPr anchor="ctr"/>
                </a:tc>
                <a:tc>
                  <a:txBody>
                    <a:bodyPr/>
                    <a:lstStyle/>
                    <a:p>
                      <a:pPr algn="ctr"/>
                      <a:r>
                        <a:rPr lang="it-IT" sz="1400" b="1">
                          <a:latin typeface="Work Sans" pitchFamily="2" charset="0"/>
                        </a:rPr>
                        <a:t>Materia</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2</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3</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4</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5</a:t>
                      </a:r>
                    </a:p>
                  </a:txBody>
                  <a:tcPr anchor="ctr"/>
                </a:tc>
                <a:extLst>
                  <a:ext uri="{0D108BD9-81ED-4DB2-BD59-A6C34878D82A}">
                    <a16:rowId xmlns:a16="http://schemas.microsoft.com/office/drawing/2014/main" val="184304850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ITALIANO</a:t>
                      </a:r>
                    </a:p>
                  </a:txBody>
                  <a:tcPr anchor="ctr"/>
                </a:tc>
                <a:tc>
                  <a:txBody>
                    <a:bodyPr/>
                    <a:lstStyle/>
                    <a:p>
                      <a:pPr algn="ctr" fontAlgn="ctr"/>
                      <a:r>
                        <a:rPr lang="it-IT" sz="1400">
                          <a:solidFill>
                            <a:srgbClr val="1A1A1A"/>
                          </a:solidFill>
                          <a:effectLst/>
                          <a:latin typeface="Work Sans" pitchFamily="2" charset="0"/>
                        </a:rPr>
                        <a:t>0 (0,0%)</a:t>
                      </a:r>
                    </a:p>
                  </a:txBody>
                  <a:tcPr anchor="ctr"/>
                </a:tc>
                <a:tc>
                  <a:txBody>
                    <a:bodyPr/>
                    <a:lstStyle/>
                    <a:p>
                      <a:pPr algn="ctr" fontAlgn="ctr"/>
                      <a:r>
                        <a:rPr lang="it-IT" sz="1400">
                          <a:solidFill>
                            <a:srgbClr val="1A1A1A"/>
                          </a:solidFill>
                          <a:effectLst/>
                          <a:latin typeface="Work Sans" pitchFamily="2" charset="0"/>
                        </a:rPr>
                        <a:t>1 (8,3%)</a:t>
                      </a:r>
                    </a:p>
                  </a:txBody>
                  <a:tcPr anchor="ctr"/>
                </a:tc>
                <a:tc>
                  <a:txBody>
                    <a:bodyPr/>
                    <a:lstStyle/>
                    <a:p>
                      <a:pPr algn="ctr" fontAlgn="ctr"/>
                      <a:r>
                        <a:rPr lang="it-IT" sz="1400">
                          <a:solidFill>
                            <a:srgbClr val="1A1A1A"/>
                          </a:solidFill>
                          <a:effectLst/>
                          <a:latin typeface="Work Sans" pitchFamily="2" charset="0"/>
                        </a:rPr>
                        <a:t>5 (41,7%)</a:t>
                      </a:r>
                    </a:p>
                  </a:txBody>
                  <a:tcPr anchor="ctr"/>
                </a:tc>
                <a:tc>
                  <a:txBody>
                    <a:bodyPr/>
                    <a:lstStyle/>
                    <a:p>
                      <a:pPr algn="ctr" fontAlgn="ctr"/>
                      <a:r>
                        <a:rPr lang="it-IT" sz="1400">
                          <a:solidFill>
                            <a:srgbClr val="1A1A1A"/>
                          </a:solidFill>
                          <a:effectLst/>
                          <a:latin typeface="Work Sans" pitchFamily="2" charset="0"/>
                        </a:rPr>
                        <a:t>3 (25,0%)</a:t>
                      </a:r>
                    </a:p>
                  </a:txBody>
                  <a:tcPr anchor="ctr"/>
                </a:tc>
                <a:tc>
                  <a:txBody>
                    <a:bodyPr/>
                    <a:lstStyle/>
                    <a:p>
                      <a:pPr algn="ctr" fontAlgn="ctr"/>
                      <a:r>
                        <a:rPr lang="it-IT" sz="1400">
                          <a:solidFill>
                            <a:srgbClr val="1A1A1A"/>
                          </a:solidFill>
                          <a:effectLst/>
                          <a:latin typeface="Work Sans" pitchFamily="2" charset="0"/>
                        </a:rPr>
                        <a:t>3 (25,0%)</a:t>
                      </a:r>
                    </a:p>
                  </a:txBody>
                  <a:tcPr anchor="ctr"/>
                </a:tc>
                <a:extLst>
                  <a:ext uri="{0D108BD9-81ED-4DB2-BD59-A6C34878D82A}">
                    <a16:rowId xmlns:a16="http://schemas.microsoft.com/office/drawing/2014/main" val="3468404980"/>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MATEMATICA</a:t>
                      </a:r>
                    </a:p>
                  </a:txBody>
                  <a:tcPr anchor="ctr"/>
                </a:tc>
                <a:tc gridSpan="5">
                  <a:txBody>
                    <a:bodyPr/>
                    <a:lstStyle/>
                    <a:p>
                      <a:pPr algn="ctr" fontAlgn="ctr"/>
                      <a:r>
                        <a:rPr lang="it-IT" sz="1400">
                          <a:solidFill>
                            <a:srgbClr val="1A1A1A"/>
                          </a:solidFill>
                          <a:effectLst/>
                          <a:latin typeface="Work Sans" pitchFamily="2" charset="0"/>
                        </a:rPr>
                        <a:t>DATI NON DISPONIBILI</a:t>
                      </a:r>
                    </a:p>
                  </a:txBody>
                  <a:tcPr anchor="ctr"/>
                </a:tc>
                <a:tc hMerge="1">
                  <a:txBody>
                    <a:bodyPr/>
                    <a:lstStyle/>
                    <a:p>
                      <a:pPr algn="ctr" fontAlgn="ctr"/>
                      <a:endParaRPr lang="it-IT">
                        <a:solidFill>
                          <a:srgbClr val="1A1A1A"/>
                        </a:solidFill>
                        <a:effectLst/>
                      </a:endParaRPr>
                    </a:p>
                  </a:txBody>
                  <a:tcPr anchor="ctr"/>
                </a:tc>
                <a:tc hMerge="1">
                  <a:txBody>
                    <a:bodyPr/>
                    <a:lstStyle/>
                    <a:p>
                      <a:pPr algn="ctr" fontAlgn="ctr"/>
                      <a:endParaRPr lang="it-IT">
                        <a:solidFill>
                          <a:srgbClr val="1A1A1A"/>
                        </a:solidFill>
                        <a:effectLst/>
                      </a:endParaRPr>
                    </a:p>
                  </a:txBody>
                  <a:tcPr anchor="ctr"/>
                </a:tc>
                <a:tc hMerge="1">
                  <a:txBody>
                    <a:bodyPr/>
                    <a:lstStyle/>
                    <a:p>
                      <a:pPr algn="ctr" fontAlgn="ctr"/>
                      <a:endParaRPr lang="it-IT">
                        <a:solidFill>
                          <a:srgbClr val="1A1A1A"/>
                        </a:solidFill>
                        <a:effectLst/>
                      </a:endParaRPr>
                    </a:p>
                  </a:txBody>
                  <a:tcPr anchor="ctr"/>
                </a:tc>
                <a:tc hMerge="1">
                  <a:txBody>
                    <a:bodyPr/>
                    <a:lstStyle/>
                    <a:p>
                      <a:pPr algn="ctr" fontAlgn="ctr"/>
                      <a:endParaRPr lang="it-IT">
                        <a:solidFill>
                          <a:srgbClr val="1A1A1A"/>
                        </a:solidFill>
                        <a:effectLst/>
                      </a:endParaRPr>
                    </a:p>
                  </a:txBody>
                  <a:tcPr anchor="ctr"/>
                </a:tc>
                <a:extLst>
                  <a:ext uri="{0D108BD9-81ED-4DB2-BD59-A6C34878D82A}">
                    <a16:rowId xmlns:a16="http://schemas.microsoft.com/office/drawing/2014/main" val="1065392956"/>
                  </a:ext>
                </a:extLst>
              </a:tr>
            </a:tbl>
          </a:graphicData>
        </a:graphic>
      </p:graphicFrame>
      <p:grpSp>
        <p:nvGrpSpPr>
          <p:cNvPr id="45" name="Gruppo 44">
            <a:extLst>
              <a:ext uri="{FF2B5EF4-FFF2-40B4-BE49-F238E27FC236}">
                <a16:creationId xmlns:a16="http://schemas.microsoft.com/office/drawing/2014/main" id="{15B1272E-64C1-4B97-B6A2-C92F2A59656D}"/>
              </a:ext>
            </a:extLst>
          </p:cNvPr>
          <p:cNvGrpSpPr/>
          <p:nvPr/>
        </p:nvGrpSpPr>
        <p:grpSpPr>
          <a:xfrm>
            <a:off x="8439500" y="2045367"/>
            <a:ext cx="665922" cy="432000"/>
            <a:chOff x="8073887" y="1291301"/>
            <a:chExt cx="724200" cy="432000"/>
          </a:xfrm>
          <a:solidFill>
            <a:srgbClr val="FFC000"/>
          </a:solidFill>
        </p:grpSpPr>
        <p:pic>
          <p:nvPicPr>
            <p:cNvPr id="46" name="Elemento grafico 45" descr="Freccia: diritta con riempimento a tinta unita">
              <a:extLst>
                <a:ext uri="{FF2B5EF4-FFF2-40B4-BE49-F238E27FC236}">
                  <a16:creationId xmlns:a16="http://schemas.microsoft.com/office/drawing/2014/main" id="{DFF1BF4E-4745-44B7-B8B8-3697B53537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47" name="Elemento grafico 46" descr="Freccia: diritta con riempimento a tinta unita">
              <a:extLst>
                <a:ext uri="{FF2B5EF4-FFF2-40B4-BE49-F238E27FC236}">
                  <a16:creationId xmlns:a16="http://schemas.microsoft.com/office/drawing/2014/main" id="{81CDE7EB-AEC6-4C4F-A9E9-B99E651ED3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48" name="Elemento grafico 47" descr="Segna Pollice su con riempimento a tinta unita">
            <a:extLst>
              <a:ext uri="{FF2B5EF4-FFF2-40B4-BE49-F238E27FC236}">
                <a16:creationId xmlns:a16="http://schemas.microsoft.com/office/drawing/2014/main" id="{89DA9B4F-C653-41BA-B884-1CDFD3C7F5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63028" y="2028799"/>
            <a:ext cx="432000" cy="432000"/>
          </a:xfrm>
          <a:prstGeom prst="rect">
            <a:avLst/>
          </a:prstGeom>
        </p:spPr>
      </p:pic>
      <p:grpSp>
        <p:nvGrpSpPr>
          <p:cNvPr id="49" name="Gruppo 48">
            <a:extLst>
              <a:ext uri="{FF2B5EF4-FFF2-40B4-BE49-F238E27FC236}">
                <a16:creationId xmlns:a16="http://schemas.microsoft.com/office/drawing/2014/main" id="{E00048AA-3206-4DE5-A5D0-C23C6B34B372}"/>
              </a:ext>
            </a:extLst>
          </p:cNvPr>
          <p:cNvGrpSpPr/>
          <p:nvPr/>
        </p:nvGrpSpPr>
        <p:grpSpPr>
          <a:xfrm>
            <a:off x="6158375" y="2033061"/>
            <a:ext cx="665922" cy="432000"/>
            <a:chOff x="8073887" y="1291301"/>
            <a:chExt cx="724200" cy="432000"/>
          </a:xfrm>
          <a:solidFill>
            <a:srgbClr val="FFC000"/>
          </a:solidFill>
        </p:grpSpPr>
        <p:pic>
          <p:nvPicPr>
            <p:cNvPr id="50" name="Elemento grafico 49" descr="Freccia: diritta con riempimento a tinta unita">
              <a:extLst>
                <a:ext uri="{FF2B5EF4-FFF2-40B4-BE49-F238E27FC236}">
                  <a16:creationId xmlns:a16="http://schemas.microsoft.com/office/drawing/2014/main" id="{9F065D17-4B67-4957-AA25-DD7DC42FBB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51" name="Elemento grafico 50" descr="Freccia: diritta con riempimento a tinta unita">
              <a:extLst>
                <a:ext uri="{FF2B5EF4-FFF2-40B4-BE49-F238E27FC236}">
                  <a16:creationId xmlns:a16="http://schemas.microsoft.com/office/drawing/2014/main" id="{578C39C7-F9E0-4167-9774-9C48E91E43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grpSp>
        <p:nvGrpSpPr>
          <p:cNvPr id="57" name="Gruppo 56">
            <a:extLst>
              <a:ext uri="{FF2B5EF4-FFF2-40B4-BE49-F238E27FC236}">
                <a16:creationId xmlns:a16="http://schemas.microsoft.com/office/drawing/2014/main" id="{86D6EC97-E9BB-46A1-895A-FE2288ED04A5}"/>
              </a:ext>
            </a:extLst>
          </p:cNvPr>
          <p:cNvGrpSpPr/>
          <p:nvPr/>
        </p:nvGrpSpPr>
        <p:grpSpPr>
          <a:xfrm>
            <a:off x="8439500" y="4041169"/>
            <a:ext cx="665922" cy="432000"/>
            <a:chOff x="8073887" y="1291301"/>
            <a:chExt cx="724200" cy="432000"/>
          </a:xfrm>
          <a:solidFill>
            <a:srgbClr val="FFC000"/>
          </a:solidFill>
        </p:grpSpPr>
        <p:pic>
          <p:nvPicPr>
            <p:cNvPr id="58" name="Elemento grafico 57" descr="Freccia: diritta con riempimento a tinta unita">
              <a:extLst>
                <a:ext uri="{FF2B5EF4-FFF2-40B4-BE49-F238E27FC236}">
                  <a16:creationId xmlns:a16="http://schemas.microsoft.com/office/drawing/2014/main" id="{EA7E508B-0ED5-476D-B9EB-FFCBC4F0E1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59" name="Elemento grafico 58" descr="Freccia: diritta con riempimento a tinta unita">
              <a:extLst>
                <a:ext uri="{FF2B5EF4-FFF2-40B4-BE49-F238E27FC236}">
                  <a16:creationId xmlns:a16="http://schemas.microsoft.com/office/drawing/2014/main" id="{78931CC2-34E6-4A68-AD04-91C97F1A73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60" name="Elemento grafico 59" descr="Segna Pollice su con riempimento a tinta unita">
            <a:extLst>
              <a:ext uri="{FF2B5EF4-FFF2-40B4-BE49-F238E27FC236}">
                <a16:creationId xmlns:a16="http://schemas.microsoft.com/office/drawing/2014/main" id="{ACA8076F-404D-4F24-AAF0-D2CED743E3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63028" y="4029752"/>
            <a:ext cx="432000" cy="432000"/>
          </a:xfrm>
          <a:prstGeom prst="rect">
            <a:avLst/>
          </a:prstGeom>
        </p:spPr>
      </p:pic>
      <p:pic>
        <p:nvPicPr>
          <p:cNvPr id="61" name="Elemento grafico 60" descr="Segna Pollice su con riempimento a tinta unita">
            <a:extLst>
              <a:ext uri="{FF2B5EF4-FFF2-40B4-BE49-F238E27FC236}">
                <a16:creationId xmlns:a16="http://schemas.microsoft.com/office/drawing/2014/main" id="{A573DF55-D337-44A8-8105-B3001E4DC70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6275336" y="4029752"/>
            <a:ext cx="432000" cy="432000"/>
          </a:xfrm>
          <a:prstGeom prst="rect">
            <a:avLst/>
          </a:prstGeom>
        </p:spPr>
      </p:pic>
      <p:pic>
        <p:nvPicPr>
          <p:cNvPr id="62" name="Elemento grafico 61" descr="Segna Pollice su con riempimento a tinta unita">
            <a:extLst>
              <a:ext uri="{FF2B5EF4-FFF2-40B4-BE49-F238E27FC236}">
                <a16:creationId xmlns:a16="http://schemas.microsoft.com/office/drawing/2014/main" id="{89E6E830-06AA-4929-B58F-CFAD1F475B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0478" y="4550848"/>
            <a:ext cx="216000" cy="216000"/>
          </a:xfrm>
          <a:prstGeom prst="rect">
            <a:avLst/>
          </a:prstGeom>
        </p:spPr>
      </p:pic>
      <p:grpSp>
        <p:nvGrpSpPr>
          <p:cNvPr id="69" name="Gruppo 68">
            <a:extLst>
              <a:ext uri="{FF2B5EF4-FFF2-40B4-BE49-F238E27FC236}">
                <a16:creationId xmlns:a16="http://schemas.microsoft.com/office/drawing/2014/main" id="{0D868195-4C34-41CD-9007-DB9415C5C861}"/>
              </a:ext>
            </a:extLst>
          </p:cNvPr>
          <p:cNvGrpSpPr>
            <a:grpSpLocks noChangeAspect="1"/>
          </p:cNvGrpSpPr>
          <p:nvPr/>
        </p:nvGrpSpPr>
        <p:grpSpPr>
          <a:xfrm>
            <a:off x="3673903" y="4581011"/>
            <a:ext cx="362100" cy="216000"/>
            <a:chOff x="8073887" y="1291301"/>
            <a:chExt cx="724200" cy="432000"/>
          </a:xfrm>
          <a:solidFill>
            <a:srgbClr val="FFC000"/>
          </a:solidFill>
        </p:grpSpPr>
        <p:pic>
          <p:nvPicPr>
            <p:cNvPr id="71" name="Elemento grafico 70" descr="Freccia: diritta con riempimento a tinta unita">
              <a:extLst>
                <a:ext uri="{FF2B5EF4-FFF2-40B4-BE49-F238E27FC236}">
                  <a16:creationId xmlns:a16="http://schemas.microsoft.com/office/drawing/2014/main" id="{B75C5A46-9140-4580-B7C1-E586FD2DF6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72" name="Elemento grafico 71" descr="Freccia: diritta con riempimento a tinta unita">
              <a:extLst>
                <a:ext uri="{FF2B5EF4-FFF2-40B4-BE49-F238E27FC236}">
                  <a16:creationId xmlns:a16="http://schemas.microsoft.com/office/drawing/2014/main" id="{99B1F881-4591-43D1-9859-33D4DCF243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76" name="Elemento grafico 75" descr="Segna Pollice su con riempimento a tinta unita">
            <a:extLst>
              <a:ext uri="{FF2B5EF4-FFF2-40B4-BE49-F238E27FC236}">
                <a16:creationId xmlns:a16="http://schemas.microsoft.com/office/drawing/2014/main" id="{5A40E1E2-E664-4ABD-9199-07DCD533A4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7286223" y="4611680"/>
            <a:ext cx="216000" cy="216000"/>
          </a:xfrm>
          <a:prstGeom prst="rect">
            <a:avLst/>
          </a:prstGeom>
        </p:spPr>
      </p:pic>
      <p:pic>
        <p:nvPicPr>
          <p:cNvPr id="42" name="Elemento grafico 41" descr="Segna Pollice su con riempimento a tinta unita">
            <a:extLst>
              <a:ext uri="{FF2B5EF4-FFF2-40B4-BE49-F238E27FC236}">
                <a16:creationId xmlns:a16="http://schemas.microsoft.com/office/drawing/2014/main" id="{76A0D5FC-6FDF-449C-AA28-E5C96A9C1C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77915" y="1602168"/>
            <a:ext cx="432000" cy="432000"/>
          </a:xfrm>
          <a:prstGeom prst="rect">
            <a:avLst/>
          </a:prstGeom>
        </p:spPr>
      </p:pic>
      <p:pic>
        <p:nvPicPr>
          <p:cNvPr id="43" name="Elemento grafico 42" descr="Segna Pollice su con riempimento a tinta unita">
            <a:extLst>
              <a:ext uri="{FF2B5EF4-FFF2-40B4-BE49-F238E27FC236}">
                <a16:creationId xmlns:a16="http://schemas.microsoft.com/office/drawing/2014/main" id="{68587136-A239-487C-8100-24B6783B0A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63028" y="1602168"/>
            <a:ext cx="432000" cy="432000"/>
          </a:xfrm>
          <a:prstGeom prst="rect">
            <a:avLst/>
          </a:prstGeom>
        </p:spPr>
      </p:pic>
      <p:pic>
        <p:nvPicPr>
          <p:cNvPr id="35" name="Elemento grafico 34" descr="Segna Pollice su con riempimento a tinta unita">
            <a:extLst>
              <a:ext uri="{FF2B5EF4-FFF2-40B4-BE49-F238E27FC236}">
                <a16:creationId xmlns:a16="http://schemas.microsoft.com/office/drawing/2014/main" id="{345E553D-829A-4DC5-B209-56D66F2143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75336" y="1588564"/>
            <a:ext cx="432000" cy="432000"/>
          </a:xfrm>
          <a:prstGeom prst="rect">
            <a:avLst/>
          </a:prstGeom>
        </p:spPr>
      </p:pic>
      <p:sp>
        <p:nvSpPr>
          <p:cNvPr id="39" name="CasellaDiTesto 38">
            <a:extLst>
              <a:ext uri="{FF2B5EF4-FFF2-40B4-BE49-F238E27FC236}">
                <a16:creationId xmlns:a16="http://schemas.microsoft.com/office/drawing/2014/main" id="{93F09880-A01B-4AF8-B270-438BF79DA88B}"/>
              </a:ext>
            </a:extLst>
          </p:cNvPr>
          <p:cNvSpPr txBox="1"/>
          <p:nvPr/>
        </p:nvSpPr>
        <p:spPr>
          <a:xfrm>
            <a:off x="443461" y="187514"/>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40" name="Pulsante di azione: vuoto 39" descr="Indietro con riempimento a tinta unita">
            <a:hlinkClick r:id="rId10" action="ppaction://hlinksldjump" highlightClick="1"/>
            <a:extLst>
              <a:ext uri="{FF2B5EF4-FFF2-40B4-BE49-F238E27FC236}">
                <a16:creationId xmlns:a16="http://schemas.microsoft.com/office/drawing/2014/main" id="{8528D09A-9560-4700-B3EE-ECCCCD54F55C}"/>
              </a:ext>
            </a:extLst>
          </p:cNvPr>
          <p:cNvSpPr/>
          <p:nvPr/>
        </p:nvSpPr>
        <p:spPr>
          <a:xfrm>
            <a:off x="2020822" y="178958"/>
            <a:ext cx="417501" cy="386443"/>
          </a:xfrm>
          <a:prstGeom prst="actionButtonBlank">
            <a:avLst/>
          </a:prstGeom>
          <a:blipFill dpi="0"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1" name="Gruppo 40">
            <a:extLst>
              <a:ext uri="{FF2B5EF4-FFF2-40B4-BE49-F238E27FC236}">
                <a16:creationId xmlns:a16="http://schemas.microsoft.com/office/drawing/2014/main" id="{5B4BB1D8-E875-428B-8C00-FC8204CDDFF5}"/>
              </a:ext>
            </a:extLst>
          </p:cNvPr>
          <p:cNvGrpSpPr/>
          <p:nvPr/>
        </p:nvGrpSpPr>
        <p:grpSpPr>
          <a:xfrm rot="5400000">
            <a:off x="-3167651" y="3212999"/>
            <a:ext cx="6662061" cy="432000"/>
            <a:chOff x="0" y="0"/>
            <a:chExt cx="12260385" cy="581573"/>
          </a:xfrm>
        </p:grpSpPr>
        <p:pic>
          <p:nvPicPr>
            <p:cNvPr id="44" name="Immagine 43">
              <a:extLst>
                <a:ext uri="{FF2B5EF4-FFF2-40B4-BE49-F238E27FC236}">
                  <a16:creationId xmlns:a16="http://schemas.microsoft.com/office/drawing/2014/main" id="{789E56F8-CECA-42C0-8652-828F97EF365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52" name="Immagine 51">
              <a:extLst>
                <a:ext uri="{FF2B5EF4-FFF2-40B4-BE49-F238E27FC236}">
                  <a16:creationId xmlns:a16="http://schemas.microsoft.com/office/drawing/2014/main" id="{83F08D90-21C8-4582-94E2-994AAE0283C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53" name="Immagine 52">
              <a:extLst>
                <a:ext uri="{FF2B5EF4-FFF2-40B4-BE49-F238E27FC236}">
                  <a16:creationId xmlns:a16="http://schemas.microsoft.com/office/drawing/2014/main" id="{3DC2036D-B96D-4BAF-9A71-5F186BE9984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77" name="Gruppo 76">
            <a:extLst>
              <a:ext uri="{FF2B5EF4-FFF2-40B4-BE49-F238E27FC236}">
                <a16:creationId xmlns:a16="http://schemas.microsoft.com/office/drawing/2014/main" id="{3BAB0F78-686D-4E16-AF7A-01547CBCDBD5}"/>
              </a:ext>
            </a:extLst>
          </p:cNvPr>
          <p:cNvGrpSpPr/>
          <p:nvPr/>
        </p:nvGrpSpPr>
        <p:grpSpPr>
          <a:xfrm>
            <a:off x="4572000" y="85316"/>
            <a:ext cx="7526173" cy="369714"/>
            <a:chOff x="596530" y="360775"/>
            <a:chExt cx="9604098" cy="341130"/>
          </a:xfrm>
        </p:grpSpPr>
        <p:sp>
          <p:nvSpPr>
            <p:cNvPr id="78" name="CasellaDiTesto 77">
              <a:extLst>
                <a:ext uri="{FF2B5EF4-FFF2-40B4-BE49-F238E27FC236}">
                  <a16:creationId xmlns:a16="http://schemas.microsoft.com/office/drawing/2014/main" id="{BD10F94E-C139-419C-AB3F-C6E866F2E430}"/>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79" name="Immagine 78">
              <a:extLst>
                <a:ext uri="{FF2B5EF4-FFF2-40B4-BE49-F238E27FC236}">
                  <a16:creationId xmlns:a16="http://schemas.microsoft.com/office/drawing/2014/main" id="{4552E80B-5738-44A5-8AF2-F6658078DC2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3618424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12006502-8E6A-4458-8BC2-95D4C43AE3FC}"/>
              </a:ext>
            </a:extLst>
          </p:cNvPr>
          <p:cNvGraphicFramePr>
            <a:graphicFrameLocks noGrp="1"/>
          </p:cNvGraphicFramePr>
          <p:nvPr>
            <p:extLst>
              <p:ext uri="{D42A27DB-BD31-4B8C-83A1-F6EECF244321}">
                <p14:modId xmlns:p14="http://schemas.microsoft.com/office/powerpoint/2010/main" val="860399848"/>
              </p:ext>
            </p:extLst>
          </p:nvPr>
        </p:nvGraphicFramePr>
        <p:xfrm>
          <a:off x="277583" y="460085"/>
          <a:ext cx="11914417" cy="4406246"/>
        </p:xfrm>
        <a:graphic>
          <a:graphicData uri="http://schemas.openxmlformats.org/drawingml/2006/table">
            <a:tbl>
              <a:tblPr firstRow="1" bandRow="1">
                <a:tableStyleId>{7DF18680-E054-41AD-8BC1-D1AEF772440D}</a:tableStyleId>
              </a:tblPr>
              <a:tblGrid>
                <a:gridCol w="1394388">
                  <a:extLst>
                    <a:ext uri="{9D8B030D-6E8A-4147-A177-3AD203B41FA5}">
                      <a16:colId xmlns:a16="http://schemas.microsoft.com/office/drawing/2014/main" val="4057865429"/>
                    </a:ext>
                  </a:extLst>
                </a:gridCol>
                <a:gridCol w="1840775">
                  <a:extLst>
                    <a:ext uri="{9D8B030D-6E8A-4147-A177-3AD203B41FA5}">
                      <a16:colId xmlns:a16="http://schemas.microsoft.com/office/drawing/2014/main" val="2456361952"/>
                    </a:ext>
                  </a:extLst>
                </a:gridCol>
                <a:gridCol w="1840775">
                  <a:extLst>
                    <a:ext uri="{9D8B030D-6E8A-4147-A177-3AD203B41FA5}">
                      <a16:colId xmlns:a16="http://schemas.microsoft.com/office/drawing/2014/main" val="3150427532"/>
                    </a:ext>
                  </a:extLst>
                </a:gridCol>
                <a:gridCol w="2279493">
                  <a:extLst>
                    <a:ext uri="{9D8B030D-6E8A-4147-A177-3AD203B41FA5}">
                      <a16:colId xmlns:a16="http://schemas.microsoft.com/office/drawing/2014/main" val="1246928854"/>
                    </a:ext>
                  </a:extLst>
                </a:gridCol>
                <a:gridCol w="2279493">
                  <a:extLst>
                    <a:ext uri="{9D8B030D-6E8A-4147-A177-3AD203B41FA5}">
                      <a16:colId xmlns:a16="http://schemas.microsoft.com/office/drawing/2014/main" val="341335712"/>
                    </a:ext>
                  </a:extLst>
                </a:gridCol>
                <a:gridCol w="2279493">
                  <a:extLst>
                    <a:ext uri="{9D8B030D-6E8A-4147-A177-3AD203B41FA5}">
                      <a16:colId xmlns:a16="http://schemas.microsoft.com/office/drawing/2014/main" val="561693737"/>
                    </a:ext>
                  </a:extLst>
                </a:gridCol>
              </a:tblGrid>
              <a:tr h="367578">
                <a:tc gridSpan="6">
                  <a:txBody>
                    <a:bodyPr/>
                    <a:lstStyle/>
                    <a:p>
                      <a:pPr algn="ctr"/>
                      <a:r>
                        <a:rPr lang="it-IT" sz="2000">
                          <a:solidFill>
                            <a:schemeClr val="tx1"/>
                          </a:solidFill>
                          <a:latin typeface="Work Sans" pitchFamily="2" charset="0"/>
                        </a:rPr>
                        <a:t>Punteggi generali - Licei scientifici, classici e linguistici</a:t>
                      </a:r>
                    </a:p>
                  </a:txBody>
                  <a:tcPr anchor="ctr">
                    <a:noFill/>
                  </a:tcPr>
                </a:tc>
                <a:tc hMerge="1">
                  <a:txBody>
                    <a:bodyPr/>
                    <a:lstStyle/>
                    <a:p>
                      <a:pPr algn="ctr"/>
                      <a:endParaRPr lang="it-IT" sz="1400">
                        <a:latin typeface="+mn-lt"/>
                      </a:endParaRPr>
                    </a:p>
                  </a:txBody>
                  <a:tcPr anchor="ct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a:txBody>
                    <a:bodyPr/>
                    <a:lstStyle/>
                    <a:p>
                      <a:pPr algn="ctr"/>
                      <a:r>
                        <a:rPr lang="it-IT" sz="1400" b="1">
                          <a:solidFill>
                            <a:schemeClr val="tx1"/>
                          </a:solidFill>
                          <a:latin typeface="Work Sans" pitchFamily="2" charset="0"/>
                        </a:rPr>
                        <a:t>omissis</a:t>
                      </a:r>
                    </a:p>
                  </a:txBody>
                  <a:tcPr anchor="ctr"/>
                </a:tc>
                <a:tc>
                  <a:txBody>
                    <a:bodyPr/>
                    <a:lstStyle/>
                    <a:p>
                      <a:pPr algn="ctr"/>
                      <a:r>
                        <a:rPr lang="it-IT" sz="1400" b="1">
                          <a:solidFill>
                            <a:schemeClr val="tx1"/>
                          </a:solidFill>
                          <a:latin typeface="Work Sans" pitchFamily="2" charset="0"/>
                        </a:rPr>
                        <a:t>Punteggio (</a:t>
                      </a:r>
                      <a:r>
                        <a:rPr lang="it-IT" sz="1400" b="1">
                          <a:solidFill>
                            <a:schemeClr val="tx1"/>
                          </a:solidFill>
                          <a:latin typeface="Work Sans" pitchFamily="2" charset="0"/>
                          <a:hlinkClick r:id="rId2" action="ppaction://hlinksldjump" tooltip="Il punteggio riportato tiene conto non solo del numero di risposte corrette fornite ma anche del livello di difficoltà delle singole domande (ogni quesito ha uno specifico livello di difficoltà e, pertanto, ha un valore di punteggio differente)."/>
                        </a:rPr>
                        <a:t>?</a:t>
                      </a:r>
                      <a:r>
                        <a:rPr lang="it-IT" sz="1400" b="1">
                          <a:solidFill>
                            <a:schemeClr val="tx1"/>
                          </a:solidFill>
                          <a:latin typeface="Work Sans" pitchFamily="2"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Differenza rispetto a gruppi simili </a:t>
                      </a:r>
                      <a:r>
                        <a:rPr lang="it-IT" sz="1400" b="1">
                          <a:solidFill>
                            <a:schemeClr val="tx1"/>
                          </a:solidFill>
                          <a:latin typeface="Work Sans" pitchFamily="2" charset="0"/>
                          <a:hlinkClick r:id="rId3" action="ppaction://hlinksldjump" tooltip="Si riporta la differenza tra il punteggio della classe/della scuola e il punteggio medio ottenuto dalle duecento classi/scuole con simili condizioni socio-economico-culturali."/>
                        </a:rPr>
                        <a:t>(</a:t>
                      </a:r>
                      <a:r>
                        <a:rPr lang="it-IT" sz="1400" b="1">
                          <a:solidFill>
                            <a:schemeClr val="tx1"/>
                          </a:solidFill>
                          <a:latin typeface="Work Sans" pitchFamily="2" charset="0"/>
                          <a:hlinkClick r:id="rId2" action="ppaction://hlinksldjump" tooltip="Rappresenta la differenza tra il punteggio della classe/della scuola e il punteggio medio ottenuto dalle duecento classi/scuole con simili condizioni socio-economico-culturali."/>
                        </a:rPr>
                        <a:t>?</a:t>
                      </a:r>
                      <a:r>
                        <a:rPr lang="it-IT" sz="1400" b="1">
                          <a:solidFill>
                            <a:schemeClr val="tx1"/>
                          </a:solidFill>
                          <a:latin typeface="Work Sans" pitchFamily="2" charset="0"/>
                          <a:hlinkClick r:id="rId3" action="ppaction://hlinksldjump" tooltip="Si riporta la differenza tra il punteggio della classe/della scuola e il punteggio medio ottenuto dalle duecento classi/scuole con simili condizioni socio-economico-culturali."/>
                        </a:rPr>
                        <a:t>)</a:t>
                      </a: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Confronto con punteggio Lombardia (223,5)</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(223,6)</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(216,5)</a:t>
                      </a:r>
                    </a:p>
                  </a:txBody>
                  <a:tcPr anchor="ctr"/>
                </a:tc>
                <a:extLst>
                  <a:ext uri="{0D108BD9-81ED-4DB2-BD59-A6C34878D82A}">
                    <a16:rowId xmlns:a16="http://schemas.microsoft.com/office/drawing/2014/main" val="700804956"/>
                  </a:ext>
                </a:extLst>
              </a:tr>
              <a:tr h="432000">
                <a:tc>
                  <a:txBody>
                    <a:bodyPr/>
                    <a:lstStyle/>
                    <a:p>
                      <a:pPr algn="ctr"/>
                      <a:r>
                        <a:rPr lang="it-IT" sz="1400" b="1">
                          <a:solidFill>
                            <a:schemeClr val="tx1"/>
                          </a:solidFill>
                          <a:latin typeface="Work Sans" pitchFamily="2" charset="0"/>
                        </a:rPr>
                        <a:t>ITALIANO</a:t>
                      </a:r>
                    </a:p>
                  </a:txBody>
                  <a:tcPr anchor="ctr"/>
                </a:tc>
                <a:tc>
                  <a:txBody>
                    <a:bodyPr/>
                    <a:lstStyle/>
                    <a:p>
                      <a:pPr algn="ctr"/>
                      <a:r>
                        <a:rPr lang="it-IT" sz="1400">
                          <a:solidFill>
                            <a:schemeClr val="tx1"/>
                          </a:solidFill>
                          <a:latin typeface="Work Sans" pitchFamily="2" charset="0"/>
                        </a:rPr>
                        <a:t>243,9</a:t>
                      </a:r>
                    </a:p>
                  </a:txBody>
                  <a:tcPr anchor="ctr"/>
                </a:tc>
                <a:tc>
                  <a:txBody>
                    <a:bodyPr/>
                    <a:lstStyle/>
                    <a:p>
                      <a:pPr algn="ctr"/>
                      <a:r>
                        <a:rPr lang="it-IT" sz="1400">
                          <a:solidFill>
                            <a:schemeClr val="tx1"/>
                          </a:solidFill>
                          <a:latin typeface="Work Sans" pitchFamily="2" charset="0"/>
                        </a:rPr>
                        <a:t>+48,7</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686223323"/>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231,7</a:t>
                      </a:r>
                    </a:p>
                  </a:txBody>
                  <a:tcPr anchor="ctr"/>
                </a:tc>
                <a:tc>
                  <a:txBody>
                    <a:bodyPr/>
                    <a:lstStyle/>
                    <a:p>
                      <a:pPr algn="ctr"/>
                      <a:r>
                        <a:rPr lang="it-IT" sz="1400">
                          <a:solidFill>
                            <a:schemeClr val="tx1"/>
                          </a:solidFill>
                          <a:latin typeface="Work Sans" pitchFamily="2" charset="0"/>
                        </a:rPr>
                        <a:t>+22,6</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32114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a:solidFill>
                            <a:schemeClr val="tx1"/>
                          </a:solidFill>
                          <a:latin typeface="Work Sans" pitchFamily="2" charset="0"/>
                        </a:rPr>
                        <a:t>Punteggi generali - Licei scientifici</a:t>
                      </a:r>
                    </a:p>
                  </a:txBody>
                  <a:tcPr anchor="ctr">
                    <a:noFill/>
                  </a:tcPr>
                </a:tc>
                <a:tc hMerge="1">
                  <a:txBody>
                    <a:bodyPr/>
                    <a:lstStyle/>
                    <a:p>
                      <a:pPr algn="ctr"/>
                      <a:endParaRPr lang="it-IT" sz="1400" b="1">
                        <a:solidFill>
                          <a:schemeClr val="tx1"/>
                        </a:solidFill>
                        <a:latin typeface="+mn-lt"/>
                      </a:endParaRPr>
                    </a:p>
                  </a:txBody>
                  <a:tcPr anchor="ctr"/>
                </a:tc>
                <a:tc hMerge="1">
                  <a:txBody>
                    <a:bodyPr/>
                    <a:lstStyle/>
                    <a:p>
                      <a:endParaRPr lang="it-IT"/>
                    </a:p>
                  </a:txBody>
                  <a:tcP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extLst>
                  <a:ext uri="{0D108BD9-81ED-4DB2-BD59-A6C34878D82A}">
                    <a16:rowId xmlns:a16="http://schemas.microsoft.com/office/drawing/2014/main" val="3864041501"/>
                  </a:ext>
                </a:extLst>
              </a:tr>
              <a:tr h="520696">
                <a:tc>
                  <a:txBody>
                    <a:bodyPr/>
                    <a:lstStyle/>
                    <a:p>
                      <a:pPr algn="ct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(236,6)</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(236,9)</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(225,2)</a:t>
                      </a:r>
                    </a:p>
                  </a:txBody>
                  <a:tcPr anchor="ctr"/>
                </a:tc>
                <a:extLst>
                  <a:ext uri="{0D108BD9-81ED-4DB2-BD59-A6C34878D82A}">
                    <a16:rowId xmlns:a16="http://schemas.microsoft.com/office/drawing/2014/main" val="3023237660"/>
                  </a:ext>
                </a:extLst>
              </a:tr>
              <a:tr h="432000">
                <a:tc>
                  <a:txBody>
                    <a:bodyPr/>
                    <a:lstStyle/>
                    <a:p>
                      <a:pPr algn="ctr"/>
                      <a:r>
                        <a:rPr lang="it-IT" sz="1400" b="1">
                          <a:solidFill>
                            <a:schemeClr val="tx1"/>
                          </a:solidFill>
                          <a:latin typeface="Work Sans" pitchFamily="2" charset="0"/>
                        </a:rPr>
                        <a:t>MATEMATICA</a:t>
                      </a:r>
                    </a:p>
                  </a:txBody>
                  <a:tcPr anchor="ctr"/>
                </a:tc>
                <a:tc>
                  <a:txBody>
                    <a:bodyPr/>
                    <a:lstStyle/>
                    <a:p>
                      <a:pPr algn="ctr" fontAlgn="ctr"/>
                      <a:r>
                        <a:rPr lang="it-IT" sz="1400">
                          <a:solidFill>
                            <a:srgbClr val="1A1A1A"/>
                          </a:solidFill>
                          <a:effectLst/>
                          <a:latin typeface="Work Sans" pitchFamily="2" charset="0"/>
                        </a:rPr>
                        <a:t>249,0</a:t>
                      </a:r>
                    </a:p>
                  </a:txBody>
                  <a:tcPr anchor="ctr"/>
                </a:tc>
                <a:tc>
                  <a:txBody>
                    <a:bodyPr/>
                    <a:lstStyle/>
                    <a:p>
                      <a:pPr algn="ctr" fontAlgn="ctr"/>
                      <a:r>
                        <a:rPr lang="it-IT" sz="1400">
                          <a:solidFill>
                            <a:srgbClr val="1A1A1A"/>
                          </a:solidFill>
                          <a:effectLst/>
                          <a:latin typeface="Work Sans" pitchFamily="2" charset="0"/>
                        </a:rPr>
                        <a:t>+47,2</a:t>
                      </a:r>
                    </a:p>
                  </a:txBody>
                  <a:tcPr anchor="ctr">
                    <a:solidFill>
                      <a:schemeClr val="accent6">
                        <a:lumMod val="40000"/>
                        <a:lumOff val="60000"/>
                      </a:schemeClr>
                    </a:solidFill>
                  </a:tcPr>
                </a:tc>
                <a:tc>
                  <a:txBody>
                    <a:bodyPr/>
                    <a:lstStyle/>
                    <a:p>
                      <a:pPr algn="ctr" fontAlgn="ctr"/>
                      <a:endParaRPr lang="it-IT">
                        <a:solidFill>
                          <a:srgbClr val="1A1A1A"/>
                        </a:solidFill>
                        <a:effectLst/>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755600526"/>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261,0</a:t>
                      </a:r>
                    </a:p>
                  </a:txBody>
                  <a:tcPr anchor="ctr"/>
                </a:tc>
                <a:tc>
                  <a:txBody>
                    <a:bodyPr/>
                    <a:lstStyle/>
                    <a:p>
                      <a:pPr algn="ctr"/>
                      <a:r>
                        <a:rPr lang="it-IT" sz="1400">
                          <a:solidFill>
                            <a:schemeClr val="tx1"/>
                          </a:solidFill>
                          <a:latin typeface="Work Sans" pitchFamily="2" charset="0"/>
                        </a:rPr>
                        <a:t>+56,3</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622659283"/>
                  </a:ext>
                </a:extLst>
              </a:tr>
              <a:tr h="42272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pPr algn="ctr"/>
                      <a:endParaRPr lang="it-IT" sz="1400">
                        <a:solidFill>
                          <a:schemeClr val="tx1"/>
                        </a:solidFill>
                        <a:latin typeface="+mn-lt"/>
                      </a:endParaRPr>
                    </a:p>
                  </a:txBody>
                  <a:tcPr anchor="ct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graphicFrame>
        <p:nvGraphicFramePr>
          <p:cNvPr id="34" name="Tabella 33">
            <a:extLst>
              <a:ext uri="{FF2B5EF4-FFF2-40B4-BE49-F238E27FC236}">
                <a16:creationId xmlns:a16="http://schemas.microsoft.com/office/drawing/2014/main" id="{8C9B3CF1-F070-4075-8166-E9F18D75AD54}"/>
              </a:ext>
            </a:extLst>
          </p:cNvPr>
          <p:cNvGraphicFramePr>
            <a:graphicFrameLocks noGrp="1"/>
          </p:cNvGraphicFramePr>
          <p:nvPr>
            <p:extLst>
              <p:ext uri="{D42A27DB-BD31-4B8C-83A1-F6EECF244321}">
                <p14:modId xmlns:p14="http://schemas.microsoft.com/office/powerpoint/2010/main" val="4126541275"/>
              </p:ext>
            </p:extLst>
          </p:nvPr>
        </p:nvGraphicFramePr>
        <p:xfrm>
          <a:off x="272142" y="4809813"/>
          <a:ext cx="11919858" cy="1786327"/>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944020019"/>
                    </a:ext>
                  </a:extLst>
                </a:gridCol>
                <a:gridCol w="1589314">
                  <a:extLst>
                    <a:ext uri="{9D8B030D-6E8A-4147-A177-3AD203B41FA5}">
                      <a16:colId xmlns:a16="http://schemas.microsoft.com/office/drawing/2014/main" val="79365766"/>
                    </a:ext>
                  </a:extLst>
                </a:gridCol>
                <a:gridCol w="1621972">
                  <a:extLst>
                    <a:ext uri="{9D8B030D-6E8A-4147-A177-3AD203B41FA5}">
                      <a16:colId xmlns:a16="http://schemas.microsoft.com/office/drawing/2014/main" val="4129911090"/>
                    </a:ext>
                  </a:extLst>
                </a:gridCol>
                <a:gridCol w="1623217">
                  <a:extLst>
                    <a:ext uri="{9D8B030D-6E8A-4147-A177-3AD203B41FA5}">
                      <a16:colId xmlns:a16="http://schemas.microsoft.com/office/drawing/2014/main" val="1567833803"/>
                    </a:ext>
                  </a:extLst>
                </a:gridCol>
                <a:gridCol w="1822035">
                  <a:extLst>
                    <a:ext uri="{9D8B030D-6E8A-4147-A177-3AD203B41FA5}">
                      <a16:colId xmlns:a16="http://schemas.microsoft.com/office/drawing/2014/main" val="291230167"/>
                    </a:ext>
                  </a:extLst>
                </a:gridCol>
                <a:gridCol w="1822035">
                  <a:extLst>
                    <a:ext uri="{9D8B030D-6E8A-4147-A177-3AD203B41FA5}">
                      <a16:colId xmlns:a16="http://schemas.microsoft.com/office/drawing/2014/main" val="1988389916"/>
                    </a:ext>
                  </a:extLst>
                </a:gridCol>
                <a:gridCol w="1822035">
                  <a:extLst>
                    <a:ext uri="{9D8B030D-6E8A-4147-A177-3AD203B41FA5}">
                      <a16:colId xmlns:a16="http://schemas.microsoft.com/office/drawing/2014/main" val="744706569"/>
                    </a:ext>
                  </a:extLst>
                </a:gridCol>
              </a:tblGrid>
              <a:tr h="397992">
                <a:tc gridSpan="7">
                  <a:txBody>
                    <a:bodyPr/>
                    <a:lstStyle/>
                    <a:p>
                      <a:pPr algn="ctr"/>
                      <a:r>
                        <a:rPr lang="it-IT" sz="2000">
                          <a:solidFill>
                            <a:schemeClr val="tx1"/>
                          </a:solidFill>
                          <a:latin typeface="Work Sans" pitchFamily="2" charset="0"/>
                        </a:rPr>
                        <a:t>Distribuzione degli studenti nei livelli di apprendimento</a:t>
                      </a: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extLst>
                  <a:ext uri="{0D108BD9-81ED-4DB2-BD59-A6C34878D82A}">
                    <a16:rowId xmlns:a16="http://schemas.microsoft.com/office/drawing/2014/main" val="1003653957"/>
                  </a:ext>
                </a:extLst>
              </a:tr>
              <a:tr h="524335">
                <a:tc>
                  <a:txBody>
                    <a:bodyPr/>
                    <a:lstStyle/>
                    <a:p>
                      <a:pPr algn="ctr"/>
                      <a:endParaRPr lang="it-IT" sz="1400">
                        <a:latin typeface="Work Sans" pitchFamily="2" charset="0"/>
                      </a:endParaRPr>
                    </a:p>
                  </a:txBody>
                  <a:tcPr anchor="ctr"/>
                </a:tc>
                <a:tc>
                  <a:txBody>
                    <a:bodyPr/>
                    <a:lstStyle/>
                    <a:p>
                      <a:pPr algn="ctr"/>
                      <a:r>
                        <a:rPr lang="it-IT" sz="1400" b="1">
                          <a:latin typeface="Work Sans" pitchFamily="2" charset="0"/>
                        </a:rPr>
                        <a:t>Materia</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2</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3</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4</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5</a:t>
                      </a:r>
                    </a:p>
                  </a:txBody>
                  <a:tcPr anchor="ctr"/>
                </a:tc>
                <a:extLst>
                  <a:ext uri="{0D108BD9-81ED-4DB2-BD59-A6C34878D82A}">
                    <a16:rowId xmlns:a16="http://schemas.microsoft.com/office/drawing/2014/main" val="184304850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ITALIANO</a:t>
                      </a:r>
                    </a:p>
                  </a:txBody>
                  <a:tcPr anchor="ctr"/>
                </a:tc>
                <a:tc>
                  <a:txBody>
                    <a:bodyPr/>
                    <a:lstStyle/>
                    <a:p>
                      <a:pPr algn="ctr" fontAlgn="ctr"/>
                      <a:r>
                        <a:rPr lang="it-IT" sz="1400">
                          <a:solidFill>
                            <a:srgbClr val="1A1A1A"/>
                          </a:solidFill>
                          <a:effectLst/>
                          <a:latin typeface="Work Sans" pitchFamily="2" charset="0"/>
                        </a:rPr>
                        <a:t>0 (0,0%)</a:t>
                      </a:r>
                    </a:p>
                  </a:txBody>
                  <a:tcPr anchor="ctr"/>
                </a:tc>
                <a:tc>
                  <a:txBody>
                    <a:bodyPr/>
                    <a:lstStyle/>
                    <a:p>
                      <a:pPr algn="ctr" fontAlgn="ctr"/>
                      <a:r>
                        <a:rPr lang="it-IT" sz="1400">
                          <a:solidFill>
                            <a:srgbClr val="1A1A1A"/>
                          </a:solidFill>
                          <a:effectLst/>
                          <a:latin typeface="Work Sans" pitchFamily="2" charset="0"/>
                        </a:rPr>
                        <a:t>0 (0,0%)</a:t>
                      </a:r>
                    </a:p>
                  </a:txBody>
                  <a:tcPr anchor="ctr"/>
                </a:tc>
                <a:tc>
                  <a:txBody>
                    <a:bodyPr/>
                    <a:lstStyle/>
                    <a:p>
                      <a:pPr algn="ctr" fontAlgn="ctr"/>
                      <a:r>
                        <a:rPr lang="it-IT" sz="1400">
                          <a:solidFill>
                            <a:srgbClr val="1A1A1A"/>
                          </a:solidFill>
                          <a:effectLst/>
                          <a:latin typeface="Work Sans" pitchFamily="2" charset="0"/>
                        </a:rPr>
                        <a:t>2 (12,5%)</a:t>
                      </a:r>
                    </a:p>
                  </a:txBody>
                  <a:tcPr anchor="ctr"/>
                </a:tc>
                <a:tc>
                  <a:txBody>
                    <a:bodyPr/>
                    <a:lstStyle/>
                    <a:p>
                      <a:pPr algn="ctr" fontAlgn="ctr"/>
                      <a:r>
                        <a:rPr lang="it-IT" sz="1400">
                          <a:solidFill>
                            <a:srgbClr val="1A1A1A"/>
                          </a:solidFill>
                          <a:effectLst/>
                          <a:latin typeface="Work Sans" pitchFamily="2" charset="0"/>
                        </a:rPr>
                        <a:t>7 (43,8%)</a:t>
                      </a:r>
                    </a:p>
                  </a:txBody>
                  <a:tcPr anchor="ctr"/>
                </a:tc>
                <a:tc>
                  <a:txBody>
                    <a:bodyPr/>
                    <a:lstStyle/>
                    <a:p>
                      <a:pPr algn="ctr" fontAlgn="ctr"/>
                      <a:r>
                        <a:rPr lang="it-IT" sz="1400">
                          <a:solidFill>
                            <a:srgbClr val="1A1A1A"/>
                          </a:solidFill>
                          <a:effectLst/>
                          <a:latin typeface="Work Sans" pitchFamily="2" charset="0"/>
                        </a:rPr>
                        <a:t>7 (43,8%)</a:t>
                      </a:r>
                    </a:p>
                  </a:txBody>
                  <a:tcPr anchor="ctr"/>
                </a:tc>
                <a:extLst>
                  <a:ext uri="{0D108BD9-81ED-4DB2-BD59-A6C34878D82A}">
                    <a16:rowId xmlns:a16="http://schemas.microsoft.com/office/drawing/2014/main" val="3468404980"/>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MATEMATICA</a:t>
                      </a:r>
                    </a:p>
                  </a:txBody>
                  <a:tcPr anchor="ctr"/>
                </a:tc>
                <a:tc>
                  <a:txBody>
                    <a:bodyPr/>
                    <a:lstStyle/>
                    <a:p>
                      <a:pPr algn="ctr" fontAlgn="ctr"/>
                      <a:r>
                        <a:rPr lang="it-IT" sz="1400">
                          <a:solidFill>
                            <a:srgbClr val="1A1A1A"/>
                          </a:solidFill>
                          <a:effectLst/>
                          <a:latin typeface="Work Sans" pitchFamily="2" charset="0"/>
                        </a:rPr>
                        <a:t>0 (0,0%)</a:t>
                      </a:r>
                    </a:p>
                  </a:txBody>
                  <a:tcPr anchor="ctr"/>
                </a:tc>
                <a:tc>
                  <a:txBody>
                    <a:bodyPr/>
                    <a:lstStyle/>
                    <a:p>
                      <a:pPr algn="ctr" fontAlgn="ctr"/>
                      <a:r>
                        <a:rPr lang="it-IT" sz="1400">
                          <a:solidFill>
                            <a:srgbClr val="1A1A1A"/>
                          </a:solidFill>
                          <a:effectLst/>
                          <a:latin typeface="Work Sans" pitchFamily="2" charset="0"/>
                        </a:rPr>
                        <a:t>0 (0,0%)</a:t>
                      </a:r>
                    </a:p>
                  </a:txBody>
                  <a:tcPr anchor="ctr"/>
                </a:tc>
                <a:tc>
                  <a:txBody>
                    <a:bodyPr/>
                    <a:lstStyle/>
                    <a:p>
                      <a:pPr algn="ctr" fontAlgn="ctr"/>
                      <a:r>
                        <a:rPr lang="it-IT" sz="1400">
                          <a:solidFill>
                            <a:srgbClr val="1A1A1A"/>
                          </a:solidFill>
                          <a:effectLst/>
                          <a:latin typeface="Work Sans" pitchFamily="2" charset="0"/>
                        </a:rPr>
                        <a:t>3 (18,8%)</a:t>
                      </a:r>
                    </a:p>
                  </a:txBody>
                  <a:tcPr anchor="ctr"/>
                </a:tc>
                <a:tc>
                  <a:txBody>
                    <a:bodyPr/>
                    <a:lstStyle/>
                    <a:p>
                      <a:pPr algn="ctr" fontAlgn="ctr"/>
                      <a:r>
                        <a:rPr lang="it-IT" sz="1400">
                          <a:solidFill>
                            <a:srgbClr val="1A1A1A"/>
                          </a:solidFill>
                          <a:effectLst/>
                          <a:latin typeface="Work Sans" pitchFamily="2" charset="0"/>
                        </a:rPr>
                        <a:t>4 (25,0%)</a:t>
                      </a:r>
                    </a:p>
                  </a:txBody>
                  <a:tcPr anchor="ctr"/>
                </a:tc>
                <a:tc>
                  <a:txBody>
                    <a:bodyPr/>
                    <a:lstStyle/>
                    <a:p>
                      <a:pPr algn="ctr" fontAlgn="ctr"/>
                      <a:r>
                        <a:rPr lang="it-IT" sz="1400">
                          <a:solidFill>
                            <a:srgbClr val="1A1A1A"/>
                          </a:solidFill>
                          <a:effectLst/>
                          <a:latin typeface="Work Sans" pitchFamily="2" charset="0"/>
                        </a:rPr>
                        <a:t>9 (56,3%)</a:t>
                      </a:r>
                    </a:p>
                  </a:txBody>
                  <a:tcPr anchor="ctr"/>
                </a:tc>
                <a:extLst>
                  <a:ext uri="{0D108BD9-81ED-4DB2-BD59-A6C34878D82A}">
                    <a16:rowId xmlns:a16="http://schemas.microsoft.com/office/drawing/2014/main" val="1065392956"/>
                  </a:ext>
                </a:extLst>
              </a:tr>
            </a:tbl>
          </a:graphicData>
        </a:graphic>
      </p:graphicFrame>
      <p:pic>
        <p:nvPicPr>
          <p:cNvPr id="62" name="Elemento grafico 61" descr="Segna Pollice su con riempimento a tinta unita">
            <a:extLst>
              <a:ext uri="{FF2B5EF4-FFF2-40B4-BE49-F238E27FC236}">
                <a16:creationId xmlns:a16="http://schemas.microsoft.com/office/drawing/2014/main" id="{89E6E830-06AA-4929-B58F-CFAD1F475B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478" y="4541323"/>
            <a:ext cx="216000" cy="216000"/>
          </a:xfrm>
          <a:prstGeom prst="rect">
            <a:avLst/>
          </a:prstGeom>
        </p:spPr>
      </p:pic>
      <p:grpSp>
        <p:nvGrpSpPr>
          <p:cNvPr id="69" name="Gruppo 68">
            <a:extLst>
              <a:ext uri="{FF2B5EF4-FFF2-40B4-BE49-F238E27FC236}">
                <a16:creationId xmlns:a16="http://schemas.microsoft.com/office/drawing/2014/main" id="{0D868195-4C34-41CD-9007-DB9415C5C861}"/>
              </a:ext>
            </a:extLst>
          </p:cNvPr>
          <p:cNvGrpSpPr>
            <a:grpSpLocks noChangeAspect="1"/>
          </p:cNvGrpSpPr>
          <p:nvPr/>
        </p:nvGrpSpPr>
        <p:grpSpPr>
          <a:xfrm>
            <a:off x="3673903" y="4571486"/>
            <a:ext cx="362100" cy="216000"/>
            <a:chOff x="8073887" y="1291301"/>
            <a:chExt cx="724200" cy="432000"/>
          </a:xfrm>
          <a:solidFill>
            <a:srgbClr val="FFC000"/>
          </a:solidFill>
        </p:grpSpPr>
        <p:pic>
          <p:nvPicPr>
            <p:cNvPr id="71" name="Elemento grafico 70" descr="Freccia: diritta con riempimento a tinta unita">
              <a:extLst>
                <a:ext uri="{FF2B5EF4-FFF2-40B4-BE49-F238E27FC236}">
                  <a16:creationId xmlns:a16="http://schemas.microsoft.com/office/drawing/2014/main" id="{B75C5A46-9140-4580-B7C1-E586FD2DF6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73887" y="1291301"/>
              <a:ext cx="432000" cy="432000"/>
            </a:xfrm>
            <a:prstGeom prst="rect">
              <a:avLst/>
            </a:prstGeom>
          </p:spPr>
        </p:pic>
        <p:pic>
          <p:nvPicPr>
            <p:cNvPr id="72" name="Elemento grafico 71" descr="Freccia: diritta con riempimento a tinta unita">
              <a:extLst>
                <a:ext uri="{FF2B5EF4-FFF2-40B4-BE49-F238E27FC236}">
                  <a16:creationId xmlns:a16="http://schemas.microsoft.com/office/drawing/2014/main" id="{99B1F881-4591-43D1-9859-33D4DCF243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8366087" y="1291301"/>
              <a:ext cx="432000" cy="432000"/>
            </a:xfrm>
            <a:prstGeom prst="rect">
              <a:avLst/>
            </a:prstGeom>
          </p:spPr>
        </p:pic>
      </p:grpSp>
      <p:pic>
        <p:nvPicPr>
          <p:cNvPr id="76" name="Elemento grafico 75" descr="Segna Pollice su con riempimento a tinta unita">
            <a:extLst>
              <a:ext uri="{FF2B5EF4-FFF2-40B4-BE49-F238E27FC236}">
                <a16:creationId xmlns:a16="http://schemas.microsoft.com/office/drawing/2014/main" id="{5A40E1E2-E664-4ABD-9199-07DCD533A4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7286223" y="4602155"/>
            <a:ext cx="216000" cy="216000"/>
          </a:xfrm>
          <a:prstGeom prst="rect">
            <a:avLst/>
          </a:prstGeom>
        </p:spPr>
      </p:pic>
      <p:pic>
        <p:nvPicPr>
          <p:cNvPr id="36" name="Elemento grafico 35" descr="Segna Pollice su con riempimento a tinta unita">
            <a:extLst>
              <a:ext uri="{FF2B5EF4-FFF2-40B4-BE49-F238E27FC236}">
                <a16:creationId xmlns:a16="http://schemas.microsoft.com/office/drawing/2014/main" id="{50891ECC-6957-466A-89DF-9D19C8AF8E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31760" y="2018236"/>
            <a:ext cx="432000" cy="432000"/>
          </a:xfrm>
          <a:prstGeom prst="rect">
            <a:avLst/>
          </a:prstGeom>
        </p:spPr>
      </p:pic>
      <p:pic>
        <p:nvPicPr>
          <p:cNvPr id="37" name="Elemento grafico 36" descr="Segna Pollice su con riempimento a tinta unita">
            <a:extLst>
              <a:ext uri="{FF2B5EF4-FFF2-40B4-BE49-F238E27FC236}">
                <a16:creationId xmlns:a16="http://schemas.microsoft.com/office/drawing/2014/main" id="{F9993E49-B923-49B6-B83B-6F8877D2C8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65196" y="2032452"/>
            <a:ext cx="432000" cy="432000"/>
          </a:xfrm>
          <a:prstGeom prst="rect">
            <a:avLst/>
          </a:prstGeom>
        </p:spPr>
      </p:pic>
      <p:pic>
        <p:nvPicPr>
          <p:cNvPr id="38" name="Elemento grafico 37" descr="Segna Pollice su con riempimento a tinta unita">
            <a:extLst>
              <a:ext uri="{FF2B5EF4-FFF2-40B4-BE49-F238E27FC236}">
                <a16:creationId xmlns:a16="http://schemas.microsoft.com/office/drawing/2014/main" id="{C1526C36-89E8-4C81-A036-172E053360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98632" y="2032452"/>
            <a:ext cx="432000" cy="432000"/>
          </a:xfrm>
          <a:prstGeom prst="rect">
            <a:avLst/>
          </a:prstGeom>
        </p:spPr>
      </p:pic>
      <p:pic>
        <p:nvPicPr>
          <p:cNvPr id="39" name="Elemento grafico 38" descr="Segna Pollice su con riempimento a tinta unita">
            <a:extLst>
              <a:ext uri="{FF2B5EF4-FFF2-40B4-BE49-F238E27FC236}">
                <a16:creationId xmlns:a16="http://schemas.microsoft.com/office/drawing/2014/main" id="{4704A075-2678-40FF-A30F-837AC2C124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31760" y="3573399"/>
            <a:ext cx="432000" cy="432000"/>
          </a:xfrm>
          <a:prstGeom prst="rect">
            <a:avLst/>
          </a:prstGeom>
        </p:spPr>
      </p:pic>
      <p:pic>
        <p:nvPicPr>
          <p:cNvPr id="40" name="Elemento grafico 39" descr="Segna Pollice su con riempimento a tinta unita">
            <a:extLst>
              <a:ext uri="{FF2B5EF4-FFF2-40B4-BE49-F238E27FC236}">
                <a16:creationId xmlns:a16="http://schemas.microsoft.com/office/drawing/2014/main" id="{28081EB1-E4EB-4F1D-988F-8B00929AA5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65196" y="3587615"/>
            <a:ext cx="432000" cy="432000"/>
          </a:xfrm>
          <a:prstGeom prst="rect">
            <a:avLst/>
          </a:prstGeom>
        </p:spPr>
      </p:pic>
      <p:pic>
        <p:nvPicPr>
          <p:cNvPr id="41" name="Elemento grafico 40" descr="Segna Pollice su con riempimento a tinta unita">
            <a:extLst>
              <a:ext uri="{FF2B5EF4-FFF2-40B4-BE49-F238E27FC236}">
                <a16:creationId xmlns:a16="http://schemas.microsoft.com/office/drawing/2014/main" id="{A3417F56-231B-43D4-8A3F-2AD2FE247E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98632" y="3587615"/>
            <a:ext cx="432000" cy="432000"/>
          </a:xfrm>
          <a:prstGeom prst="rect">
            <a:avLst/>
          </a:prstGeom>
        </p:spPr>
      </p:pic>
      <p:pic>
        <p:nvPicPr>
          <p:cNvPr id="31" name="Elemento grafico 30" descr="Segna Pollice su con riempimento a tinta unita">
            <a:extLst>
              <a:ext uri="{FF2B5EF4-FFF2-40B4-BE49-F238E27FC236}">
                <a16:creationId xmlns:a16="http://schemas.microsoft.com/office/drawing/2014/main" id="{9BC56D79-2BA2-4D89-8FFF-C7DA265D5E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31760" y="1572020"/>
            <a:ext cx="432000" cy="432000"/>
          </a:xfrm>
          <a:prstGeom prst="rect">
            <a:avLst/>
          </a:prstGeom>
        </p:spPr>
      </p:pic>
      <p:pic>
        <p:nvPicPr>
          <p:cNvPr id="32" name="Elemento grafico 31" descr="Segna Pollice su con riempimento a tinta unita">
            <a:extLst>
              <a:ext uri="{FF2B5EF4-FFF2-40B4-BE49-F238E27FC236}">
                <a16:creationId xmlns:a16="http://schemas.microsoft.com/office/drawing/2014/main" id="{5270F97C-777F-48BE-B28E-23BE400D6E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65196" y="1586236"/>
            <a:ext cx="432000" cy="432000"/>
          </a:xfrm>
          <a:prstGeom prst="rect">
            <a:avLst/>
          </a:prstGeom>
        </p:spPr>
      </p:pic>
      <p:pic>
        <p:nvPicPr>
          <p:cNvPr id="33" name="Elemento grafico 32" descr="Segna Pollice su con riempimento a tinta unita">
            <a:extLst>
              <a:ext uri="{FF2B5EF4-FFF2-40B4-BE49-F238E27FC236}">
                <a16:creationId xmlns:a16="http://schemas.microsoft.com/office/drawing/2014/main" id="{1CEFABE4-5A86-4242-ADC1-3ABF512344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98632" y="1586236"/>
            <a:ext cx="432000" cy="432000"/>
          </a:xfrm>
          <a:prstGeom prst="rect">
            <a:avLst/>
          </a:prstGeom>
        </p:spPr>
      </p:pic>
      <p:pic>
        <p:nvPicPr>
          <p:cNvPr id="35" name="Elemento grafico 34" descr="Segna Pollice su con riempimento a tinta unita">
            <a:extLst>
              <a:ext uri="{FF2B5EF4-FFF2-40B4-BE49-F238E27FC236}">
                <a16:creationId xmlns:a16="http://schemas.microsoft.com/office/drawing/2014/main" id="{0B4EC7F9-F592-4998-91CD-1F42F56612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31760" y="4005399"/>
            <a:ext cx="432000" cy="432000"/>
          </a:xfrm>
          <a:prstGeom prst="rect">
            <a:avLst/>
          </a:prstGeom>
        </p:spPr>
      </p:pic>
      <p:pic>
        <p:nvPicPr>
          <p:cNvPr id="45" name="Elemento grafico 44" descr="Segna Pollice su con riempimento a tinta unita">
            <a:extLst>
              <a:ext uri="{FF2B5EF4-FFF2-40B4-BE49-F238E27FC236}">
                <a16:creationId xmlns:a16="http://schemas.microsoft.com/office/drawing/2014/main" id="{608EDD4F-E143-4DDB-A30A-57AD6718A0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65196" y="4019615"/>
            <a:ext cx="432000" cy="432000"/>
          </a:xfrm>
          <a:prstGeom prst="rect">
            <a:avLst/>
          </a:prstGeom>
        </p:spPr>
      </p:pic>
      <p:pic>
        <p:nvPicPr>
          <p:cNvPr id="46" name="Elemento grafico 45" descr="Segna Pollice su con riempimento a tinta unita">
            <a:extLst>
              <a:ext uri="{FF2B5EF4-FFF2-40B4-BE49-F238E27FC236}">
                <a16:creationId xmlns:a16="http://schemas.microsoft.com/office/drawing/2014/main" id="{A735BE96-61C6-468A-A246-89BD4C39AD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98632" y="4019615"/>
            <a:ext cx="432000" cy="432000"/>
          </a:xfrm>
          <a:prstGeom prst="rect">
            <a:avLst/>
          </a:prstGeom>
        </p:spPr>
      </p:pic>
      <p:sp>
        <p:nvSpPr>
          <p:cNvPr id="49" name="CasellaDiTesto 48">
            <a:extLst>
              <a:ext uri="{FF2B5EF4-FFF2-40B4-BE49-F238E27FC236}">
                <a16:creationId xmlns:a16="http://schemas.microsoft.com/office/drawing/2014/main" id="{E8CC9587-7C8C-407E-98B3-4973C48A374E}"/>
              </a:ext>
            </a:extLst>
          </p:cNvPr>
          <p:cNvSpPr txBox="1"/>
          <p:nvPr/>
        </p:nvSpPr>
        <p:spPr>
          <a:xfrm>
            <a:off x="531686" y="187514"/>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50" name="Pulsante di azione: vuoto 49" descr="Indietro con riempimento a tinta unita">
            <a:hlinkClick r:id="rId10" action="ppaction://hlinksldjump" highlightClick="1"/>
            <a:extLst>
              <a:ext uri="{FF2B5EF4-FFF2-40B4-BE49-F238E27FC236}">
                <a16:creationId xmlns:a16="http://schemas.microsoft.com/office/drawing/2014/main" id="{A2560EC8-BD16-4B99-8628-787BF1E0B76B}"/>
              </a:ext>
            </a:extLst>
          </p:cNvPr>
          <p:cNvSpPr/>
          <p:nvPr/>
        </p:nvSpPr>
        <p:spPr>
          <a:xfrm>
            <a:off x="2109047" y="178958"/>
            <a:ext cx="417501" cy="386443"/>
          </a:xfrm>
          <a:prstGeom prst="actionButtonBlank">
            <a:avLst/>
          </a:prstGeom>
          <a:blipFill dpi="0"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51" name="Gruppo 50">
            <a:extLst>
              <a:ext uri="{FF2B5EF4-FFF2-40B4-BE49-F238E27FC236}">
                <a16:creationId xmlns:a16="http://schemas.microsoft.com/office/drawing/2014/main" id="{E51C3F87-784C-45DF-B133-78530FC19FB9}"/>
              </a:ext>
            </a:extLst>
          </p:cNvPr>
          <p:cNvGrpSpPr/>
          <p:nvPr/>
        </p:nvGrpSpPr>
        <p:grpSpPr>
          <a:xfrm rot="5400000">
            <a:off x="-3167651" y="3212999"/>
            <a:ext cx="6662061" cy="432000"/>
            <a:chOff x="0" y="0"/>
            <a:chExt cx="12260385" cy="581573"/>
          </a:xfrm>
        </p:grpSpPr>
        <p:pic>
          <p:nvPicPr>
            <p:cNvPr id="56" name="Immagine 55">
              <a:extLst>
                <a:ext uri="{FF2B5EF4-FFF2-40B4-BE49-F238E27FC236}">
                  <a16:creationId xmlns:a16="http://schemas.microsoft.com/office/drawing/2014/main" id="{81FC00C4-85B9-4828-A9CE-8EC55A7184E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63" name="Immagine 62">
              <a:extLst>
                <a:ext uri="{FF2B5EF4-FFF2-40B4-BE49-F238E27FC236}">
                  <a16:creationId xmlns:a16="http://schemas.microsoft.com/office/drawing/2014/main" id="{323D17B3-1090-4E8F-95F3-E61F0492A66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64" name="Immagine 63">
              <a:extLst>
                <a:ext uri="{FF2B5EF4-FFF2-40B4-BE49-F238E27FC236}">
                  <a16:creationId xmlns:a16="http://schemas.microsoft.com/office/drawing/2014/main" id="{B50E7A9E-59A7-4343-A514-07B5834E9D3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43" name="Gruppo 42">
            <a:extLst>
              <a:ext uri="{FF2B5EF4-FFF2-40B4-BE49-F238E27FC236}">
                <a16:creationId xmlns:a16="http://schemas.microsoft.com/office/drawing/2014/main" id="{0D44AD10-A054-4FD7-99D0-158F0499F96A}"/>
              </a:ext>
            </a:extLst>
          </p:cNvPr>
          <p:cNvGrpSpPr/>
          <p:nvPr/>
        </p:nvGrpSpPr>
        <p:grpSpPr>
          <a:xfrm>
            <a:off x="4572000" y="85316"/>
            <a:ext cx="7526173" cy="369714"/>
            <a:chOff x="596530" y="360775"/>
            <a:chExt cx="9604098" cy="341130"/>
          </a:xfrm>
        </p:grpSpPr>
        <p:sp>
          <p:nvSpPr>
            <p:cNvPr id="44" name="CasellaDiTesto 43">
              <a:extLst>
                <a:ext uri="{FF2B5EF4-FFF2-40B4-BE49-F238E27FC236}">
                  <a16:creationId xmlns:a16="http://schemas.microsoft.com/office/drawing/2014/main" id="{DBE128DD-4D46-43C9-8B27-50EEB12F28A0}"/>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47" name="Immagine 46">
              <a:extLst>
                <a:ext uri="{FF2B5EF4-FFF2-40B4-BE49-F238E27FC236}">
                  <a16:creationId xmlns:a16="http://schemas.microsoft.com/office/drawing/2014/main" id="{7C56D4DF-D745-4528-8DCD-5C51E98C5A4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274705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3">
            <a:extLst>
              <a:ext uri="{FF2B5EF4-FFF2-40B4-BE49-F238E27FC236}">
                <a16:creationId xmlns:a16="http://schemas.microsoft.com/office/drawing/2014/main" id="{047A1FFA-CD67-4EE1-B58C-DECA7327B2F8}"/>
              </a:ext>
            </a:extLst>
          </p:cNvPr>
          <p:cNvGraphicFramePr>
            <a:graphicFrameLocks noGrp="1"/>
          </p:cNvGraphicFramePr>
          <p:nvPr>
            <p:extLst>
              <p:ext uri="{D42A27DB-BD31-4B8C-83A1-F6EECF244321}">
                <p14:modId xmlns:p14="http://schemas.microsoft.com/office/powerpoint/2010/main" val="1802361887"/>
              </p:ext>
            </p:extLst>
          </p:nvPr>
        </p:nvGraphicFramePr>
        <p:xfrm>
          <a:off x="497889" y="561332"/>
          <a:ext cx="11697277" cy="2689848"/>
        </p:xfrm>
        <a:graphic>
          <a:graphicData uri="http://schemas.openxmlformats.org/drawingml/2006/table">
            <a:tbl>
              <a:tblPr firstRow="1" bandRow="1">
                <a:tableStyleId>{7DF18680-E054-41AD-8BC1-D1AEF772440D}</a:tableStyleId>
              </a:tblPr>
              <a:tblGrid>
                <a:gridCol w="1447473">
                  <a:extLst>
                    <a:ext uri="{9D8B030D-6E8A-4147-A177-3AD203B41FA5}">
                      <a16:colId xmlns:a16="http://schemas.microsoft.com/office/drawing/2014/main" val="4057865429"/>
                    </a:ext>
                  </a:extLst>
                </a:gridCol>
                <a:gridCol w="1484859">
                  <a:extLst>
                    <a:ext uri="{9D8B030D-6E8A-4147-A177-3AD203B41FA5}">
                      <a16:colId xmlns:a16="http://schemas.microsoft.com/office/drawing/2014/main" val="2456361952"/>
                    </a:ext>
                  </a:extLst>
                </a:gridCol>
                <a:gridCol w="1179390">
                  <a:extLst>
                    <a:ext uri="{9D8B030D-6E8A-4147-A177-3AD203B41FA5}">
                      <a16:colId xmlns:a16="http://schemas.microsoft.com/office/drawing/2014/main" val="3450232042"/>
                    </a:ext>
                  </a:extLst>
                </a:gridCol>
                <a:gridCol w="1332124">
                  <a:extLst>
                    <a:ext uri="{9D8B030D-6E8A-4147-A177-3AD203B41FA5}">
                      <a16:colId xmlns:a16="http://schemas.microsoft.com/office/drawing/2014/main" val="3578735676"/>
                    </a:ext>
                  </a:extLst>
                </a:gridCol>
                <a:gridCol w="2084477">
                  <a:extLst>
                    <a:ext uri="{9D8B030D-6E8A-4147-A177-3AD203B41FA5}">
                      <a16:colId xmlns:a16="http://schemas.microsoft.com/office/drawing/2014/main" val="1246928854"/>
                    </a:ext>
                  </a:extLst>
                </a:gridCol>
                <a:gridCol w="2084477">
                  <a:extLst>
                    <a:ext uri="{9D8B030D-6E8A-4147-A177-3AD203B41FA5}">
                      <a16:colId xmlns:a16="http://schemas.microsoft.com/office/drawing/2014/main" val="341335712"/>
                    </a:ext>
                  </a:extLst>
                </a:gridCol>
                <a:gridCol w="2084477">
                  <a:extLst>
                    <a:ext uri="{9D8B030D-6E8A-4147-A177-3AD203B41FA5}">
                      <a16:colId xmlns:a16="http://schemas.microsoft.com/office/drawing/2014/main" val="561693737"/>
                    </a:ext>
                  </a:extLst>
                </a:gridCol>
              </a:tblGrid>
              <a:tr h="365117">
                <a:tc gridSpan="7">
                  <a:txBody>
                    <a:bodyPr/>
                    <a:lstStyle/>
                    <a:p>
                      <a:pPr algn="ctr"/>
                      <a:r>
                        <a:rPr lang="it-IT" sz="2000">
                          <a:solidFill>
                            <a:schemeClr val="tx1"/>
                          </a:solidFill>
                          <a:latin typeface="Work Sans" pitchFamily="2" charset="0"/>
                        </a:rPr>
                        <a:t>Punteggi generali classi seconde</a:t>
                      </a: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extLst>
                  <a:ext uri="{0D108BD9-81ED-4DB2-BD59-A6C34878D82A}">
                    <a16:rowId xmlns:a16="http://schemas.microsoft.com/office/drawing/2014/main" val="60220748"/>
                  </a:ext>
                </a:extLst>
              </a:tr>
              <a:tr h="727547">
                <a:tc>
                  <a:txBody>
                    <a:bodyPr/>
                    <a:lstStyle/>
                    <a:p>
                      <a:pPr algn="ctr"/>
                      <a:endParaRPr lang="it-IT" sz="1400" b="1">
                        <a:latin typeface="Work Sans" pitchFamily="2" charset="0"/>
                      </a:endParaRPr>
                    </a:p>
                  </a:txBody>
                  <a:tcPr anchor="ctr"/>
                </a:tc>
                <a:tc>
                  <a:txBody>
                    <a:bodyPr/>
                    <a:lstStyle/>
                    <a:p>
                      <a:pPr algn="ctr"/>
                      <a:r>
                        <a:rPr lang="it-IT" sz="1400" b="1">
                          <a:latin typeface="Work Sans" pitchFamily="2" charset="0"/>
                        </a:rPr>
                        <a:t>Traguardi raggiunti</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i="0" kern="1200">
                          <a:solidFill>
                            <a:schemeClr val="dk1"/>
                          </a:solidFill>
                          <a:effectLst/>
                          <a:latin typeface="Work Sans" pitchFamily="2" charset="0"/>
                          <a:ea typeface="+mn-ea"/>
                          <a:cs typeface="+mn-cs"/>
                        </a:rPr>
                        <a:t>(liv. 3 + 4 + 5)</a:t>
                      </a:r>
                      <a:endParaRPr lang="it-IT" sz="1100" b="1">
                        <a:latin typeface="Work Sans" pitchFamily="2" charset="0"/>
                      </a:endParaRPr>
                    </a:p>
                  </a:txBody>
                  <a:tcPr anchor="ctr"/>
                </a:tc>
                <a:tc>
                  <a:txBody>
                    <a:bodyPr/>
                    <a:lstStyle/>
                    <a:p>
                      <a:pPr algn="ctr"/>
                      <a:r>
                        <a:rPr lang="it-IT" sz="1400" b="1">
                          <a:latin typeface="Work Sans" pitchFamily="2" charset="0"/>
                        </a:rPr>
                        <a:t>Punteggio</a:t>
                      </a:r>
                    </a:p>
                  </a:txBody>
                  <a:tcPr anchor="ctr"/>
                </a:tc>
                <a:tc>
                  <a:txBody>
                    <a:bodyPr/>
                    <a:lstStyle/>
                    <a:p>
                      <a:pPr algn="ctr"/>
                      <a:r>
                        <a:rPr lang="it-IT" sz="1400" b="1">
                          <a:latin typeface="Work Sans" pitchFamily="2" charset="0"/>
                        </a:rPr>
                        <a:t>Differenza rispetto a gruppi simili</a:t>
                      </a:r>
                    </a:p>
                  </a:txBody>
                  <a:tcPr anchor="ctr"/>
                </a:tc>
                <a:tc>
                  <a:txBody>
                    <a:bodyPr/>
                    <a:lstStyle/>
                    <a:p>
                      <a:pPr algn="ctr"/>
                      <a:r>
                        <a:rPr lang="it-IT" sz="1400" b="1">
                          <a:latin typeface="Work Sans" pitchFamily="2" charset="0"/>
                        </a:rPr>
                        <a:t>Confronto rispetto alla regione</a:t>
                      </a:r>
                    </a:p>
                  </a:txBody>
                  <a:tcPr anchor="ctr"/>
                </a:tc>
                <a:tc>
                  <a:txBody>
                    <a:bodyPr/>
                    <a:lstStyle/>
                    <a:p>
                      <a:pPr algn="ctr"/>
                      <a:r>
                        <a:rPr lang="it-IT" sz="1400" b="1">
                          <a:latin typeface="Work Sans" pitchFamily="2" charset="0"/>
                        </a:rPr>
                        <a:t>Confronto rispetto alla macro-area</a:t>
                      </a:r>
                    </a:p>
                  </a:txBody>
                  <a:tcPr anchor="ctr"/>
                </a:tc>
                <a:tc>
                  <a:txBody>
                    <a:bodyPr/>
                    <a:lstStyle/>
                    <a:p>
                      <a:pPr algn="ctr"/>
                      <a:r>
                        <a:rPr lang="it-IT" sz="1400" b="1">
                          <a:latin typeface="Work Sans" pitchFamily="2" charset="0"/>
                        </a:rPr>
                        <a:t>Confronto rispetto all’Italia</a:t>
                      </a:r>
                    </a:p>
                  </a:txBody>
                  <a:tcPr anchor="ctr"/>
                </a:tc>
                <a:extLst>
                  <a:ext uri="{0D108BD9-81ED-4DB2-BD59-A6C34878D82A}">
                    <a16:rowId xmlns:a16="http://schemas.microsoft.com/office/drawing/2014/main" val="700804956"/>
                  </a:ext>
                </a:extLst>
              </a:tr>
              <a:tr h="520696">
                <a:tc>
                  <a:txBody>
                    <a:bodyPr/>
                    <a:lstStyle/>
                    <a:p>
                      <a:pPr algn="ctr"/>
                      <a:r>
                        <a:rPr lang="it-IT" sz="1400" b="1">
                          <a:latin typeface="Work Sans" pitchFamily="2" charset="0"/>
                        </a:rPr>
                        <a:t>ITALIANO</a:t>
                      </a:r>
                    </a:p>
                  </a:txBody>
                  <a:tcPr anchor="ctr"/>
                </a:tc>
                <a:tc>
                  <a:txBody>
                    <a:bodyPr/>
                    <a:lstStyle/>
                    <a:p>
                      <a:pPr algn="ctr"/>
                      <a:r>
                        <a:rPr lang="it-IT" sz="1400">
                          <a:latin typeface="Work Sans" pitchFamily="2" charset="0"/>
                        </a:rPr>
                        <a:t>82%</a:t>
                      </a:r>
                    </a:p>
                  </a:txBody>
                  <a:tcPr anchor="ctr"/>
                </a:tc>
                <a:tc>
                  <a:txBody>
                    <a:bodyPr/>
                    <a:lstStyle/>
                    <a:p>
                      <a:pPr algn="ctr"/>
                      <a:r>
                        <a:rPr lang="it-IT" sz="1400">
                          <a:latin typeface="Work Sans" pitchFamily="2" charset="0"/>
                        </a:rPr>
                        <a:t>214,7</a:t>
                      </a:r>
                    </a:p>
                  </a:txBody>
                  <a:tcPr anchor="ctr"/>
                </a:tc>
                <a:tc>
                  <a:txBody>
                    <a:bodyPr/>
                    <a:lstStyle/>
                    <a:p>
                      <a:pPr algn="ctr"/>
                      <a:r>
                        <a:rPr lang="it-IT" sz="1400">
                          <a:latin typeface="Work Sans" pitchFamily="2" charset="0"/>
                        </a:rPr>
                        <a:t>+36,4</a:t>
                      </a:r>
                    </a:p>
                  </a:txBody>
                  <a:tcPr anchor="ctr">
                    <a:solidFill>
                      <a:schemeClr val="accent6">
                        <a:lumMod val="40000"/>
                        <a:lumOff val="60000"/>
                      </a:schemeClr>
                    </a:solidFill>
                  </a:tcPr>
                </a:tc>
                <a:tc>
                  <a:txBody>
                    <a:bodyPr/>
                    <a:lstStyle/>
                    <a:p>
                      <a:pPr algn="ctr"/>
                      <a:endParaRPr lang="it-IT" sz="1400">
                        <a:latin typeface="Work Sans" pitchFamily="2" charset="0"/>
                      </a:endParaRPr>
                    </a:p>
                  </a:txBody>
                  <a:tcPr anchor="ctr">
                    <a:solidFill>
                      <a:schemeClr val="accent6">
                        <a:lumMod val="40000"/>
                        <a:lumOff val="60000"/>
                      </a:schemeClr>
                    </a:solidFill>
                  </a:tcPr>
                </a:tc>
                <a:tc>
                  <a:txBody>
                    <a:bodyPr/>
                    <a:lstStyle/>
                    <a:p>
                      <a:pPr algn="ctr"/>
                      <a:endParaRPr lang="it-IT" sz="1400">
                        <a:latin typeface="Work Sans" pitchFamily="2" charset="0"/>
                      </a:endParaRPr>
                    </a:p>
                  </a:txBody>
                  <a:tcPr anchor="ctr">
                    <a:solidFill>
                      <a:schemeClr val="accent6">
                        <a:lumMod val="40000"/>
                        <a:lumOff val="60000"/>
                      </a:schemeClr>
                    </a:solidFill>
                  </a:tcPr>
                </a:tc>
                <a:tc>
                  <a:txBody>
                    <a:bodyPr/>
                    <a:lstStyle/>
                    <a:p>
                      <a:pPr algn="ctr"/>
                      <a:endParaRPr lang="it-IT" sz="1400">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686223323"/>
                  </a:ext>
                </a:extLst>
              </a:tr>
              <a:tr h="520696">
                <a:tc>
                  <a:txBody>
                    <a:bodyPr/>
                    <a:lstStyle/>
                    <a:p>
                      <a:pPr algn="ctr"/>
                      <a:r>
                        <a:rPr lang="it-IT" sz="1400" b="1">
                          <a:latin typeface="Work Sans" pitchFamily="2" charset="0"/>
                        </a:rPr>
                        <a:t>MATEMATICA</a:t>
                      </a:r>
                    </a:p>
                  </a:txBody>
                  <a:tcPr anchor="ctr"/>
                </a:tc>
                <a:tc>
                  <a:txBody>
                    <a:bodyPr/>
                    <a:lstStyle/>
                    <a:p>
                      <a:pPr algn="ctr"/>
                      <a:r>
                        <a:rPr lang="it-IT" sz="1400">
                          <a:latin typeface="Work Sans" pitchFamily="2" charset="0"/>
                        </a:rPr>
                        <a:t>72%</a:t>
                      </a:r>
                    </a:p>
                  </a:txBody>
                  <a:tcPr anchor="ctr"/>
                </a:tc>
                <a:tc>
                  <a:txBody>
                    <a:bodyPr/>
                    <a:lstStyle/>
                    <a:p>
                      <a:pPr algn="ctr"/>
                      <a:r>
                        <a:rPr lang="it-IT" sz="1400">
                          <a:latin typeface="Work Sans" pitchFamily="2" charset="0"/>
                        </a:rPr>
                        <a:t>211,6</a:t>
                      </a:r>
                    </a:p>
                  </a:txBody>
                  <a:tcPr anchor="ctr"/>
                </a:tc>
                <a:tc>
                  <a:txBody>
                    <a:bodyPr/>
                    <a:lstStyle/>
                    <a:p>
                      <a:pPr algn="ctr"/>
                      <a:r>
                        <a:rPr lang="it-IT" sz="1400">
                          <a:latin typeface="Work Sans" pitchFamily="2" charset="0"/>
                        </a:rPr>
                        <a:t>+26,5</a:t>
                      </a:r>
                    </a:p>
                  </a:txBody>
                  <a:tcPr anchor="ctr">
                    <a:solidFill>
                      <a:schemeClr val="accent6">
                        <a:lumMod val="40000"/>
                        <a:lumOff val="60000"/>
                      </a:schemeClr>
                    </a:solidFill>
                  </a:tcPr>
                </a:tc>
                <a:tc>
                  <a:txBody>
                    <a:bodyPr/>
                    <a:lstStyle/>
                    <a:p>
                      <a:pPr algn="ctr"/>
                      <a:endParaRPr lang="it-IT" sz="1400">
                        <a:latin typeface="Work Sans" pitchFamily="2" charset="0"/>
                      </a:endParaRPr>
                    </a:p>
                  </a:txBody>
                  <a:tcPr anchor="ctr">
                    <a:solidFill>
                      <a:schemeClr val="accent4">
                        <a:lumMod val="40000"/>
                        <a:lumOff val="60000"/>
                      </a:schemeClr>
                    </a:solidFill>
                  </a:tcPr>
                </a:tc>
                <a:tc>
                  <a:txBody>
                    <a:bodyPr/>
                    <a:lstStyle/>
                    <a:p>
                      <a:pPr algn="ctr"/>
                      <a:endParaRPr lang="it-IT" sz="1400">
                        <a:latin typeface="Work Sans" pitchFamily="2" charset="0"/>
                      </a:endParaRPr>
                    </a:p>
                  </a:txBody>
                  <a:tcPr anchor="ctr">
                    <a:solidFill>
                      <a:schemeClr val="accent6">
                        <a:lumMod val="40000"/>
                        <a:lumOff val="60000"/>
                      </a:schemeClr>
                    </a:solidFill>
                  </a:tcPr>
                </a:tc>
                <a:tc>
                  <a:txBody>
                    <a:bodyPr/>
                    <a:lstStyle/>
                    <a:p>
                      <a:pPr algn="ctr"/>
                      <a:endParaRPr lang="it-IT" sz="1400">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520696">
                <a:tc gridSpan="7">
                  <a:txBody>
                    <a:bodyPr/>
                    <a:lstStyle/>
                    <a:p>
                      <a:pPr algn="l"/>
                      <a:r>
                        <a:rPr lang="it-IT" sz="1400">
                          <a:latin typeface="Work Sans" pitchFamily="2" charset="0"/>
                        </a:rPr>
                        <a:t>Traguardi raggiunti = SOMMA (livello 1 + livello 2 + livello 3)</a:t>
                      </a:r>
                    </a:p>
                    <a:p>
                      <a:pPr algn="l"/>
                      <a:r>
                        <a:rPr lang="it-IT" sz="1400">
                          <a:latin typeface="Work Sans" pitchFamily="2" charset="0"/>
                        </a:rPr>
                        <a:t>        significativamente superiore           non significativamente differente          significativamente inferiore</a:t>
                      </a:r>
                    </a:p>
                  </a:txBody>
                  <a:tcPr anchor="ctr"/>
                </a:tc>
                <a:tc hMerge="1">
                  <a:txBody>
                    <a:bodyPr/>
                    <a:lstStyle/>
                    <a:p>
                      <a:pPr algn="ctr"/>
                      <a:endParaRPr lang="it-IT" sz="1400">
                        <a:latin typeface="Segoe Print" panose="02000600000000000000" pitchFamily="2" charset="0"/>
                      </a:endParaRPr>
                    </a:p>
                  </a:txBody>
                  <a:tcPr anchor="ctr"/>
                </a:tc>
                <a:tc hMerge="1">
                  <a:txBody>
                    <a:bodyPr/>
                    <a:lstStyle/>
                    <a:p>
                      <a:pPr algn="ctr"/>
                      <a:endParaRPr lang="it-IT" sz="1400">
                        <a:latin typeface="Segoe Print" panose="02000600000000000000" pitchFamily="2" charset="0"/>
                      </a:endParaRPr>
                    </a:p>
                  </a:txBody>
                  <a:tcPr anchor="ctr"/>
                </a:tc>
                <a:tc hMerge="1">
                  <a:txBody>
                    <a:bodyPr/>
                    <a:lstStyle/>
                    <a:p>
                      <a:pPr algn="ctr"/>
                      <a:endParaRPr lang="it-IT" sz="1400">
                        <a:latin typeface="Segoe Print" panose="02000600000000000000" pitchFamily="2" charset="0"/>
                      </a:endParaRPr>
                    </a:p>
                  </a:txBody>
                  <a:tcPr anchor="ctr"/>
                </a:tc>
                <a:tc hMerge="1">
                  <a:txBody>
                    <a:bodyPr/>
                    <a:lstStyle/>
                    <a:p>
                      <a:pPr algn="ctr"/>
                      <a:endParaRPr lang="it-IT" sz="1400">
                        <a:latin typeface="Segoe Print" panose="02000600000000000000" pitchFamily="2" charset="0"/>
                      </a:endParaRPr>
                    </a:p>
                  </a:txBody>
                  <a:tcPr anchor="ctr"/>
                </a:tc>
                <a:tc hMerge="1">
                  <a:txBody>
                    <a:bodyPr/>
                    <a:lstStyle/>
                    <a:p>
                      <a:pPr algn="ctr"/>
                      <a:endParaRPr lang="it-IT" sz="1400">
                        <a:latin typeface="Segoe Print" panose="02000600000000000000" pitchFamily="2" charset="0"/>
                      </a:endParaRPr>
                    </a:p>
                  </a:txBody>
                  <a:tcPr anchor="ctr"/>
                </a:tc>
                <a:tc hMerge="1">
                  <a:txBody>
                    <a:bodyPr/>
                    <a:lstStyle/>
                    <a:p>
                      <a:pPr algn="ctr"/>
                      <a:endParaRPr lang="it-IT" sz="1400">
                        <a:latin typeface="Segoe Print" panose="02000600000000000000" pitchFamily="2" charset="0"/>
                      </a:endParaRPr>
                    </a:p>
                  </a:txBody>
                  <a:tcPr anchor="ctr"/>
                </a:tc>
                <a:extLst>
                  <a:ext uri="{0D108BD9-81ED-4DB2-BD59-A6C34878D82A}">
                    <a16:rowId xmlns:a16="http://schemas.microsoft.com/office/drawing/2014/main" val="753287717"/>
                  </a:ext>
                </a:extLst>
              </a:tr>
            </a:tbl>
          </a:graphicData>
        </a:graphic>
      </p:graphicFrame>
      <p:graphicFrame>
        <p:nvGraphicFramePr>
          <p:cNvPr id="16" name="Tabella 15">
            <a:extLst>
              <a:ext uri="{FF2B5EF4-FFF2-40B4-BE49-F238E27FC236}">
                <a16:creationId xmlns:a16="http://schemas.microsoft.com/office/drawing/2014/main" id="{C4283AF2-636C-4F28-A56C-34A3F6EB25D9}"/>
              </a:ext>
            </a:extLst>
          </p:cNvPr>
          <p:cNvGraphicFramePr>
            <a:graphicFrameLocks noGrp="1"/>
          </p:cNvGraphicFramePr>
          <p:nvPr>
            <p:extLst>
              <p:ext uri="{D42A27DB-BD31-4B8C-83A1-F6EECF244321}">
                <p14:modId xmlns:p14="http://schemas.microsoft.com/office/powerpoint/2010/main" val="2377579462"/>
              </p:ext>
            </p:extLst>
          </p:nvPr>
        </p:nvGraphicFramePr>
        <p:xfrm>
          <a:off x="497894" y="3254688"/>
          <a:ext cx="11697275" cy="3596315"/>
        </p:xfrm>
        <a:graphic>
          <a:graphicData uri="http://schemas.openxmlformats.org/drawingml/2006/table">
            <a:tbl>
              <a:tblPr firstRow="1" bandRow="1">
                <a:tableStyleId>{7DF18680-E054-41AD-8BC1-D1AEF772440D}</a:tableStyleId>
              </a:tblPr>
              <a:tblGrid>
                <a:gridCol w="1436788">
                  <a:extLst>
                    <a:ext uri="{9D8B030D-6E8A-4147-A177-3AD203B41FA5}">
                      <a16:colId xmlns:a16="http://schemas.microsoft.com/office/drawing/2014/main" val="2944020019"/>
                    </a:ext>
                  </a:extLst>
                </a:gridCol>
                <a:gridCol w="1538272">
                  <a:extLst>
                    <a:ext uri="{9D8B030D-6E8A-4147-A177-3AD203B41FA5}">
                      <a16:colId xmlns:a16="http://schemas.microsoft.com/office/drawing/2014/main" val="79365766"/>
                    </a:ext>
                  </a:extLst>
                </a:gridCol>
                <a:gridCol w="1744443">
                  <a:extLst>
                    <a:ext uri="{9D8B030D-6E8A-4147-A177-3AD203B41FA5}">
                      <a16:colId xmlns:a16="http://schemas.microsoft.com/office/drawing/2014/main" val="4129911090"/>
                    </a:ext>
                  </a:extLst>
                </a:gridCol>
                <a:gridCol w="1744443">
                  <a:extLst>
                    <a:ext uri="{9D8B030D-6E8A-4147-A177-3AD203B41FA5}">
                      <a16:colId xmlns:a16="http://schemas.microsoft.com/office/drawing/2014/main" val="1567833803"/>
                    </a:ext>
                  </a:extLst>
                </a:gridCol>
                <a:gridCol w="1744443">
                  <a:extLst>
                    <a:ext uri="{9D8B030D-6E8A-4147-A177-3AD203B41FA5}">
                      <a16:colId xmlns:a16="http://schemas.microsoft.com/office/drawing/2014/main" val="291230167"/>
                    </a:ext>
                  </a:extLst>
                </a:gridCol>
                <a:gridCol w="1744443">
                  <a:extLst>
                    <a:ext uri="{9D8B030D-6E8A-4147-A177-3AD203B41FA5}">
                      <a16:colId xmlns:a16="http://schemas.microsoft.com/office/drawing/2014/main" val="1988389916"/>
                    </a:ext>
                  </a:extLst>
                </a:gridCol>
                <a:gridCol w="1744443">
                  <a:extLst>
                    <a:ext uri="{9D8B030D-6E8A-4147-A177-3AD203B41FA5}">
                      <a16:colId xmlns:a16="http://schemas.microsoft.com/office/drawing/2014/main" val="744706569"/>
                    </a:ext>
                  </a:extLst>
                </a:gridCol>
              </a:tblGrid>
              <a:tr h="365117">
                <a:tc gridSpan="7">
                  <a:txBody>
                    <a:bodyPr/>
                    <a:lstStyle/>
                    <a:p>
                      <a:pPr algn="ctr"/>
                      <a:r>
                        <a:rPr lang="it-IT" sz="2000">
                          <a:solidFill>
                            <a:schemeClr val="tx1"/>
                          </a:solidFill>
                          <a:latin typeface="Work Sans" pitchFamily="2" charset="0"/>
                        </a:rPr>
                        <a:t>Distribuzione degli studenti nei livelli di apprendimento classi seconde</a:t>
                      </a: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extLst>
                  <a:ext uri="{0D108BD9-81ED-4DB2-BD59-A6C34878D82A}">
                    <a16:rowId xmlns:a16="http://schemas.microsoft.com/office/drawing/2014/main" val="1003653957"/>
                  </a:ext>
                </a:extLst>
              </a:tr>
              <a:tr h="522027">
                <a:tc>
                  <a:txBody>
                    <a:bodyPr/>
                    <a:lstStyle/>
                    <a:p>
                      <a:pPr algn="ctr"/>
                      <a:endParaRPr lang="it-IT" sz="1400" b="1">
                        <a:latin typeface="Work Sans" pitchFamily="2" charset="0"/>
                      </a:endParaRPr>
                    </a:p>
                  </a:txBody>
                  <a:tcPr anchor="ctr"/>
                </a:tc>
                <a:tc>
                  <a:txBody>
                    <a:bodyPr/>
                    <a:lstStyle/>
                    <a:p>
                      <a:pPr algn="ctr"/>
                      <a:r>
                        <a:rPr lang="it-IT" sz="1400" b="1">
                          <a:latin typeface="Work Sans" pitchFamily="2" charset="0"/>
                        </a:rPr>
                        <a:t>Materia</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2</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3</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4</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5</a:t>
                      </a:r>
                    </a:p>
                  </a:txBody>
                  <a:tcPr anchor="ctr"/>
                </a:tc>
                <a:extLst>
                  <a:ext uri="{0D108BD9-81ED-4DB2-BD59-A6C34878D82A}">
                    <a16:rowId xmlns:a16="http://schemas.microsoft.com/office/drawing/2014/main" val="1843048503"/>
                  </a:ext>
                </a:extLst>
              </a:tr>
              <a:tr h="334756">
                <a:tc>
                  <a:txBody>
                    <a:bodyPr/>
                    <a:lstStyle/>
                    <a:p>
                      <a:pPr algn="ctr"/>
                      <a:r>
                        <a:rPr lang="it-IT" sz="1400" b="1">
                          <a:latin typeface="Work Sans" pitchFamily="2" charset="0"/>
                        </a:rPr>
                        <a:t>Nervi-Ferrari</a:t>
                      </a:r>
                    </a:p>
                  </a:txBody>
                  <a:tcPr anchor="c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a:latin typeface="Work Sans" pitchFamily="2" charset="0"/>
                        </a:rPr>
                        <a:t>ITALIANO</a:t>
                      </a:r>
                    </a:p>
                  </a:txBody>
                  <a:tcPr anchor="ctr">
                    <a:solidFill>
                      <a:srgbClr val="FFFFCC"/>
                    </a:solidFill>
                  </a:tcPr>
                </a:tc>
                <a:tc>
                  <a:txBody>
                    <a:bodyPr/>
                    <a:lstStyle/>
                    <a:p>
                      <a:pPr algn="ctr" fontAlgn="ctr"/>
                      <a:r>
                        <a:rPr lang="it-IT" sz="1400">
                          <a:effectLst/>
                          <a:latin typeface="Work Sans" pitchFamily="2" charset="0"/>
                        </a:rPr>
                        <a:t>7 (4,2%)</a:t>
                      </a:r>
                    </a:p>
                  </a:txBody>
                  <a:tcPr anchor="ctr">
                    <a:solidFill>
                      <a:srgbClr val="FFFFCC"/>
                    </a:solidFill>
                  </a:tcPr>
                </a:tc>
                <a:tc>
                  <a:txBody>
                    <a:bodyPr/>
                    <a:lstStyle/>
                    <a:p>
                      <a:pPr algn="ctr" fontAlgn="ctr"/>
                      <a:r>
                        <a:rPr lang="it-IT" sz="1400">
                          <a:effectLst/>
                          <a:latin typeface="Work Sans" pitchFamily="2" charset="0"/>
                        </a:rPr>
                        <a:t>23 (13,9%)</a:t>
                      </a:r>
                    </a:p>
                  </a:txBody>
                  <a:tcPr anchor="ctr">
                    <a:solidFill>
                      <a:srgbClr val="FFFFCC"/>
                    </a:solidFill>
                  </a:tcPr>
                </a:tc>
                <a:tc>
                  <a:txBody>
                    <a:bodyPr/>
                    <a:lstStyle/>
                    <a:p>
                      <a:pPr algn="ctr" fontAlgn="ctr"/>
                      <a:r>
                        <a:rPr lang="it-IT" sz="1400">
                          <a:effectLst/>
                          <a:latin typeface="Work Sans" pitchFamily="2" charset="0"/>
                        </a:rPr>
                        <a:t>49 (29,5%)</a:t>
                      </a:r>
                    </a:p>
                  </a:txBody>
                  <a:tcPr anchor="ctr">
                    <a:solidFill>
                      <a:srgbClr val="FFFFCC"/>
                    </a:solidFill>
                  </a:tcPr>
                </a:tc>
                <a:tc>
                  <a:txBody>
                    <a:bodyPr/>
                    <a:lstStyle/>
                    <a:p>
                      <a:pPr algn="ctr" fontAlgn="ctr"/>
                      <a:r>
                        <a:rPr lang="it-IT" sz="1400">
                          <a:effectLst/>
                          <a:latin typeface="Work Sans" pitchFamily="2" charset="0"/>
                        </a:rPr>
                        <a:t>58 (34,9%)</a:t>
                      </a:r>
                    </a:p>
                  </a:txBody>
                  <a:tcPr anchor="ctr">
                    <a:solidFill>
                      <a:srgbClr val="FFFFCC"/>
                    </a:solidFill>
                  </a:tcPr>
                </a:tc>
                <a:tc>
                  <a:txBody>
                    <a:bodyPr/>
                    <a:lstStyle/>
                    <a:p>
                      <a:pPr algn="ctr" fontAlgn="ctr"/>
                      <a:r>
                        <a:rPr lang="it-IT" sz="1400">
                          <a:effectLst/>
                          <a:latin typeface="Work Sans" pitchFamily="2" charset="0"/>
                        </a:rPr>
                        <a:t>29 (17,5%)</a:t>
                      </a:r>
                    </a:p>
                  </a:txBody>
                  <a:tcPr anchor="ctr">
                    <a:solidFill>
                      <a:srgbClr val="FFFFCC"/>
                    </a:solidFill>
                  </a:tcPr>
                </a:tc>
                <a:extLst>
                  <a:ext uri="{0D108BD9-81ED-4DB2-BD59-A6C34878D82A}">
                    <a16:rowId xmlns:a16="http://schemas.microsoft.com/office/drawing/2014/main" val="3468404980"/>
                  </a:ext>
                </a:extLst>
              </a:tr>
              <a:tr h="334756">
                <a:tc>
                  <a:txBody>
                    <a:bodyPr/>
                    <a:lstStyle/>
                    <a:p>
                      <a:pPr algn="ctr"/>
                      <a:r>
                        <a:rPr lang="it-IT" sz="1400" b="1">
                          <a:latin typeface="Work Sans" pitchFamily="2" charset="0"/>
                        </a:rPr>
                        <a:t>Lombardia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a:latin typeface="Work Sans" pitchFamily="2" charset="0"/>
                        </a:rPr>
                        <a:t>ITALIANO</a:t>
                      </a:r>
                    </a:p>
                  </a:txBody>
                  <a:tcPr anchor="ctr"/>
                </a:tc>
                <a:tc>
                  <a:txBody>
                    <a:bodyPr/>
                    <a:lstStyle/>
                    <a:p>
                      <a:pPr algn="ctr" fontAlgn="ctr"/>
                      <a:r>
                        <a:rPr lang="it-IT" sz="1400">
                          <a:solidFill>
                            <a:srgbClr val="1A1A1A"/>
                          </a:solidFill>
                          <a:effectLst/>
                          <a:latin typeface="Work Sans" pitchFamily="2" charset="0"/>
                        </a:rPr>
                        <a:t>9,1%</a:t>
                      </a:r>
                    </a:p>
                  </a:txBody>
                  <a:tcPr anchor="ctr"/>
                </a:tc>
                <a:tc>
                  <a:txBody>
                    <a:bodyPr/>
                    <a:lstStyle/>
                    <a:p>
                      <a:pPr algn="ctr" fontAlgn="ctr"/>
                      <a:r>
                        <a:rPr lang="it-IT" sz="1400">
                          <a:solidFill>
                            <a:srgbClr val="1A1A1A"/>
                          </a:solidFill>
                          <a:effectLst/>
                          <a:latin typeface="Work Sans" pitchFamily="2" charset="0"/>
                        </a:rPr>
                        <a:t>19,5%</a:t>
                      </a:r>
                    </a:p>
                  </a:txBody>
                  <a:tcPr anchor="ctr"/>
                </a:tc>
                <a:tc>
                  <a:txBody>
                    <a:bodyPr/>
                    <a:lstStyle/>
                    <a:p>
                      <a:pPr algn="ctr" fontAlgn="ctr"/>
                      <a:r>
                        <a:rPr lang="it-IT" sz="1400">
                          <a:solidFill>
                            <a:srgbClr val="1A1A1A"/>
                          </a:solidFill>
                          <a:effectLst/>
                          <a:latin typeface="Work Sans" pitchFamily="2" charset="0"/>
                        </a:rPr>
                        <a:t>33,1%</a:t>
                      </a:r>
                    </a:p>
                  </a:txBody>
                  <a:tcPr anchor="ctr"/>
                </a:tc>
                <a:tc>
                  <a:txBody>
                    <a:bodyPr/>
                    <a:lstStyle/>
                    <a:p>
                      <a:pPr algn="ctr" fontAlgn="ctr"/>
                      <a:r>
                        <a:rPr lang="it-IT" sz="1400">
                          <a:solidFill>
                            <a:srgbClr val="1A1A1A"/>
                          </a:solidFill>
                          <a:effectLst/>
                          <a:latin typeface="Work Sans" pitchFamily="2" charset="0"/>
                        </a:rPr>
                        <a:t>26,2%</a:t>
                      </a:r>
                    </a:p>
                  </a:txBody>
                  <a:tcPr anchor="ctr"/>
                </a:tc>
                <a:tc>
                  <a:txBody>
                    <a:bodyPr/>
                    <a:lstStyle/>
                    <a:p>
                      <a:pPr algn="ctr" fontAlgn="ctr"/>
                      <a:r>
                        <a:rPr lang="it-IT" sz="1400">
                          <a:solidFill>
                            <a:srgbClr val="1A1A1A"/>
                          </a:solidFill>
                          <a:effectLst/>
                          <a:latin typeface="Work Sans" pitchFamily="2" charset="0"/>
                        </a:rPr>
                        <a:t>12,2%</a:t>
                      </a:r>
                    </a:p>
                  </a:txBody>
                  <a:tcPr anchor="ctr"/>
                </a:tc>
                <a:extLst>
                  <a:ext uri="{0D108BD9-81ED-4DB2-BD59-A6C34878D82A}">
                    <a16:rowId xmlns:a16="http://schemas.microsoft.com/office/drawing/2014/main" val="2483545185"/>
                  </a:ext>
                </a:extLst>
              </a:tr>
              <a:tr h="334756">
                <a:tc>
                  <a:txBody>
                    <a:bodyPr/>
                    <a:lstStyle/>
                    <a:p>
                      <a:pPr algn="ctr"/>
                      <a:r>
                        <a:rPr lang="it-IT" sz="1400" b="1">
                          <a:latin typeface="Work Sans" pitchFamily="2" charset="0"/>
                        </a:rPr>
                        <a:t>Nord ovest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a:latin typeface="Work Sans" pitchFamily="2" charset="0"/>
                        </a:rPr>
                        <a:t>ITALIANO</a:t>
                      </a:r>
                    </a:p>
                  </a:txBody>
                  <a:tcPr anchor="ctr"/>
                </a:tc>
                <a:tc>
                  <a:txBody>
                    <a:bodyPr/>
                    <a:lstStyle/>
                    <a:p>
                      <a:pPr algn="ctr" fontAlgn="ctr"/>
                      <a:r>
                        <a:rPr lang="it-IT" sz="1400">
                          <a:solidFill>
                            <a:srgbClr val="1A1A1A"/>
                          </a:solidFill>
                          <a:effectLst/>
                          <a:latin typeface="Work Sans" pitchFamily="2" charset="0"/>
                        </a:rPr>
                        <a:t>9,8%</a:t>
                      </a:r>
                    </a:p>
                  </a:txBody>
                  <a:tcPr anchor="ctr"/>
                </a:tc>
                <a:tc>
                  <a:txBody>
                    <a:bodyPr/>
                    <a:lstStyle/>
                    <a:p>
                      <a:pPr algn="ctr" fontAlgn="ctr"/>
                      <a:r>
                        <a:rPr lang="it-IT" sz="1400">
                          <a:solidFill>
                            <a:srgbClr val="1A1A1A"/>
                          </a:solidFill>
                          <a:effectLst/>
                          <a:latin typeface="Work Sans" pitchFamily="2" charset="0"/>
                        </a:rPr>
                        <a:t>20,3%</a:t>
                      </a:r>
                    </a:p>
                  </a:txBody>
                  <a:tcPr anchor="ctr"/>
                </a:tc>
                <a:tc>
                  <a:txBody>
                    <a:bodyPr/>
                    <a:lstStyle/>
                    <a:p>
                      <a:pPr algn="ctr" fontAlgn="ctr"/>
                      <a:r>
                        <a:rPr lang="it-IT" sz="1400">
                          <a:solidFill>
                            <a:srgbClr val="1A1A1A"/>
                          </a:solidFill>
                          <a:effectLst/>
                          <a:latin typeface="Work Sans" pitchFamily="2" charset="0"/>
                        </a:rPr>
                        <a:t>32,7%</a:t>
                      </a:r>
                    </a:p>
                  </a:txBody>
                  <a:tcPr anchor="ctr"/>
                </a:tc>
                <a:tc>
                  <a:txBody>
                    <a:bodyPr/>
                    <a:lstStyle/>
                    <a:p>
                      <a:pPr algn="ctr" fontAlgn="ctr"/>
                      <a:r>
                        <a:rPr lang="it-IT" sz="1400">
                          <a:solidFill>
                            <a:srgbClr val="1A1A1A"/>
                          </a:solidFill>
                          <a:effectLst/>
                          <a:latin typeface="Work Sans" pitchFamily="2" charset="0"/>
                        </a:rPr>
                        <a:t>25,5%</a:t>
                      </a:r>
                    </a:p>
                  </a:txBody>
                  <a:tcPr anchor="ctr"/>
                </a:tc>
                <a:tc>
                  <a:txBody>
                    <a:bodyPr/>
                    <a:lstStyle/>
                    <a:p>
                      <a:pPr algn="ctr" fontAlgn="ctr"/>
                      <a:r>
                        <a:rPr lang="it-IT" sz="1400">
                          <a:solidFill>
                            <a:srgbClr val="1A1A1A"/>
                          </a:solidFill>
                          <a:effectLst/>
                          <a:latin typeface="Work Sans" pitchFamily="2" charset="0"/>
                        </a:rPr>
                        <a:t>11,8%</a:t>
                      </a:r>
                    </a:p>
                  </a:txBody>
                  <a:tcPr anchor="ctr"/>
                </a:tc>
                <a:extLst>
                  <a:ext uri="{0D108BD9-81ED-4DB2-BD59-A6C34878D82A}">
                    <a16:rowId xmlns:a16="http://schemas.microsoft.com/office/drawing/2014/main" val="2498667072"/>
                  </a:ext>
                </a:extLst>
              </a:tr>
              <a:tr h="334756">
                <a:tc>
                  <a:txBody>
                    <a:bodyPr/>
                    <a:lstStyle/>
                    <a:p>
                      <a:pPr algn="ctr"/>
                      <a:r>
                        <a:rPr lang="it-IT" sz="1400" b="1">
                          <a:latin typeface="Work Sans" pitchFamily="2" charset="0"/>
                        </a:rPr>
                        <a:t>Italia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a:latin typeface="Work Sans" pitchFamily="2" charset="0"/>
                        </a:rPr>
                        <a:t>ITALIANO</a:t>
                      </a:r>
                    </a:p>
                  </a:txBody>
                  <a:tcPr anchor="ctr"/>
                </a:tc>
                <a:tc>
                  <a:txBody>
                    <a:bodyPr/>
                    <a:lstStyle/>
                    <a:p>
                      <a:pPr algn="ctr" fontAlgn="ctr"/>
                      <a:r>
                        <a:rPr lang="it-IT" sz="1400">
                          <a:effectLst/>
                          <a:latin typeface="Work Sans" pitchFamily="2" charset="0"/>
                        </a:rPr>
                        <a:t>13,5%</a:t>
                      </a:r>
                    </a:p>
                  </a:txBody>
                  <a:tcPr anchor="ctr"/>
                </a:tc>
                <a:tc>
                  <a:txBody>
                    <a:bodyPr/>
                    <a:lstStyle/>
                    <a:p>
                      <a:pPr algn="ctr" fontAlgn="ctr"/>
                      <a:r>
                        <a:rPr lang="it-IT" sz="1400">
                          <a:effectLst/>
                          <a:latin typeface="Work Sans" pitchFamily="2" charset="0"/>
                        </a:rPr>
                        <a:t>24,0%</a:t>
                      </a:r>
                    </a:p>
                  </a:txBody>
                  <a:tcPr anchor="ctr"/>
                </a:tc>
                <a:tc>
                  <a:txBody>
                    <a:bodyPr/>
                    <a:lstStyle/>
                    <a:p>
                      <a:pPr algn="ctr" fontAlgn="ctr"/>
                      <a:r>
                        <a:rPr lang="it-IT" sz="1400">
                          <a:effectLst/>
                          <a:latin typeface="Work Sans" pitchFamily="2" charset="0"/>
                        </a:rPr>
                        <a:t>31,8%</a:t>
                      </a:r>
                    </a:p>
                  </a:txBody>
                  <a:tcPr anchor="ctr"/>
                </a:tc>
                <a:tc>
                  <a:txBody>
                    <a:bodyPr/>
                    <a:lstStyle/>
                    <a:p>
                      <a:pPr algn="ctr" fontAlgn="ctr"/>
                      <a:r>
                        <a:rPr lang="it-IT" sz="1400">
                          <a:effectLst/>
                          <a:latin typeface="Work Sans" pitchFamily="2" charset="0"/>
                        </a:rPr>
                        <a:t>21,9%</a:t>
                      </a:r>
                    </a:p>
                  </a:txBody>
                  <a:tcPr anchor="ctr"/>
                </a:tc>
                <a:tc>
                  <a:txBody>
                    <a:bodyPr/>
                    <a:lstStyle/>
                    <a:p>
                      <a:pPr algn="ctr" fontAlgn="ctr"/>
                      <a:r>
                        <a:rPr lang="it-IT" sz="1400">
                          <a:effectLst/>
                          <a:latin typeface="Work Sans" pitchFamily="2" charset="0"/>
                        </a:rPr>
                        <a:t>8,8%</a:t>
                      </a:r>
                    </a:p>
                  </a:txBody>
                  <a:tcPr anchor="ctr"/>
                </a:tc>
                <a:extLst>
                  <a:ext uri="{0D108BD9-81ED-4DB2-BD59-A6C34878D82A}">
                    <a16:rowId xmlns:a16="http://schemas.microsoft.com/office/drawing/2014/main" val="2786210863"/>
                  </a:ext>
                </a:extLst>
              </a:tr>
              <a:tr h="334756">
                <a:tc>
                  <a:txBody>
                    <a:bodyPr/>
                    <a:lstStyle/>
                    <a:p>
                      <a:pPr algn="ctr"/>
                      <a:r>
                        <a:rPr lang="it-IT" sz="1400" b="1">
                          <a:latin typeface="Work Sans" pitchFamily="2" charset="0"/>
                        </a:rPr>
                        <a:t>Nervi-Ferrari</a:t>
                      </a:r>
                    </a:p>
                  </a:txBody>
                  <a:tcPr anchor="c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a:latin typeface="Work Sans" pitchFamily="2" charset="0"/>
                        </a:rPr>
                        <a:t>MATEMATICA</a:t>
                      </a:r>
                    </a:p>
                  </a:txBody>
                  <a:tcPr anchor="ctr">
                    <a:solidFill>
                      <a:srgbClr val="FFFFCC"/>
                    </a:solidFill>
                  </a:tcPr>
                </a:tc>
                <a:tc>
                  <a:txBody>
                    <a:bodyPr/>
                    <a:lstStyle/>
                    <a:p>
                      <a:pPr algn="ctr" fontAlgn="ctr"/>
                      <a:r>
                        <a:rPr lang="it-IT" sz="1400">
                          <a:effectLst/>
                          <a:latin typeface="Work Sans" pitchFamily="2" charset="0"/>
                        </a:rPr>
                        <a:t>10 (6,7%)</a:t>
                      </a:r>
                    </a:p>
                  </a:txBody>
                  <a:tcPr anchor="ctr">
                    <a:solidFill>
                      <a:srgbClr val="FFFFCC"/>
                    </a:solidFill>
                  </a:tcPr>
                </a:tc>
                <a:tc>
                  <a:txBody>
                    <a:bodyPr/>
                    <a:lstStyle/>
                    <a:p>
                      <a:pPr algn="ctr" fontAlgn="ctr"/>
                      <a:r>
                        <a:rPr lang="it-IT" sz="1400">
                          <a:effectLst/>
                          <a:latin typeface="Work Sans" pitchFamily="2" charset="0"/>
                        </a:rPr>
                        <a:t>31 (20,8%)</a:t>
                      </a:r>
                    </a:p>
                  </a:txBody>
                  <a:tcPr anchor="ctr">
                    <a:solidFill>
                      <a:srgbClr val="FFFFCC"/>
                    </a:solidFill>
                  </a:tcPr>
                </a:tc>
                <a:tc>
                  <a:txBody>
                    <a:bodyPr/>
                    <a:lstStyle/>
                    <a:p>
                      <a:pPr algn="ctr" fontAlgn="ctr"/>
                      <a:r>
                        <a:rPr lang="it-IT" sz="1400">
                          <a:effectLst/>
                          <a:latin typeface="Work Sans" pitchFamily="2" charset="0"/>
                        </a:rPr>
                        <a:t>49 (32,9%)</a:t>
                      </a:r>
                    </a:p>
                  </a:txBody>
                  <a:tcPr anchor="ctr">
                    <a:solidFill>
                      <a:srgbClr val="FFFFCC"/>
                    </a:solidFill>
                  </a:tcPr>
                </a:tc>
                <a:tc>
                  <a:txBody>
                    <a:bodyPr/>
                    <a:lstStyle/>
                    <a:p>
                      <a:pPr algn="ctr" fontAlgn="ctr"/>
                      <a:r>
                        <a:rPr lang="it-IT" sz="1400">
                          <a:effectLst/>
                          <a:latin typeface="Work Sans" pitchFamily="2" charset="0"/>
                        </a:rPr>
                        <a:t>25 (16,8%)</a:t>
                      </a:r>
                    </a:p>
                  </a:txBody>
                  <a:tcPr anchor="ctr">
                    <a:solidFill>
                      <a:srgbClr val="FFFFCC"/>
                    </a:solidFill>
                  </a:tcPr>
                </a:tc>
                <a:tc>
                  <a:txBody>
                    <a:bodyPr/>
                    <a:lstStyle/>
                    <a:p>
                      <a:pPr algn="ctr" fontAlgn="ctr"/>
                      <a:r>
                        <a:rPr lang="it-IT" sz="1400">
                          <a:effectLst/>
                          <a:latin typeface="Work Sans" pitchFamily="2" charset="0"/>
                        </a:rPr>
                        <a:t>34 (22,8%)</a:t>
                      </a:r>
                    </a:p>
                  </a:txBody>
                  <a:tcPr anchor="ctr">
                    <a:solidFill>
                      <a:srgbClr val="FFFFCC"/>
                    </a:solidFill>
                  </a:tcPr>
                </a:tc>
                <a:extLst>
                  <a:ext uri="{0D108BD9-81ED-4DB2-BD59-A6C34878D82A}">
                    <a16:rowId xmlns:a16="http://schemas.microsoft.com/office/drawing/2014/main" val="1065392956"/>
                  </a:ext>
                </a:extLst>
              </a:tr>
              <a:tr h="334756">
                <a:tc>
                  <a:txBody>
                    <a:bodyPr/>
                    <a:lstStyle/>
                    <a:p>
                      <a:pPr algn="ctr"/>
                      <a:r>
                        <a:rPr lang="it-IT" sz="1400" b="1">
                          <a:latin typeface="Work Sans" pitchFamily="2" charset="0"/>
                        </a:rPr>
                        <a:t>Lombardia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a:latin typeface="Work Sans" pitchFamily="2" charset="0"/>
                        </a:rPr>
                        <a:t>MATEMATICA</a:t>
                      </a:r>
                    </a:p>
                  </a:txBody>
                  <a:tcPr anchor="ctr"/>
                </a:tc>
                <a:tc>
                  <a:txBody>
                    <a:bodyPr/>
                    <a:lstStyle/>
                    <a:p>
                      <a:pPr algn="ctr" fontAlgn="ctr"/>
                      <a:r>
                        <a:rPr lang="it-IT" sz="1400">
                          <a:solidFill>
                            <a:srgbClr val="1A1A1A"/>
                          </a:solidFill>
                          <a:effectLst/>
                          <a:latin typeface="Work Sans" pitchFamily="2" charset="0"/>
                        </a:rPr>
                        <a:t>11,5%</a:t>
                      </a:r>
                    </a:p>
                  </a:txBody>
                  <a:tcPr anchor="ctr"/>
                </a:tc>
                <a:tc>
                  <a:txBody>
                    <a:bodyPr/>
                    <a:lstStyle/>
                    <a:p>
                      <a:pPr algn="ctr" fontAlgn="ctr"/>
                      <a:r>
                        <a:rPr lang="it-IT" sz="1400">
                          <a:solidFill>
                            <a:srgbClr val="1A1A1A"/>
                          </a:solidFill>
                          <a:effectLst/>
                          <a:latin typeface="Work Sans" pitchFamily="2" charset="0"/>
                        </a:rPr>
                        <a:t>22,4%</a:t>
                      </a:r>
                    </a:p>
                  </a:txBody>
                  <a:tcPr anchor="ctr"/>
                </a:tc>
                <a:tc>
                  <a:txBody>
                    <a:bodyPr/>
                    <a:lstStyle/>
                    <a:p>
                      <a:pPr algn="ctr" fontAlgn="ctr"/>
                      <a:r>
                        <a:rPr lang="it-IT" sz="1400">
                          <a:solidFill>
                            <a:srgbClr val="1A1A1A"/>
                          </a:solidFill>
                          <a:effectLst/>
                          <a:latin typeface="Work Sans" pitchFamily="2" charset="0"/>
                        </a:rPr>
                        <a:t>28,0%</a:t>
                      </a:r>
                    </a:p>
                  </a:txBody>
                  <a:tcPr anchor="ctr"/>
                </a:tc>
                <a:tc>
                  <a:txBody>
                    <a:bodyPr/>
                    <a:lstStyle/>
                    <a:p>
                      <a:pPr algn="ctr" fontAlgn="ctr"/>
                      <a:r>
                        <a:rPr lang="it-IT" sz="1400">
                          <a:solidFill>
                            <a:srgbClr val="1A1A1A"/>
                          </a:solidFill>
                          <a:effectLst/>
                          <a:latin typeface="Work Sans" pitchFamily="2" charset="0"/>
                        </a:rPr>
                        <a:t>19,8%</a:t>
                      </a:r>
                    </a:p>
                  </a:txBody>
                  <a:tcPr anchor="ctr"/>
                </a:tc>
                <a:tc>
                  <a:txBody>
                    <a:bodyPr/>
                    <a:lstStyle/>
                    <a:p>
                      <a:pPr algn="ctr" fontAlgn="ctr"/>
                      <a:r>
                        <a:rPr lang="it-IT" sz="1400">
                          <a:solidFill>
                            <a:srgbClr val="1A1A1A"/>
                          </a:solidFill>
                          <a:effectLst/>
                          <a:latin typeface="Work Sans" pitchFamily="2" charset="0"/>
                        </a:rPr>
                        <a:t>18,3%</a:t>
                      </a:r>
                    </a:p>
                  </a:txBody>
                  <a:tcPr anchor="ctr"/>
                </a:tc>
                <a:extLst>
                  <a:ext uri="{0D108BD9-81ED-4DB2-BD59-A6C34878D82A}">
                    <a16:rowId xmlns:a16="http://schemas.microsoft.com/office/drawing/2014/main" val="1264857838"/>
                  </a:ext>
                </a:extLst>
              </a:tr>
              <a:tr h="334756">
                <a:tc>
                  <a:txBody>
                    <a:bodyPr/>
                    <a:lstStyle/>
                    <a:p>
                      <a:pPr algn="ctr"/>
                      <a:r>
                        <a:rPr lang="it-IT" sz="1400" b="1">
                          <a:latin typeface="Work Sans" pitchFamily="2" charset="0"/>
                        </a:rPr>
                        <a:t>Nord ovest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a:latin typeface="Work Sans" pitchFamily="2" charset="0"/>
                        </a:rPr>
                        <a:t>MATEMATICA</a:t>
                      </a:r>
                    </a:p>
                  </a:txBody>
                  <a:tcPr anchor="ctr"/>
                </a:tc>
                <a:tc>
                  <a:txBody>
                    <a:bodyPr/>
                    <a:lstStyle/>
                    <a:p>
                      <a:pPr algn="ctr" fontAlgn="ctr"/>
                      <a:r>
                        <a:rPr lang="it-IT" sz="1400">
                          <a:solidFill>
                            <a:srgbClr val="1A1A1A"/>
                          </a:solidFill>
                          <a:effectLst/>
                          <a:latin typeface="Work Sans" pitchFamily="2" charset="0"/>
                        </a:rPr>
                        <a:t>12,3%</a:t>
                      </a:r>
                    </a:p>
                  </a:txBody>
                  <a:tcPr anchor="ctr"/>
                </a:tc>
                <a:tc>
                  <a:txBody>
                    <a:bodyPr/>
                    <a:lstStyle/>
                    <a:p>
                      <a:pPr algn="ctr" fontAlgn="ctr"/>
                      <a:r>
                        <a:rPr lang="it-IT" sz="1400">
                          <a:solidFill>
                            <a:srgbClr val="1A1A1A"/>
                          </a:solidFill>
                          <a:effectLst/>
                          <a:latin typeface="Work Sans" pitchFamily="2" charset="0"/>
                        </a:rPr>
                        <a:t>24,0%</a:t>
                      </a:r>
                    </a:p>
                  </a:txBody>
                  <a:tcPr anchor="ctr"/>
                </a:tc>
                <a:tc>
                  <a:txBody>
                    <a:bodyPr/>
                    <a:lstStyle/>
                    <a:p>
                      <a:pPr algn="ctr" fontAlgn="ctr"/>
                      <a:r>
                        <a:rPr lang="it-IT" sz="1400">
                          <a:solidFill>
                            <a:srgbClr val="1A1A1A"/>
                          </a:solidFill>
                          <a:effectLst/>
                          <a:latin typeface="Work Sans" pitchFamily="2" charset="0"/>
                        </a:rPr>
                        <a:t>26,8%</a:t>
                      </a:r>
                    </a:p>
                  </a:txBody>
                  <a:tcPr anchor="ctr"/>
                </a:tc>
                <a:tc>
                  <a:txBody>
                    <a:bodyPr/>
                    <a:lstStyle/>
                    <a:p>
                      <a:pPr algn="ctr" fontAlgn="ctr"/>
                      <a:r>
                        <a:rPr lang="it-IT" sz="1400">
                          <a:solidFill>
                            <a:srgbClr val="1A1A1A"/>
                          </a:solidFill>
                          <a:effectLst/>
                          <a:latin typeface="Work Sans" pitchFamily="2" charset="0"/>
                        </a:rPr>
                        <a:t>18,9%</a:t>
                      </a:r>
                    </a:p>
                  </a:txBody>
                  <a:tcPr anchor="ctr"/>
                </a:tc>
                <a:tc>
                  <a:txBody>
                    <a:bodyPr/>
                    <a:lstStyle/>
                    <a:p>
                      <a:pPr algn="ctr" fontAlgn="ctr"/>
                      <a:r>
                        <a:rPr lang="it-IT" sz="1400">
                          <a:solidFill>
                            <a:srgbClr val="1A1A1A"/>
                          </a:solidFill>
                          <a:effectLst/>
                          <a:latin typeface="Work Sans" pitchFamily="2" charset="0"/>
                        </a:rPr>
                        <a:t>18,1%</a:t>
                      </a:r>
                    </a:p>
                  </a:txBody>
                  <a:tcPr anchor="ctr"/>
                </a:tc>
                <a:extLst>
                  <a:ext uri="{0D108BD9-81ED-4DB2-BD59-A6C34878D82A}">
                    <a16:rowId xmlns:a16="http://schemas.microsoft.com/office/drawing/2014/main" val="3254715439"/>
                  </a:ext>
                </a:extLst>
              </a:tr>
              <a:tr h="334756">
                <a:tc>
                  <a:txBody>
                    <a:bodyPr/>
                    <a:lstStyle/>
                    <a:p>
                      <a:pPr algn="ctr"/>
                      <a:r>
                        <a:rPr lang="it-IT" sz="1400" b="1">
                          <a:latin typeface="Work Sans" pitchFamily="2" charset="0"/>
                        </a:rPr>
                        <a:t>Italia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a:latin typeface="Work Sans" pitchFamily="2" charset="0"/>
                        </a:rPr>
                        <a:t>MATEMATICA</a:t>
                      </a:r>
                    </a:p>
                  </a:txBody>
                  <a:tcPr anchor="ctr"/>
                </a:tc>
                <a:tc>
                  <a:txBody>
                    <a:bodyPr/>
                    <a:lstStyle/>
                    <a:p>
                      <a:pPr algn="ctr" fontAlgn="ctr"/>
                      <a:r>
                        <a:rPr lang="it-IT" sz="1400">
                          <a:solidFill>
                            <a:srgbClr val="1A1A1A"/>
                          </a:solidFill>
                          <a:effectLst/>
                          <a:latin typeface="Work Sans" pitchFamily="2" charset="0"/>
                        </a:rPr>
                        <a:t>18,2%</a:t>
                      </a:r>
                    </a:p>
                  </a:txBody>
                  <a:tcPr anchor="ctr"/>
                </a:tc>
                <a:tc>
                  <a:txBody>
                    <a:bodyPr/>
                    <a:lstStyle/>
                    <a:p>
                      <a:pPr algn="ctr" fontAlgn="ctr"/>
                      <a:r>
                        <a:rPr lang="it-IT" sz="1400">
                          <a:solidFill>
                            <a:srgbClr val="1A1A1A"/>
                          </a:solidFill>
                          <a:effectLst/>
                          <a:latin typeface="Work Sans" pitchFamily="2" charset="0"/>
                        </a:rPr>
                        <a:t>28,1%</a:t>
                      </a:r>
                    </a:p>
                  </a:txBody>
                  <a:tcPr anchor="ctr"/>
                </a:tc>
                <a:tc>
                  <a:txBody>
                    <a:bodyPr/>
                    <a:lstStyle/>
                    <a:p>
                      <a:pPr algn="ctr" fontAlgn="ctr"/>
                      <a:r>
                        <a:rPr lang="it-IT" sz="1400">
                          <a:solidFill>
                            <a:srgbClr val="1A1A1A"/>
                          </a:solidFill>
                          <a:effectLst/>
                          <a:latin typeface="Work Sans" pitchFamily="2" charset="0"/>
                        </a:rPr>
                        <a:t>24,4%</a:t>
                      </a:r>
                    </a:p>
                  </a:txBody>
                  <a:tcPr anchor="ctr"/>
                </a:tc>
                <a:tc>
                  <a:txBody>
                    <a:bodyPr/>
                    <a:lstStyle/>
                    <a:p>
                      <a:pPr algn="ctr" fontAlgn="ctr"/>
                      <a:r>
                        <a:rPr lang="it-IT" sz="1400">
                          <a:solidFill>
                            <a:srgbClr val="1A1A1A"/>
                          </a:solidFill>
                          <a:effectLst/>
                          <a:latin typeface="Work Sans" pitchFamily="2" charset="0"/>
                        </a:rPr>
                        <a:t>15,9%</a:t>
                      </a:r>
                    </a:p>
                  </a:txBody>
                  <a:tcPr anchor="ctr"/>
                </a:tc>
                <a:tc>
                  <a:txBody>
                    <a:bodyPr/>
                    <a:lstStyle/>
                    <a:p>
                      <a:pPr algn="ctr" fontAlgn="ctr"/>
                      <a:r>
                        <a:rPr lang="it-IT" sz="1400">
                          <a:solidFill>
                            <a:srgbClr val="1A1A1A"/>
                          </a:solidFill>
                          <a:effectLst/>
                          <a:latin typeface="Work Sans" pitchFamily="2" charset="0"/>
                        </a:rPr>
                        <a:t>13,4%</a:t>
                      </a:r>
                    </a:p>
                  </a:txBody>
                  <a:tcPr anchor="ctr"/>
                </a:tc>
                <a:extLst>
                  <a:ext uri="{0D108BD9-81ED-4DB2-BD59-A6C34878D82A}">
                    <a16:rowId xmlns:a16="http://schemas.microsoft.com/office/drawing/2014/main" val="258436200"/>
                  </a:ext>
                </a:extLst>
              </a:tr>
            </a:tbl>
          </a:graphicData>
        </a:graphic>
      </p:graphicFrame>
      <p:pic>
        <p:nvPicPr>
          <p:cNvPr id="11" name="Elemento grafico 10" descr="Segna Pollice su con riempimento a tinta unita">
            <a:extLst>
              <a:ext uri="{FF2B5EF4-FFF2-40B4-BE49-F238E27FC236}">
                <a16:creationId xmlns:a16="http://schemas.microsoft.com/office/drawing/2014/main" id="{FA57B517-86E8-4B8F-AF52-D4A4D20B42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18786" y="1711867"/>
            <a:ext cx="432000" cy="432000"/>
          </a:xfrm>
          <a:prstGeom prst="rect">
            <a:avLst/>
          </a:prstGeom>
        </p:spPr>
      </p:pic>
      <p:grpSp>
        <p:nvGrpSpPr>
          <p:cNvPr id="15" name="Gruppo 14">
            <a:extLst>
              <a:ext uri="{FF2B5EF4-FFF2-40B4-BE49-F238E27FC236}">
                <a16:creationId xmlns:a16="http://schemas.microsoft.com/office/drawing/2014/main" id="{6D29620F-ECFA-445D-B1B6-C1F07B681DE7}"/>
              </a:ext>
            </a:extLst>
          </p:cNvPr>
          <p:cNvGrpSpPr/>
          <p:nvPr/>
        </p:nvGrpSpPr>
        <p:grpSpPr>
          <a:xfrm>
            <a:off x="6401825" y="2250170"/>
            <a:ext cx="665922" cy="432000"/>
            <a:chOff x="8073887" y="1291301"/>
            <a:chExt cx="724200" cy="432000"/>
          </a:xfrm>
          <a:solidFill>
            <a:srgbClr val="FFC000"/>
          </a:solidFill>
        </p:grpSpPr>
        <p:pic>
          <p:nvPicPr>
            <p:cNvPr id="14" name="Elemento grafico 13" descr="Freccia: diritta con riempimento a tinta unita">
              <a:extLst>
                <a:ext uri="{FF2B5EF4-FFF2-40B4-BE49-F238E27FC236}">
                  <a16:creationId xmlns:a16="http://schemas.microsoft.com/office/drawing/2014/main" id="{FF206E71-188E-4EAF-B5C4-13156DB0BF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19" name="Elemento grafico 18" descr="Freccia: diritta con riempimento a tinta unita">
              <a:extLst>
                <a:ext uri="{FF2B5EF4-FFF2-40B4-BE49-F238E27FC236}">
                  <a16:creationId xmlns:a16="http://schemas.microsoft.com/office/drawing/2014/main" id="{462E7B1A-8588-46C3-A5A2-D921D8A165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21" name="Elemento grafico 20" descr="Segna Pollice su con riempimento a tinta unita">
            <a:extLst>
              <a:ext uri="{FF2B5EF4-FFF2-40B4-BE49-F238E27FC236}">
                <a16:creationId xmlns:a16="http://schemas.microsoft.com/office/drawing/2014/main" id="{B33B8645-54C8-4551-BB3C-4756332D61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12731" y="1690256"/>
            <a:ext cx="432000" cy="432000"/>
          </a:xfrm>
          <a:prstGeom prst="rect">
            <a:avLst/>
          </a:prstGeom>
        </p:spPr>
      </p:pic>
      <p:pic>
        <p:nvPicPr>
          <p:cNvPr id="22" name="Elemento grafico 21" descr="Segna Pollice su con riempimento a tinta unita">
            <a:extLst>
              <a:ext uri="{FF2B5EF4-FFF2-40B4-BE49-F238E27FC236}">
                <a16:creationId xmlns:a16="http://schemas.microsoft.com/office/drawing/2014/main" id="{F166E3A4-1C3B-4976-9A18-16A5151575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65712" y="1690256"/>
            <a:ext cx="432000" cy="432000"/>
          </a:xfrm>
          <a:prstGeom prst="rect">
            <a:avLst/>
          </a:prstGeom>
        </p:spPr>
      </p:pic>
      <p:pic>
        <p:nvPicPr>
          <p:cNvPr id="23" name="Elemento grafico 22" descr="Segna Pollice su con riempimento a tinta unita">
            <a:extLst>
              <a:ext uri="{FF2B5EF4-FFF2-40B4-BE49-F238E27FC236}">
                <a16:creationId xmlns:a16="http://schemas.microsoft.com/office/drawing/2014/main" id="{8DB53361-06B6-4E0C-9AA9-29E2FB479A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65712" y="2224544"/>
            <a:ext cx="432000" cy="432000"/>
          </a:xfrm>
          <a:prstGeom prst="rect">
            <a:avLst/>
          </a:prstGeom>
        </p:spPr>
      </p:pic>
      <p:pic>
        <p:nvPicPr>
          <p:cNvPr id="24" name="Elemento grafico 23" descr="Segna Pollice su con riempimento a tinta unita">
            <a:extLst>
              <a:ext uri="{FF2B5EF4-FFF2-40B4-BE49-F238E27FC236}">
                <a16:creationId xmlns:a16="http://schemas.microsoft.com/office/drawing/2014/main" id="{272E03C9-FC12-4237-9F14-36E2615679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12731" y="2224544"/>
            <a:ext cx="432000" cy="432000"/>
          </a:xfrm>
          <a:prstGeom prst="rect">
            <a:avLst/>
          </a:prstGeom>
        </p:spPr>
      </p:pic>
      <p:pic>
        <p:nvPicPr>
          <p:cNvPr id="33" name="Elemento grafico 32" descr="Segna Pollice su con riempimento a tinta unita">
            <a:extLst>
              <a:ext uri="{FF2B5EF4-FFF2-40B4-BE49-F238E27FC236}">
                <a16:creationId xmlns:a16="http://schemas.microsoft.com/office/drawing/2014/main" id="{4151D723-5872-404B-9F52-D199B8C26F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5156" y="2974348"/>
            <a:ext cx="216000" cy="216000"/>
          </a:xfrm>
          <a:prstGeom prst="rect">
            <a:avLst/>
          </a:prstGeom>
        </p:spPr>
      </p:pic>
      <p:grpSp>
        <p:nvGrpSpPr>
          <p:cNvPr id="34" name="Gruppo 33">
            <a:extLst>
              <a:ext uri="{FF2B5EF4-FFF2-40B4-BE49-F238E27FC236}">
                <a16:creationId xmlns:a16="http://schemas.microsoft.com/office/drawing/2014/main" id="{A55B00C6-A931-434E-BCF5-2954D92458A3}"/>
              </a:ext>
            </a:extLst>
          </p:cNvPr>
          <p:cNvGrpSpPr>
            <a:grpSpLocks noChangeAspect="1"/>
          </p:cNvGrpSpPr>
          <p:nvPr/>
        </p:nvGrpSpPr>
        <p:grpSpPr>
          <a:xfrm>
            <a:off x="3708581" y="3004511"/>
            <a:ext cx="362100" cy="216000"/>
            <a:chOff x="8073887" y="1291301"/>
            <a:chExt cx="724200" cy="432000"/>
          </a:xfrm>
          <a:solidFill>
            <a:srgbClr val="FFC000"/>
          </a:solidFill>
        </p:grpSpPr>
        <p:pic>
          <p:nvPicPr>
            <p:cNvPr id="35" name="Elemento grafico 34" descr="Freccia: diritta con riempimento a tinta unita">
              <a:extLst>
                <a:ext uri="{FF2B5EF4-FFF2-40B4-BE49-F238E27FC236}">
                  <a16:creationId xmlns:a16="http://schemas.microsoft.com/office/drawing/2014/main" id="{CAA8E9E8-32C6-468A-948B-DCB051A9FB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36" name="Elemento grafico 35" descr="Freccia: diritta con riempimento a tinta unita">
              <a:extLst>
                <a:ext uri="{FF2B5EF4-FFF2-40B4-BE49-F238E27FC236}">
                  <a16:creationId xmlns:a16="http://schemas.microsoft.com/office/drawing/2014/main" id="{0A9965FF-6C70-4B6B-960C-149E1365DB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37" name="Elemento grafico 36" descr="Segna Pollice su con riempimento a tinta unita">
            <a:extLst>
              <a:ext uri="{FF2B5EF4-FFF2-40B4-BE49-F238E27FC236}">
                <a16:creationId xmlns:a16="http://schemas.microsoft.com/office/drawing/2014/main" id="{98131BF1-B4ED-4A18-BE77-35D014FE5F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7320901" y="3035180"/>
            <a:ext cx="216000" cy="216000"/>
          </a:xfrm>
          <a:prstGeom prst="rect">
            <a:avLst/>
          </a:prstGeom>
        </p:spPr>
      </p:pic>
      <p:sp>
        <p:nvSpPr>
          <p:cNvPr id="12" name="CasellaDiTesto 11">
            <a:extLst>
              <a:ext uri="{FF2B5EF4-FFF2-40B4-BE49-F238E27FC236}">
                <a16:creationId xmlns:a16="http://schemas.microsoft.com/office/drawing/2014/main" id="{40D9739C-2EC2-4C91-BBA4-A53B7D708D16}"/>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grpSp>
        <p:nvGrpSpPr>
          <p:cNvPr id="43" name="Gruppo 42">
            <a:extLst>
              <a:ext uri="{FF2B5EF4-FFF2-40B4-BE49-F238E27FC236}">
                <a16:creationId xmlns:a16="http://schemas.microsoft.com/office/drawing/2014/main" id="{BA69346C-4955-4D0B-9665-656C3E66D7D1}"/>
              </a:ext>
            </a:extLst>
          </p:cNvPr>
          <p:cNvGrpSpPr/>
          <p:nvPr/>
        </p:nvGrpSpPr>
        <p:grpSpPr>
          <a:xfrm rot="5400000">
            <a:off x="-3167651" y="3212999"/>
            <a:ext cx="6662061" cy="432000"/>
            <a:chOff x="0" y="0"/>
            <a:chExt cx="12260385" cy="581573"/>
          </a:xfrm>
        </p:grpSpPr>
        <p:pic>
          <p:nvPicPr>
            <p:cNvPr id="44" name="Immagine 43">
              <a:extLst>
                <a:ext uri="{FF2B5EF4-FFF2-40B4-BE49-F238E27FC236}">
                  <a16:creationId xmlns:a16="http://schemas.microsoft.com/office/drawing/2014/main" id="{0C7A42E2-D8F1-4187-A575-C715719DE0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45" name="Immagine 44">
              <a:extLst>
                <a:ext uri="{FF2B5EF4-FFF2-40B4-BE49-F238E27FC236}">
                  <a16:creationId xmlns:a16="http://schemas.microsoft.com/office/drawing/2014/main" id="{0328FA63-710C-4D5F-9628-C18C58FDA4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46" name="Immagine 45">
              <a:extLst>
                <a:ext uri="{FF2B5EF4-FFF2-40B4-BE49-F238E27FC236}">
                  <a16:creationId xmlns:a16="http://schemas.microsoft.com/office/drawing/2014/main" id="{0474539F-2AB4-40FD-80EA-FCA2FD386C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47" name="Pulsante di azione: vuoto 46" descr="Indietro con riempimento a tinta unita">
            <a:hlinkClick r:id="rId9" action="ppaction://hlinksldjump" highlightClick="1"/>
            <a:extLst>
              <a:ext uri="{FF2B5EF4-FFF2-40B4-BE49-F238E27FC236}">
                <a16:creationId xmlns:a16="http://schemas.microsoft.com/office/drawing/2014/main" id="{769E1CA0-5F2C-4293-8A7B-25D2752B0D21}"/>
              </a:ext>
            </a:extLst>
          </p:cNvPr>
          <p:cNvSpPr/>
          <p:nvPr/>
        </p:nvSpPr>
        <p:spPr>
          <a:xfrm>
            <a:off x="2075250" y="505529"/>
            <a:ext cx="417501" cy="386443"/>
          </a:xfrm>
          <a:prstGeom prst="actionButtonBlank">
            <a:avLst/>
          </a:prstGeom>
          <a:blipFill dpi="0"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0" name="Gruppo 29">
            <a:extLst>
              <a:ext uri="{FF2B5EF4-FFF2-40B4-BE49-F238E27FC236}">
                <a16:creationId xmlns:a16="http://schemas.microsoft.com/office/drawing/2014/main" id="{68C780B0-ADCF-4B34-8852-782DFABB8253}"/>
              </a:ext>
            </a:extLst>
          </p:cNvPr>
          <p:cNvGrpSpPr/>
          <p:nvPr/>
        </p:nvGrpSpPr>
        <p:grpSpPr>
          <a:xfrm>
            <a:off x="4572000" y="85316"/>
            <a:ext cx="7526173" cy="369714"/>
            <a:chOff x="596530" y="360775"/>
            <a:chExt cx="9604098" cy="341130"/>
          </a:xfrm>
        </p:grpSpPr>
        <p:sp>
          <p:nvSpPr>
            <p:cNvPr id="31" name="CasellaDiTesto 30">
              <a:extLst>
                <a:ext uri="{FF2B5EF4-FFF2-40B4-BE49-F238E27FC236}">
                  <a16:creationId xmlns:a16="http://schemas.microsoft.com/office/drawing/2014/main" id="{75771400-BE42-44EE-8DCE-617E4F8A5C8B}"/>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38" name="Immagine 37">
              <a:extLst>
                <a:ext uri="{FF2B5EF4-FFF2-40B4-BE49-F238E27FC236}">
                  <a16:creationId xmlns:a16="http://schemas.microsoft.com/office/drawing/2014/main" id="{2927C10C-C984-4F22-B4AC-3C5A9CA5A64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3923142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12006502-8E6A-4458-8BC2-95D4C43AE3FC}"/>
              </a:ext>
            </a:extLst>
          </p:cNvPr>
          <p:cNvGraphicFramePr>
            <a:graphicFrameLocks noGrp="1"/>
          </p:cNvGraphicFramePr>
          <p:nvPr>
            <p:extLst>
              <p:ext uri="{D42A27DB-BD31-4B8C-83A1-F6EECF244321}">
                <p14:modId xmlns:p14="http://schemas.microsoft.com/office/powerpoint/2010/main" val="2321600063"/>
              </p:ext>
            </p:extLst>
          </p:nvPr>
        </p:nvGraphicFramePr>
        <p:xfrm>
          <a:off x="277583" y="460085"/>
          <a:ext cx="11914417" cy="4406246"/>
        </p:xfrm>
        <a:graphic>
          <a:graphicData uri="http://schemas.openxmlformats.org/drawingml/2006/table">
            <a:tbl>
              <a:tblPr firstRow="1" bandRow="1">
                <a:tableStyleId>{7DF18680-E054-41AD-8BC1-D1AEF772440D}</a:tableStyleId>
              </a:tblPr>
              <a:tblGrid>
                <a:gridCol w="1394388">
                  <a:extLst>
                    <a:ext uri="{9D8B030D-6E8A-4147-A177-3AD203B41FA5}">
                      <a16:colId xmlns:a16="http://schemas.microsoft.com/office/drawing/2014/main" val="4057865429"/>
                    </a:ext>
                  </a:extLst>
                </a:gridCol>
                <a:gridCol w="1840775">
                  <a:extLst>
                    <a:ext uri="{9D8B030D-6E8A-4147-A177-3AD203B41FA5}">
                      <a16:colId xmlns:a16="http://schemas.microsoft.com/office/drawing/2014/main" val="2456361952"/>
                    </a:ext>
                  </a:extLst>
                </a:gridCol>
                <a:gridCol w="1840775">
                  <a:extLst>
                    <a:ext uri="{9D8B030D-6E8A-4147-A177-3AD203B41FA5}">
                      <a16:colId xmlns:a16="http://schemas.microsoft.com/office/drawing/2014/main" val="313811487"/>
                    </a:ext>
                  </a:extLst>
                </a:gridCol>
                <a:gridCol w="2279493">
                  <a:extLst>
                    <a:ext uri="{9D8B030D-6E8A-4147-A177-3AD203B41FA5}">
                      <a16:colId xmlns:a16="http://schemas.microsoft.com/office/drawing/2014/main" val="1246928854"/>
                    </a:ext>
                  </a:extLst>
                </a:gridCol>
                <a:gridCol w="2279493">
                  <a:extLst>
                    <a:ext uri="{9D8B030D-6E8A-4147-A177-3AD203B41FA5}">
                      <a16:colId xmlns:a16="http://schemas.microsoft.com/office/drawing/2014/main" val="341335712"/>
                    </a:ext>
                  </a:extLst>
                </a:gridCol>
                <a:gridCol w="2279493">
                  <a:extLst>
                    <a:ext uri="{9D8B030D-6E8A-4147-A177-3AD203B41FA5}">
                      <a16:colId xmlns:a16="http://schemas.microsoft.com/office/drawing/2014/main" val="561693737"/>
                    </a:ext>
                  </a:extLst>
                </a:gridCol>
              </a:tblGrid>
              <a:tr h="367578">
                <a:tc gridSpan="6">
                  <a:txBody>
                    <a:bodyPr/>
                    <a:lstStyle/>
                    <a:p>
                      <a:pPr algn="ctr"/>
                      <a:r>
                        <a:rPr lang="it-IT" sz="2000">
                          <a:solidFill>
                            <a:schemeClr val="tx1"/>
                          </a:solidFill>
                          <a:latin typeface="Work Sans" pitchFamily="2" charset="0"/>
                        </a:rPr>
                        <a:t>Punteggi generali - Licei scientifici, classici e linguistici</a:t>
                      </a:r>
                    </a:p>
                  </a:txBody>
                  <a:tcPr anchor="ctr">
                    <a:noFill/>
                  </a:tcPr>
                </a:tc>
                <a:tc hMerge="1">
                  <a:txBody>
                    <a:bodyPr/>
                    <a:lstStyle/>
                    <a:p>
                      <a:pPr algn="ctr"/>
                      <a:endParaRPr lang="it-IT" sz="1400">
                        <a:latin typeface="+mn-lt"/>
                      </a:endParaRPr>
                    </a:p>
                  </a:txBody>
                  <a:tcPr anchor="ctr"/>
                </a:tc>
                <a:tc hMerge="1">
                  <a:txBody>
                    <a:bodyPr/>
                    <a:lstStyle/>
                    <a:p>
                      <a:endParaRPr lang="it-IT"/>
                    </a:p>
                  </a:txBody>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727547">
                <a:tc>
                  <a:txBody>
                    <a:bodyPr/>
                    <a:lstStyle/>
                    <a:p>
                      <a:pPr algn="ctr"/>
                      <a:r>
                        <a:rPr lang="it-IT" sz="1400" b="1">
                          <a:solidFill>
                            <a:schemeClr val="tx1"/>
                          </a:solidFill>
                          <a:latin typeface="Work Sans" pitchFamily="2" charset="0"/>
                        </a:rPr>
                        <a:t>omissis</a:t>
                      </a:r>
                    </a:p>
                  </a:txBody>
                  <a:tcPr anchor="ctr"/>
                </a:tc>
                <a:tc>
                  <a:txBody>
                    <a:bodyPr/>
                    <a:lstStyle/>
                    <a:p>
                      <a:pPr algn="ctr"/>
                      <a:r>
                        <a:rPr lang="it-IT" sz="1400" b="1">
                          <a:solidFill>
                            <a:schemeClr val="tx1"/>
                          </a:solidFill>
                          <a:latin typeface="Work Sans" pitchFamily="2" charset="0"/>
                        </a:rPr>
                        <a:t>Punteggio (</a:t>
                      </a:r>
                      <a:r>
                        <a:rPr lang="it-IT" sz="1400" b="1">
                          <a:solidFill>
                            <a:schemeClr val="tx1"/>
                          </a:solidFill>
                          <a:latin typeface="Work Sans" pitchFamily="2" charset="0"/>
                          <a:hlinkClick r:id="rId2" action="ppaction://hlinksldjump" tooltip="Il punteggio riportato tiene conto non solo del numero di risposte corrette fornite ma anche del livello di difficoltà delle singole domande (ogni quesito ha uno specifico livello di difficoltà e, pertanto, ha un valore di punteggio differente)."/>
                        </a:rPr>
                        <a:t>?</a:t>
                      </a:r>
                      <a:r>
                        <a:rPr lang="it-IT" sz="1400" b="1">
                          <a:solidFill>
                            <a:schemeClr val="tx1"/>
                          </a:solidFill>
                          <a:latin typeface="Work Sans" pitchFamily="2"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Differenza rispetto a gruppi simili </a:t>
                      </a:r>
                      <a:r>
                        <a:rPr lang="it-IT" sz="1400" b="1">
                          <a:solidFill>
                            <a:schemeClr val="tx1"/>
                          </a:solidFill>
                          <a:latin typeface="Work Sans" pitchFamily="2" charset="0"/>
                          <a:hlinkClick r:id="rId3" action="ppaction://hlinksldjump" tooltip="Si riporta la differenza tra il punteggio della classe/della scuola e il punteggio medio ottenuto dalle duecento classi/scuole con simili condizioni socio-economico-culturali."/>
                        </a:rPr>
                        <a:t>(</a:t>
                      </a:r>
                      <a:r>
                        <a:rPr lang="it-IT" sz="1400" b="1">
                          <a:solidFill>
                            <a:schemeClr val="tx1"/>
                          </a:solidFill>
                          <a:latin typeface="Work Sans" pitchFamily="2" charset="0"/>
                          <a:hlinkClick r:id="rId2" action="ppaction://hlinksldjump" tooltip="Rappresenta la differenza tra il punteggio della classe/della scuola e il punteggio medio ottenuto dalle duecento classi/scuole con simili condizioni socio-economico-culturali."/>
                        </a:rPr>
                        <a:t>?</a:t>
                      </a:r>
                      <a:r>
                        <a:rPr lang="it-IT" sz="1400" b="1">
                          <a:solidFill>
                            <a:schemeClr val="tx1"/>
                          </a:solidFill>
                          <a:latin typeface="Work Sans" pitchFamily="2" charset="0"/>
                          <a:hlinkClick r:id="rId3" action="ppaction://hlinksldjump" tooltip="Si riporta la differenza tra il punteggio della classe/della scuola e il punteggio medio ottenuto dalle duecento classi/scuole con simili condizioni socio-economico-culturali."/>
                        </a:rPr>
                        <a:t>)</a:t>
                      </a: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Confronto con punteggio Lombardia (223,5)</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(223,6)</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(216,5)</a:t>
                      </a:r>
                    </a:p>
                  </a:txBody>
                  <a:tcPr anchor="ctr"/>
                </a:tc>
                <a:extLst>
                  <a:ext uri="{0D108BD9-81ED-4DB2-BD59-A6C34878D82A}">
                    <a16:rowId xmlns:a16="http://schemas.microsoft.com/office/drawing/2014/main" val="700804956"/>
                  </a:ext>
                </a:extLst>
              </a:tr>
              <a:tr h="432000">
                <a:tc>
                  <a:txBody>
                    <a:bodyPr/>
                    <a:lstStyle/>
                    <a:p>
                      <a:pPr algn="ctr"/>
                      <a:r>
                        <a:rPr lang="it-IT" sz="1400" b="1">
                          <a:solidFill>
                            <a:schemeClr val="tx1"/>
                          </a:solidFill>
                          <a:latin typeface="Work Sans" pitchFamily="2" charset="0"/>
                        </a:rPr>
                        <a:t>ITALIANO</a:t>
                      </a:r>
                    </a:p>
                  </a:txBody>
                  <a:tcPr anchor="ctr"/>
                </a:tc>
                <a:tc>
                  <a:txBody>
                    <a:bodyPr/>
                    <a:lstStyle/>
                    <a:p>
                      <a:pPr algn="ctr"/>
                      <a:r>
                        <a:rPr lang="it-IT" sz="1400">
                          <a:solidFill>
                            <a:schemeClr val="tx1"/>
                          </a:solidFill>
                          <a:latin typeface="Work Sans" pitchFamily="2" charset="0"/>
                        </a:rPr>
                        <a:t>233,5</a:t>
                      </a:r>
                    </a:p>
                  </a:txBody>
                  <a:tcPr anchor="ctr"/>
                </a:tc>
                <a:tc>
                  <a:txBody>
                    <a:bodyPr/>
                    <a:lstStyle/>
                    <a:p>
                      <a:pPr algn="ctr"/>
                      <a:r>
                        <a:rPr lang="it-IT" sz="1400">
                          <a:solidFill>
                            <a:schemeClr val="tx1"/>
                          </a:solidFill>
                          <a:latin typeface="Work Sans" pitchFamily="2" charset="0"/>
                        </a:rPr>
                        <a:t>+24,9</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1686223323"/>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231,7</a:t>
                      </a:r>
                    </a:p>
                  </a:txBody>
                  <a:tcPr anchor="ctr"/>
                </a:tc>
                <a:tc>
                  <a:txBody>
                    <a:bodyPr/>
                    <a:lstStyle/>
                    <a:p>
                      <a:pPr algn="ctr"/>
                      <a:r>
                        <a:rPr lang="it-IT" sz="1400">
                          <a:solidFill>
                            <a:schemeClr val="tx1"/>
                          </a:solidFill>
                          <a:latin typeface="Work Sans" pitchFamily="2" charset="0"/>
                        </a:rPr>
                        <a:t>+22,6</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32114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a:solidFill>
                            <a:schemeClr val="tx1"/>
                          </a:solidFill>
                          <a:latin typeface="Work Sans" pitchFamily="2" charset="0"/>
                        </a:rPr>
                        <a:t>Punteggi generali - Licei scientifici</a:t>
                      </a:r>
                    </a:p>
                  </a:txBody>
                  <a:tcPr anchor="ctr">
                    <a:noFill/>
                  </a:tcPr>
                </a:tc>
                <a:tc hMerge="1">
                  <a:txBody>
                    <a:bodyPr/>
                    <a:lstStyle/>
                    <a:p>
                      <a:pPr algn="ctr"/>
                      <a:endParaRPr lang="it-IT" sz="1400" b="1">
                        <a:solidFill>
                          <a:schemeClr val="tx1"/>
                        </a:solidFill>
                        <a:latin typeface="+mn-lt"/>
                      </a:endParaRPr>
                    </a:p>
                  </a:txBody>
                  <a:tcPr anchor="ctr"/>
                </a:tc>
                <a:tc hMerge="1">
                  <a:txBody>
                    <a:bodyPr/>
                    <a:lstStyle/>
                    <a:p>
                      <a:endParaRPr lang="it-IT"/>
                    </a:p>
                  </a:txBody>
                  <a:tcP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tc hMerge="1">
                  <a:txBody>
                    <a:bodyPr/>
                    <a:lstStyle/>
                    <a:p>
                      <a:pPr algn="ctr"/>
                      <a:endParaRPr lang="it-IT" sz="1400" b="1">
                        <a:solidFill>
                          <a:schemeClr val="tx1"/>
                        </a:solidFill>
                        <a:latin typeface="+mn-lt"/>
                      </a:endParaRPr>
                    </a:p>
                  </a:txBody>
                  <a:tcPr anchor="ctr"/>
                </a:tc>
                <a:extLst>
                  <a:ext uri="{0D108BD9-81ED-4DB2-BD59-A6C34878D82A}">
                    <a16:rowId xmlns:a16="http://schemas.microsoft.com/office/drawing/2014/main" val="3864041501"/>
                  </a:ext>
                </a:extLst>
              </a:tr>
              <a:tr h="520696">
                <a:tc>
                  <a:txBody>
                    <a:bodyPr/>
                    <a:lstStyle/>
                    <a:p>
                      <a:pPr algn="ct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Punteggio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solidFill>
                            <a:schemeClr val="tx1"/>
                          </a:solidFill>
                          <a:latin typeface="Work Sans" pitchFamily="2" charset="0"/>
                        </a:rPr>
                        <a:t>Differenza rispetto a gruppi simili</a:t>
                      </a:r>
                    </a:p>
                  </a:txBody>
                  <a:tcPr anchor="ctr"/>
                </a:tc>
                <a:tc>
                  <a:txBody>
                    <a:bodyPr/>
                    <a:lstStyle/>
                    <a:p>
                      <a:pPr algn="ctr"/>
                      <a:r>
                        <a:rPr lang="it-IT" sz="1400" b="1">
                          <a:solidFill>
                            <a:schemeClr val="tx1"/>
                          </a:solidFill>
                          <a:latin typeface="Work Sans" pitchFamily="2" charset="0"/>
                        </a:rPr>
                        <a:t>Confronto con punteggio Lombardia (236,6)</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Nord ovest (236,9)</a:t>
                      </a:r>
                    </a:p>
                  </a:txBody>
                  <a:tcPr anchor="ctr"/>
                </a:tc>
                <a:tc>
                  <a:txBody>
                    <a:bodyPr/>
                    <a:lstStyle/>
                    <a:p>
                      <a:pPr algn="ctr"/>
                      <a:r>
                        <a:rPr lang="it-IT" sz="1400" b="1">
                          <a:solidFill>
                            <a:schemeClr val="tx1"/>
                          </a:solidFill>
                          <a:latin typeface="Work Sans" pitchFamily="2" charset="0"/>
                        </a:rPr>
                        <a:t>Confronto con punteggio </a:t>
                      </a:r>
                    </a:p>
                    <a:p>
                      <a:pPr algn="ctr"/>
                      <a:r>
                        <a:rPr lang="it-IT" sz="1400" b="1">
                          <a:solidFill>
                            <a:schemeClr val="tx1"/>
                          </a:solidFill>
                          <a:latin typeface="Work Sans" pitchFamily="2" charset="0"/>
                        </a:rPr>
                        <a:t>Italia (225,2)</a:t>
                      </a:r>
                    </a:p>
                  </a:txBody>
                  <a:tcPr anchor="ctr"/>
                </a:tc>
                <a:extLst>
                  <a:ext uri="{0D108BD9-81ED-4DB2-BD59-A6C34878D82A}">
                    <a16:rowId xmlns:a16="http://schemas.microsoft.com/office/drawing/2014/main" val="3023237660"/>
                  </a:ext>
                </a:extLst>
              </a:tr>
              <a:tr h="432000">
                <a:tc>
                  <a:txBody>
                    <a:bodyPr/>
                    <a:lstStyle/>
                    <a:p>
                      <a:pPr algn="ctr"/>
                      <a:r>
                        <a:rPr lang="it-IT" sz="1400" b="1">
                          <a:solidFill>
                            <a:schemeClr val="tx1"/>
                          </a:solidFill>
                          <a:latin typeface="Work Sans" pitchFamily="2" charset="0"/>
                        </a:rPr>
                        <a:t>MATEMATICA</a:t>
                      </a:r>
                    </a:p>
                  </a:txBody>
                  <a:tcPr anchor="ctr"/>
                </a:tc>
                <a:tc>
                  <a:txBody>
                    <a:bodyPr/>
                    <a:lstStyle/>
                    <a:p>
                      <a:pPr algn="ctr" fontAlgn="ctr"/>
                      <a:r>
                        <a:rPr lang="it-IT" sz="1400">
                          <a:solidFill>
                            <a:srgbClr val="1A1A1A"/>
                          </a:solidFill>
                          <a:effectLst/>
                          <a:latin typeface="Work Sans" pitchFamily="2" charset="0"/>
                        </a:rPr>
                        <a:t>269,8</a:t>
                      </a:r>
                    </a:p>
                  </a:txBody>
                  <a:tcPr anchor="ctr"/>
                </a:tc>
                <a:tc>
                  <a:txBody>
                    <a:bodyPr/>
                    <a:lstStyle/>
                    <a:p>
                      <a:pPr algn="ctr" fontAlgn="ctr"/>
                      <a:r>
                        <a:rPr lang="it-IT" sz="1400">
                          <a:solidFill>
                            <a:srgbClr val="1A1A1A"/>
                          </a:solidFill>
                          <a:effectLst/>
                          <a:latin typeface="Work Sans" pitchFamily="2" charset="0"/>
                        </a:rPr>
                        <a:t>+49,7</a:t>
                      </a:r>
                    </a:p>
                  </a:txBody>
                  <a:tcPr anchor="ctr">
                    <a:solidFill>
                      <a:schemeClr val="accent6">
                        <a:lumMod val="40000"/>
                        <a:lumOff val="60000"/>
                      </a:schemeClr>
                    </a:solidFill>
                  </a:tcPr>
                </a:tc>
                <a:tc>
                  <a:txBody>
                    <a:bodyPr/>
                    <a:lstStyle/>
                    <a:p>
                      <a:pPr algn="ctr" fontAlgn="ctr"/>
                      <a:endParaRPr lang="it-IT">
                        <a:solidFill>
                          <a:srgbClr val="1A1A1A"/>
                        </a:solidFill>
                        <a:effectLst/>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755600526"/>
                  </a:ext>
                </a:extLst>
              </a:tr>
              <a:tr h="432000">
                <a:tc>
                  <a:txBody>
                    <a:bodyPr/>
                    <a:lstStyle/>
                    <a:p>
                      <a:pPr algn="ctr"/>
                      <a:r>
                        <a:rPr lang="it-IT" sz="1400" b="1">
                          <a:solidFill>
                            <a:schemeClr val="tx1"/>
                          </a:solidFill>
                          <a:latin typeface="Work Sans" pitchFamily="2" charset="0"/>
                        </a:rPr>
                        <a:t>SOPS050001</a:t>
                      </a:r>
                    </a:p>
                  </a:txBody>
                  <a:tcPr anchor="ctr"/>
                </a:tc>
                <a:tc>
                  <a:txBody>
                    <a:bodyPr/>
                    <a:lstStyle/>
                    <a:p>
                      <a:pPr algn="ctr"/>
                      <a:r>
                        <a:rPr lang="it-IT" sz="1400">
                          <a:solidFill>
                            <a:schemeClr val="tx1"/>
                          </a:solidFill>
                          <a:latin typeface="Work Sans" pitchFamily="2" charset="0"/>
                        </a:rPr>
                        <a:t>261,0</a:t>
                      </a:r>
                    </a:p>
                  </a:txBody>
                  <a:tcPr anchor="ctr"/>
                </a:tc>
                <a:tc>
                  <a:txBody>
                    <a:bodyPr/>
                    <a:lstStyle/>
                    <a:p>
                      <a:pPr algn="ctr"/>
                      <a:r>
                        <a:rPr lang="it-IT" sz="1400">
                          <a:solidFill>
                            <a:schemeClr val="tx1"/>
                          </a:solidFill>
                          <a:latin typeface="Work Sans" pitchFamily="2" charset="0"/>
                        </a:rPr>
                        <a:t>+56,3</a:t>
                      </a: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tc>
                  <a:txBody>
                    <a:bodyPr/>
                    <a:lstStyle/>
                    <a:p>
                      <a:pPr algn="ctr"/>
                      <a:endParaRPr lang="it-IT" sz="1400">
                        <a:solidFill>
                          <a:schemeClr val="tx1"/>
                        </a:solidFill>
                        <a:latin typeface="Work Sans" pitchFamily="2" charset="0"/>
                      </a:endParaRPr>
                    </a:p>
                  </a:txBody>
                  <a:tcPr anchor="ctr">
                    <a:solidFill>
                      <a:schemeClr val="accent6">
                        <a:lumMod val="40000"/>
                        <a:lumOff val="60000"/>
                      </a:schemeClr>
                    </a:solidFill>
                  </a:tcPr>
                </a:tc>
                <a:extLst>
                  <a:ext uri="{0D108BD9-81ED-4DB2-BD59-A6C34878D82A}">
                    <a16:rowId xmlns:a16="http://schemas.microsoft.com/office/drawing/2014/main" val="622659283"/>
                  </a:ext>
                </a:extLst>
              </a:tr>
              <a:tr h="422726">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a:latin typeface="Work Sans" pitchFamily="2" charset="0"/>
                        </a:rPr>
                        <a:t>          significativamente superiore           non significativamente differente          significativamente inferiore</a:t>
                      </a:r>
                    </a:p>
                  </a:txBody>
                  <a:tcPr anchor="ctr">
                    <a:noFill/>
                  </a:tcPr>
                </a:tc>
                <a:tc hMerge="1">
                  <a:txBody>
                    <a:bodyPr/>
                    <a:lstStyle/>
                    <a:p>
                      <a:pPr algn="ctr"/>
                      <a:endParaRPr lang="it-IT" sz="1400">
                        <a:solidFill>
                          <a:schemeClr val="tx1"/>
                        </a:solidFill>
                        <a:latin typeface="+mn-lt"/>
                      </a:endParaRPr>
                    </a:p>
                  </a:txBody>
                  <a:tcPr anchor="ctr"/>
                </a:tc>
                <a:tc hMerge="1">
                  <a:txBody>
                    <a:bodyPr/>
                    <a:lstStyle/>
                    <a:p>
                      <a:endParaRPr lang="it-IT"/>
                    </a:p>
                  </a:txBody>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tc hMerge="1">
                  <a:txBody>
                    <a:bodyPr/>
                    <a:lstStyle/>
                    <a:p>
                      <a:pPr algn="ctr"/>
                      <a:endParaRPr lang="it-IT" sz="1400">
                        <a:solidFill>
                          <a:schemeClr val="tx1"/>
                        </a:solidFill>
                        <a:latin typeface="Work Sans" pitchFamily="2" charset="0"/>
                      </a:endParaRPr>
                    </a:p>
                  </a:txBody>
                  <a:tcPr anchor="ctr">
                    <a:noFill/>
                  </a:tcPr>
                </a:tc>
                <a:extLst>
                  <a:ext uri="{0D108BD9-81ED-4DB2-BD59-A6C34878D82A}">
                    <a16:rowId xmlns:a16="http://schemas.microsoft.com/office/drawing/2014/main" val="3914759293"/>
                  </a:ext>
                </a:extLst>
              </a:tr>
            </a:tbl>
          </a:graphicData>
        </a:graphic>
      </p:graphicFrame>
      <p:graphicFrame>
        <p:nvGraphicFramePr>
          <p:cNvPr id="34" name="Tabella 33">
            <a:extLst>
              <a:ext uri="{FF2B5EF4-FFF2-40B4-BE49-F238E27FC236}">
                <a16:creationId xmlns:a16="http://schemas.microsoft.com/office/drawing/2014/main" id="{8C9B3CF1-F070-4075-8166-E9F18D75AD54}"/>
              </a:ext>
            </a:extLst>
          </p:cNvPr>
          <p:cNvGraphicFramePr>
            <a:graphicFrameLocks noGrp="1"/>
          </p:cNvGraphicFramePr>
          <p:nvPr>
            <p:extLst>
              <p:ext uri="{D42A27DB-BD31-4B8C-83A1-F6EECF244321}">
                <p14:modId xmlns:p14="http://schemas.microsoft.com/office/powerpoint/2010/main" val="2680861245"/>
              </p:ext>
            </p:extLst>
          </p:nvPr>
        </p:nvGraphicFramePr>
        <p:xfrm>
          <a:off x="272142" y="4809813"/>
          <a:ext cx="11919858" cy="1786327"/>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944020019"/>
                    </a:ext>
                  </a:extLst>
                </a:gridCol>
                <a:gridCol w="1589314">
                  <a:extLst>
                    <a:ext uri="{9D8B030D-6E8A-4147-A177-3AD203B41FA5}">
                      <a16:colId xmlns:a16="http://schemas.microsoft.com/office/drawing/2014/main" val="79365766"/>
                    </a:ext>
                  </a:extLst>
                </a:gridCol>
                <a:gridCol w="1621972">
                  <a:extLst>
                    <a:ext uri="{9D8B030D-6E8A-4147-A177-3AD203B41FA5}">
                      <a16:colId xmlns:a16="http://schemas.microsoft.com/office/drawing/2014/main" val="4129911090"/>
                    </a:ext>
                  </a:extLst>
                </a:gridCol>
                <a:gridCol w="1623217">
                  <a:extLst>
                    <a:ext uri="{9D8B030D-6E8A-4147-A177-3AD203B41FA5}">
                      <a16:colId xmlns:a16="http://schemas.microsoft.com/office/drawing/2014/main" val="1567833803"/>
                    </a:ext>
                  </a:extLst>
                </a:gridCol>
                <a:gridCol w="1822035">
                  <a:extLst>
                    <a:ext uri="{9D8B030D-6E8A-4147-A177-3AD203B41FA5}">
                      <a16:colId xmlns:a16="http://schemas.microsoft.com/office/drawing/2014/main" val="291230167"/>
                    </a:ext>
                  </a:extLst>
                </a:gridCol>
                <a:gridCol w="1822035">
                  <a:extLst>
                    <a:ext uri="{9D8B030D-6E8A-4147-A177-3AD203B41FA5}">
                      <a16:colId xmlns:a16="http://schemas.microsoft.com/office/drawing/2014/main" val="1988389916"/>
                    </a:ext>
                  </a:extLst>
                </a:gridCol>
                <a:gridCol w="1822035">
                  <a:extLst>
                    <a:ext uri="{9D8B030D-6E8A-4147-A177-3AD203B41FA5}">
                      <a16:colId xmlns:a16="http://schemas.microsoft.com/office/drawing/2014/main" val="744706569"/>
                    </a:ext>
                  </a:extLst>
                </a:gridCol>
              </a:tblGrid>
              <a:tr h="397992">
                <a:tc gridSpan="7">
                  <a:txBody>
                    <a:bodyPr/>
                    <a:lstStyle/>
                    <a:p>
                      <a:pPr algn="ctr"/>
                      <a:r>
                        <a:rPr lang="it-IT" sz="2000">
                          <a:solidFill>
                            <a:schemeClr val="tx1"/>
                          </a:solidFill>
                          <a:latin typeface="Work Sans" pitchFamily="2" charset="0"/>
                        </a:rPr>
                        <a:t>Distribuzione degli studenti nei livelli di apprendimento</a:t>
                      </a: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extLst>
                  <a:ext uri="{0D108BD9-81ED-4DB2-BD59-A6C34878D82A}">
                    <a16:rowId xmlns:a16="http://schemas.microsoft.com/office/drawing/2014/main" val="1003653957"/>
                  </a:ext>
                </a:extLst>
              </a:tr>
              <a:tr h="524335">
                <a:tc>
                  <a:txBody>
                    <a:bodyPr/>
                    <a:lstStyle/>
                    <a:p>
                      <a:pPr algn="ctr"/>
                      <a:endParaRPr lang="it-IT" sz="1400">
                        <a:latin typeface="Work Sans" pitchFamily="2" charset="0"/>
                      </a:endParaRPr>
                    </a:p>
                  </a:txBody>
                  <a:tcPr anchor="ctr"/>
                </a:tc>
                <a:tc>
                  <a:txBody>
                    <a:bodyPr/>
                    <a:lstStyle/>
                    <a:p>
                      <a:pPr algn="ctr"/>
                      <a:r>
                        <a:rPr lang="it-IT" sz="1400" b="1">
                          <a:latin typeface="Work Sans" pitchFamily="2" charset="0"/>
                        </a:rPr>
                        <a:t>Materia</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2</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3</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4</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5</a:t>
                      </a:r>
                    </a:p>
                  </a:txBody>
                  <a:tcPr anchor="ctr"/>
                </a:tc>
                <a:extLst>
                  <a:ext uri="{0D108BD9-81ED-4DB2-BD59-A6C34878D82A}">
                    <a16:rowId xmlns:a16="http://schemas.microsoft.com/office/drawing/2014/main" val="1843048503"/>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ITALIANO</a:t>
                      </a:r>
                    </a:p>
                  </a:txBody>
                  <a:tcPr anchor="ctr"/>
                </a:tc>
                <a:tc>
                  <a:txBody>
                    <a:bodyPr/>
                    <a:lstStyle/>
                    <a:p>
                      <a:pPr algn="ctr" fontAlgn="ctr"/>
                      <a:r>
                        <a:rPr lang="it-IT" sz="1400">
                          <a:solidFill>
                            <a:srgbClr val="1A1A1A"/>
                          </a:solidFill>
                          <a:effectLst/>
                          <a:latin typeface="Work Sans" pitchFamily="2" charset="0"/>
                        </a:rPr>
                        <a:t>0 (0,0%)</a:t>
                      </a:r>
                    </a:p>
                  </a:txBody>
                  <a:tcPr anchor="ctr"/>
                </a:tc>
                <a:tc>
                  <a:txBody>
                    <a:bodyPr/>
                    <a:lstStyle/>
                    <a:p>
                      <a:pPr algn="ctr" fontAlgn="ctr"/>
                      <a:r>
                        <a:rPr lang="it-IT" sz="1400">
                          <a:solidFill>
                            <a:srgbClr val="1A1A1A"/>
                          </a:solidFill>
                          <a:effectLst/>
                          <a:latin typeface="Work Sans" pitchFamily="2" charset="0"/>
                        </a:rPr>
                        <a:t>0 (0,0%)</a:t>
                      </a:r>
                    </a:p>
                  </a:txBody>
                  <a:tcPr anchor="ctr"/>
                </a:tc>
                <a:tc>
                  <a:txBody>
                    <a:bodyPr/>
                    <a:lstStyle/>
                    <a:p>
                      <a:pPr algn="ctr" fontAlgn="ctr"/>
                      <a:r>
                        <a:rPr lang="it-IT" sz="1400">
                          <a:solidFill>
                            <a:srgbClr val="1A1A1A"/>
                          </a:solidFill>
                          <a:effectLst/>
                          <a:latin typeface="Work Sans" pitchFamily="2" charset="0"/>
                        </a:rPr>
                        <a:t>4 (18,2%)</a:t>
                      </a:r>
                    </a:p>
                  </a:txBody>
                  <a:tcPr anchor="ctr"/>
                </a:tc>
                <a:tc>
                  <a:txBody>
                    <a:bodyPr/>
                    <a:lstStyle/>
                    <a:p>
                      <a:pPr algn="ctr" fontAlgn="ctr"/>
                      <a:r>
                        <a:rPr lang="it-IT" sz="1400">
                          <a:solidFill>
                            <a:srgbClr val="1A1A1A"/>
                          </a:solidFill>
                          <a:effectLst/>
                          <a:latin typeface="Work Sans" pitchFamily="2" charset="0"/>
                        </a:rPr>
                        <a:t>12 (54,6%)</a:t>
                      </a:r>
                    </a:p>
                  </a:txBody>
                  <a:tcPr anchor="ctr"/>
                </a:tc>
                <a:tc>
                  <a:txBody>
                    <a:bodyPr/>
                    <a:lstStyle/>
                    <a:p>
                      <a:pPr algn="ctr" fontAlgn="ctr"/>
                      <a:r>
                        <a:rPr lang="it-IT" sz="1400">
                          <a:solidFill>
                            <a:srgbClr val="1A1A1A"/>
                          </a:solidFill>
                          <a:effectLst/>
                          <a:latin typeface="Work Sans" pitchFamily="2" charset="0"/>
                        </a:rPr>
                        <a:t>6 (27,3%)</a:t>
                      </a:r>
                    </a:p>
                  </a:txBody>
                  <a:tcPr anchor="ctr"/>
                </a:tc>
                <a:extLst>
                  <a:ext uri="{0D108BD9-81ED-4DB2-BD59-A6C34878D82A}">
                    <a16:rowId xmlns:a16="http://schemas.microsoft.com/office/drawing/2014/main" val="3468404980"/>
                  </a:ext>
                </a:extLst>
              </a:tr>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MATEMATICA</a:t>
                      </a:r>
                    </a:p>
                  </a:txBody>
                  <a:tcPr anchor="ctr"/>
                </a:tc>
                <a:tc>
                  <a:txBody>
                    <a:bodyPr/>
                    <a:lstStyle/>
                    <a:p>
                      <a:pPr algn="ctr" fontAlgn="ctr"/>
                      <a:r>
                        <a:rPr lang="it-IT" sz="1400">
                          <a:effectLst/>
                          <a:latin typeface="Work Sans" pitchFamily="2" charset="0"/>
                        </a:rPr>
                        <a:t>0 (0,0%)</a:t>
                      </a:r>
                    </a:p>
                  </a:txBody>
                  <a:tcPr anchor="ctr"/>
                </a:tc>
                <a:tc>
                  <a:txBody>
                    <a:bodyPr/>
                    <a:lstStyle/>
                    <a:p>
                      <a:pPr algn="ctr" fontAlgn="ctr"/>
                      <a:r>
                        <a:rPr lang="it-IT" sz="1400">
                          <a:effectLst/>
                          <a:latin typeface="Work Sans" pitchFamily="2" charset="0"/>
                        </a:rPr>
                        <a:t>0 (0,0%)</a:t>
                      </a:r>
                    </a:p>
                  </a:txBody>
                  <a:tcPr anchor="ctr"/>
                </a:tc>
                <a:tc>
                  <a:txBody>
                    <a:bodyPr/>
                    <a:lstStyle/>
                    <a:p>
                      <a:pPr algn="ctr" fontAlgn="ctr"/>
                      <a:r>
                        <a:rPr lang="it-IT" sz="1400">
                          <a:effectLst/>
                          <a:latin typeface="Work Sans" pitchFamily="2" charset="0"/>
                        </a:rPr>
                        <a:t>0 (0,0%)</a:t>
                      </a:r>
                    </a:p>
                  </a:txBody>
                  <a:tcPr anchor="ctr"/>
                </a:tc>
                <a:tc>
                  <a:txBody>
                    <a:bodyPr/>
                    <a:lstStyle/>
                    <a:p>
                      <a:pPr algn="ctr" fontAlgn="ctr"/>
                      <a:r>
                        <a:rPr lang="it-IT" sz="1400">
                          <a:effectLst/>
                          <a:latin typeface="Work Sans" pitchFamily="2" charset="0"/>
                        </a:rPr>
                        <a:t>4 (18,2%)</a:t>
                      </a:r>
                    </a:p>
                  </a:txBody>
                  <a:tcPr anchor="ctr"/>
                </a:tc>
                <a:tc>
                  <a:txBody>
                    <a:bodyPr/>
                    <a:lstStyle/>
                    <a:p>
                      <a:pPr algn="ctr" fontAlgn="ctr"/>
                      <a:r>
                        <a:rPr lang="it-IT" sz="1400">
                          <a:effectLst/>
                          <a:latin typeface="Work Sans" pitchFamily="2" charset="0"/>
                        </a:rPr>
                        <a:t>18 (81,8%)</a:t>
                      </a:r>
                    </a:p>
                  </a:txBody>
                  <a:tcPr anchor="ctr"/>
                </a:tc>
                <a:extLst>
                  <a:ext uri="{0D108BD9-81ED-4DB2-BD59-A6C34878D82A}">
                    <a16:rowId xmlns:a16="http://schemas.microsoft.com/office/drawing/2014/main" val="1065392956"/>
                  </a:ext>
                </a:extLst>
              </a:tr>
            </a:tbl>
          </a:graphicData>
        </a:graphic>
      </p:graphicFrame>
      <p:pic>
        <p:nvPicPr>
          <p:cNvPr id="62" name="Elemento grafico 61" descr="Segna Pollice su con riempimento a tinta unita">
            <a:extLst>
              <a:ext uri="{FF2B5EF4-FFF2-40B4-BE49-F238E27FC236}">
                <a16:creationId xmlns:a16="http://schemas.microsoft.com/office/drawing/2014/main" id="{89E6E830-06AA-4929-B58F-CFAD1F475B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478" y="4541323"/>
            <a:ext cx="216000" cy="216000"/>
          </a:xfrm>
          <a:prstGeom prst="rect">
            <a:avLst/>
          </a:prstGeom>
        </p:spPr>
      </p:pic>
      <p:grpSp>
        <p:nvGrpSpPr>
          <p:cNvPr id="69" name="Gruppo 68">
            <a:extLst>
              <a:ext uri="{FF2B5EF4-FFF2-40B4-BE49-F238E27FC236}">
                <a16:creationId xmlns:a16="http://schemas.microsoft.com/office/drawing/2014/main" id="{0D868195-4C34-41CD-9007-DB9415C5C861}"/>
              </a:ext>
            </a:extLst>
          </p:cNvPr>
          <p:cNvGrpSpPr>
            <a:grpSpLocks noChangeAspect="1"/>
          </p:cNvGrpSpPr>
          <p:nvPr/>
        </p:nvGrpSpPr>
        <p:grpSpPr>
          <a:xfrm>
            <a:off x="3673903" y="4571486"/>
            <a:ext cx="362100" cy="216000"/>
            <a:chOff x="8073887" y="1291301"/>
            <a:chExt cx="724200" cy="432000"/>
          </a:xfrm>
          <a:solidFill>
            <a:srgbClr val="FFC000"/>
          </a:solidFill>
        </p:grpSpPr>
        <p:pic>
          <p:nvPicPr>
            <p:cNvPr id="71" name="Elemento grafico 70" descr="Freccia: diritta con riempimento a tinta unita">
              <a:extLst>
                <a:ext uri="{FF2B5EF4-FFF2-40B4-BE49-F238E27FC236}">
                  <a16:creationId xmlns:a16="http://schemas.microsoft.com/office/drawing/2014/main" id="{B75C5A46-9140-4580-B7C1-E586FD2DF6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73887" y="1291301"/>
              <a:ext cx="432000" cy="432000"/>
            </a:xfrm>
            <a:prstGeom prst="rect">
              <a:avLst/>
            </a:prstGeom>
          </p:spPr>
        </p:pic>
        <p:pic>
          <p:nvPicPr>
            <p:cNvPr id="72" name="Elemento grafico 71" descr="Freccia: diritta con riempimento a tinta unita">
              <a:extLst>
                <a:ext uri="{FF2B5EF4-FFF2-40B4-BE49-F238E27FC236}">
                  <a16:creationId xmlns:a16="http://schemas.microsoft.com/office/drawing/2014/main" id="{99B1F881-4591-43D1-9859-33D4DCF243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8366087" y="1291301"/>
              <a:ext cx="432000" cy="432000"/>
            </a:xfrm>
            <a:prstGeom prst="rect">
              <a:avLst/>
            </a:prstGeom>
          </p:spPr>
        </p:pic>
      </p:grpSp>
      <p:pic>
        <p:nvPicPr>
          <p:cNvPr id="76" name="Elemento grafico 75" descr="Segna Pollice su con riempimento a tinta unita">
            <a:extLst>
              <a:ext uri="{FF2B5EF4-FFF2-40B4-BE49-F238E27FC236}">
                <a16:creationId xmlns:a16="http://schemas.microsoft.com/office/drawing/2014/main" id="{5A40E1E2-E664-4ABD-9199-07DCD533A4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7286223" y="4602155"/>
            <a:ext cx="216000" cy="216000"/>
          </a:xfrm>
          <a:prstGeom prst="rect">
            <a:avLst/>
          </a:prstGeom>
        </p:spPr>
      </p:pic>
      <p:pic>
        <p:nvPicPr>
          <p:cNvPr id="36" name="Elemento grafico 35" descr="Segna Pollice su con riempimento a tinta unita">
            <a:extLst>
              <a:ext uri="{FF2B5EF4-FFF2-40B4-BE49-F238E27FC236}">
                <a16:creationId xmlns:a16="http://schemas.microsoft.com/office/drawing/2014/main" id="{50891ECC-6957-466A-89DF-9D19C8AF8E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50810" y="2018236"/>
            <a:ext cx="432000" cy="432000"/>
          </a:xfrm>
          <a:prstGeom prst="rect">
            <a:avLst/>
          </a:prstGeom>
        </p:spPr>
      </p:pic>
      <p:pic>
        <p:nvPicPr>
          <p:cNvPr id="37" name="Elemento grafico 36" descr="Segna Pollice su con riempimento a tinta unita">
            <a:extLst>
              <a:ext uri="{FF2B5EF4-FFF2-40B4-BE49-F238E27FC236}">
                <a16:creationId xmlns:a16="http://schemas.microsoft.com/office/drawing/2014/main" id="{F9993E49-B923-49B6-B83B-6F8877D2C8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65196" y="2032452"/>
            <a:ext cx="432000" cy="432000"/>
          </a:xfrm>
          <a:prstGeom prst="rect">
            <a:avLst/>
          </a:prstGeom>
        </p:spPr>
      </p:pic>
      <p:pic>
        <p:nvPicPr>
          <p:cNvPr id="38" name="Elemento grafico 37" descr="Segna Pollice su con riempimento a tinta unita">
            <a:extLst>
              <a:ext uri="{FF2B5EF4-FFF2-40B4-BE49-F238E27FC236}">
                <a16:creationId xmlns:a16="http://schemas.microsoft.com/office/drawing/2014/main" id="{C1526C36-89E8-4C81-A036-172E053360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79582" y="2032452"/>
            <a:ext cx="432000" cy="432000"/>
          </a:xfrm>
          <a:prstGeom prst="rect">
            <a:avLst/>
          </a:prstGeom>
        </p:spPr>
      </p:pic>
      <p:pic>
        <p:nvPicPr>
          <p:cNvPr id="39" name="Elemento grafico 38" descr="Segna Pollice su con riempimento a tinta unita">
            <a:extLst>
              <a:ext uri="{FF2B5EF4-FFF2-40B4-BE49-F238E27FC236}">
                <a16:creationId xmlns:a16="http://schemas.microsoft.com/office/drawing/2014/main" id="{4704A075-2678-40FF-A30F-837AC2C124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50810" y="3573399"/>
            <a:ext cx="432000" cy="432000"/>
          </a:xfrm>
          <a:prstGeom prst="rect">
            <a:avLst/>
          </a:prstGeom>
        </p:spPr>
      </p:pic>
      <p:pic>
        <p:nvPicPr>
          <p:cNvPr id="40" name="Elemento grafico 39" descr="Segna Pollice su con riempimento a tinta unita">
            <a:extLst>
              <a:ext uri="{FF2B5EF4-FFF2-40B4-BE49-F238E27FC236}">
                <a16:creationId xmlns:a16="http://schemas.microsoft.com/office/drawing/2014/main" id="{28081EB1-E4EB-4F1D-988F-8B00929AA5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65196" y="3587615"/>
            <a:ext cx="432000" cy="432000"/>
          </a:xfrm>
          <a:prstGeom prst="rect">
            <a:avLst/>
          </a:prstGeom>
        </p:spPr>
      </p:pic>
      <p:pic>
        <p:nvPicPr>
          <p:cNvPr id="41" name="Elemento grafico 40" descr="Segna Pollice su con riempimento a tinta unita">
            <a:extLst>
              <a:ext uri="{FF2B5EF4-FFF2-40B4-BE49-F238E27FC236}">
                <a16:creationId xmlns:a16="http://schemas.microsoft.com/office/drawing/2014/main" id="{A3417F56-231B-43D4-8A3F-2AD2FE247E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79582" y="3587615"/>
            <a:ext cx="432000" cy="432000"/>
          </a:xfrm>
          <a:prstGeom prst="rect">
            <a:avLst/>
          </a:prstGeom>
        </p:spPr>
      </p:pic>
      <p:pic>
        <p:nvPicPr>
          <p:cNvPr id="31" name="Elemento grafico 30" descr="Segna Pollice su con riempimento a tinta unita">
            <a:extLst>
              <a:ext uri="{FF2B5EF4-FFF2-40B4-BE49-F238E27FC236}">
                <a16:creationId xmlns:a16="http://schemas.microsoft.com/office/drawing/2014/main" id="{9BC56D79-2BA2-4D89-8FFF-C7DA265D5E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50810" y="1572020"/>
            <a:ext cx="432000" cy="432000"/>
          </a:xfrm>
          <a:prstGeom prst="rect">
            <a:avLst/>
          </a:prstGeom>
        </p:spPr>
      </p:pic>
      <p:pic>
        <p:nvPicPr>
          <p:cNvPr id="32" name="Elemento grafico 31" descr="Segna Pollice su con riempimento a tinta unita">
            <a:extLst>
              <a:ext uri="{FF2B5EF4-FFF2-40B4-BE49-F238E27FC236}">
                <a16:creationId xmlns:a16="http://schemas.microsoft.com/office/drawing/2014/main" id="{5270F97C-777F-48BE-B28E-23BE400D6E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65196" y="1586236"/>
            <a:ext cx="432000" cy="432000"/>
          </a:xfrm>
          <a:prstGeom prst="rect">
            <a:avLst/>
          </a:prstGeom>
        </p:spPr>
      </p:pic>
      <p:pic>
        <p:nvPicPr>
          <p:cNvPr id="33" name="Elemento grafico 32" descr="Segna Pollice su con riempimento a tinta unita">
            <a:extLst>
              <a:ext uri="{FF2B5EF4-FFF2-40B4-BE49-F238E27FC236}">
                <a16:creationId xmlns:a16="http://schemas.microsoft.com/office/drawing/2014/main" id="{1CEFABE4-5A86-4242-ADC1-3ABF512344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79582" y="1586236"/>
            <a:ext cx="432000" cy="432000"/>
          </a:xfrm>
          <a:prstGeom prst="rect">
            <a:avLst/>
          </a:prstGeom>
        </p:spPr>
      </p:pic>
      <p:pic>
        <p:nvPicPr>
          <p:cNvPr id="35" name="Elemento grafico 34" descr="Segna Pollice su con riempimento a tinta unita">
            <a:extLst>
              <a:ext uri="{FF2B5EF4-FFF2-40B4-BE49-F238E27FC236}">
                <a16:creationId xmlns:a16="http://schemas.microsoft.com/office/drawing/2014/main" id="{0B4EC7F9-F592-4998-91CD-1F42F56612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50810" y="4005399"/>
            <a:ext cx="432000" cy="432000"/>
          </a:xfrm>
          <a:prstGeom prst="rect">
            <a:avLst/>
          </a:prstGeom>
        </p:spPr>
      </p:pic>
      <p:pic>
        <p:nvPicPr>
          <p:cNvPr id="45" name="Elemento grafico 44" descr="Segna Pollice su con riempimento a tinta unita">
            <a:extLst>
              <a:ext uri="{FF2B5EF4-FFF2-40B4-BE49-F238E27FC236}">
                <a16:creationId xmlns:a16="http://schemas.microsoft.com/office/drawing/2014/main" id="{608EDD4F-E143-4DDB-A30A-57AD6718A0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65196" y="4019615"/>
            <a:ext cx="432000" cy="432000"/>
          </a:xfrm>
          <a:prstGeom prst="rect">
            <a:avLst/>
          </a:prstGeom>
        </p:spPr>
      </p:pic>
      <p:pic>
        <p:nvPicPr>
          <p:cNvPr id="46" name="Elemento grafico 45" descr="Segna Pollice su con riempimento a tinta unita">
            <a:extLst>
              <a:ext uri="{FF2B5EF4-FFF2-40B4-BE49-F238E27FC236}">
                <a16:creationId xmlns:a16="http://schemas.microsoft.com/office/drawing/2014/main" id="{A735BE96-61C6-468A-A246-89BD4C39AD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79582" y="4019615"/>
            <a:ext cx="432000" cy="432000"/>
          </a:xfrm>
          <a:prstGeom prst="rect">
            <a:avLst/>
          </a:prstGeom>
        </p:spPr>
      </p:pic>
      <p:sp>
        <p:nvSpPr>
          <p:cNvPr id="25" name="CasellaDiTesto 24">
            <a:extLst>
              <a:ext uri="{FF2B5EF4-FFF2-40B4-BE49-F238E27FC236}">
                <a16:creationId xmlns:a16="http://schemas.microsoft.com/office/drawing/2014/main" id="{65314171-5C7B-4889-9B37-A9C93381C9C2}"/>
              </a:ext>
            </a:extLst>
          </p:cNvPr>
          <p:cNvSpPr txBox="1"/>
          <p:nvPr/>
        </p:nvSpPr>
        <p:spPr>
          <a:xfrm>
            <a:off x="443460" y="187514"/>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6" name="Pulsante di azione: vuoto 25" descr="Indietro con riempimento a tinta unita">
            <a:hlinkClick r:id="rId10" action="ppaction://hlinksldjump" highlightClick="1"/>
            <a:extLst>
              <a:ext uri="{FF2B5EF4-FFF2-40B4-BE49-F238E27FC236}">
                <a16:creationId xmlns:a16="http://schemas.microsoft.com/office/drawing/2014/main" id="{84E82A9A-E5FC-4DF6-A61D-D4FF5A1F038F}"/>
              </a:ext>
            </a:extLst>
          </p:cNvPr>
          <p:cNvSpPr/>
          <p:nvPr/>
        </p:nvSpPr>
        <p:spPr>
          <a:xfrm>
            <a:off x="2020821" y="178958"/>
            <a:ext cx="417501" cy="386443"/>
          </a:xfrm>
          <a:prstGeom prst="actionButtonBlank">
            <a:avLst/>
          </a:prstGeom>
          <a:blipFill dpi="0"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7" name="Gruppo 26">
            <a:extLst>
              <a:ext uri="{FF2B5EF4-FFF2-40B4-BE49-F238E27FC236}">
                <a16:creationId xmlns:a16="http://schemas.microsoft.com/office/drawing/2014/main" id="{93192334-0B5B-46EA-BE46-498B7AC07D81}"/>
              </a:ext>
            </a:extLst>
          </p:cNvPr>
          <p:cNvGrpSpPr/>
          <p:nvPr/>
        </p:nvGrpSpPr>
        <p:grpSpPr>
          <a:xfrm rot="5400000">
            <a:off x="-3167651" y="3212999"/>
            <a:ext cx="6662061" cy="432000"/>
            <a:chOff x="0" y="0"/>
            <a:chExt cx="12260385" cy="581573"/>
          </a:xfrm>
        </p:grpSpPr>
        <p:pic>
          <p:nvPicPr>
            <p:cNvPr id="28" name="Immagine 27">
              <a:extLst>
                <a:ext uri="{FF2B5EF4-FFF2-40B4-BE49-F238E27FC236}">
                  <a16:creationId xmlns:a16="http://schemas.microsoft.com/office/drawing/2014/main" id="{2E488F94-5F35-4B3B-8BA4-4B720FEB3B2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29" name="Immagine 28">
              <a:extLst>
                <a:ext uri="{FF2B5EF4-FFF2-40B4-BE49-F238E27FC236}">
                  <a16:creationId xmlns:a16="http://schemas.microsoft.com/office/drawing/2014/main" id="{DC2541D7-D76E-45CE-BD07-058E07EBC95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30" name="Immagine 29">
              <a:extLst>
                <a:ext uri="{FF2B5EF4-FFF2-40B4-BE49-F238E27FC236}">
                  <a16:creationId xmlns:a16="http://schemas.microsoft.com/office/drawing/2014/main" id="{B19CFCFD-BEBF-40BE-B270-CB434276A6B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49" name="Gruppo 48">
            <a:extLst>
              <a:ext uri="{FF2B5EF4-FFF2-40B4-BE49-F238E27FC236}">
                <a16:creationId xmlns:a16="http://schemas.microsoft.com/office/drawing/2014/main" id="{E28F2967-B4C7-4675-937D-E197A4E856FA}"/>
              </a:ext>
            </a:extLst>
          </p:cNvPr>
          <p:cNvGrpSpPr/>
          <p:nvPr/>
        </p:nvGrpSpPr>
        <p:grpSpPr>
          <a:xfrm>
            <a:off x="4572000" y="85316"/>
            <a:ext cx="7526173" cy="369714"/>
            <a:chOff x="596530" y="360775"/>
            <a:chExt cx="9604098" cy="341130"/>
          </a:xfrm>
        </p:grpSpPr>
        <p:sp>
          <p:nvSpPr>
            <p:cNvPr id="50" name="CasellaDiTesto 49">
              <a:extLst>
                <a:ext uri="{FF2B5EF4-FFF2-40B4-BE49-F238E27FC236}">
                  <a16:creationId xmlns:a16="http://schemas.microsoft.com/office/drawing/2014/main" id="{160A96B6-04ED-4377-8C54-8B73A8453FC9}"/>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51" name="Immagine 50">
              <a:extLst>
                <a:ext uri="{FF2B5EF4-FFF2-40B4-BE49-F238E27FC236}">
                  <a16:creationId xmlns:a16="http://schemas.microsoft.com/office/drawing/2014/main" id="{5B26BAB7-DC95-457E-86D8-312D3EBBDE4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2110029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Tabella 60">
            <a:extLst>
              <a:ext uri="{FF2B5EF4-FFF2-40B4-BE49-F238E27FC236}">
                <a16:creationId xmlns:a16="http://schemas.microsoft.com/office/drawing/2014/main" id="{172FA6C5-25C9-46F3-A1D8-7819B7CEA6C3}"/>
              </a:ext>
            </a:extLst>
          </p:cNvPr>
          <p:cNvGraphicFramePr>
            <a:graphicFrameLocks noGrp="1"/>
          </p:cNvGraphicFramePr>
          <p:nvPr>
            <p:extLst>
              <p:ext uri="{D42A27DB-BD31-4B8C-83A1-F6EECF244321}">
                <p14:modId xmlns:p14="http://schemas.microsoft.com/office/powerpoint/2010/main" val="2582228644"/>
              </p:ext>
            </p:extLst>
          </p:nvPr>
        </p:nvGraphicFramePr>
        <p:xfrm>
          <a:off x="390929" y="900528"/>
          <a:ext cx="11801072" cy="5873663"/>
        </p:xfrm>
        <a:graphic>
          <a:graphicData uri="http://schemas.openxmlformats.org/drawingml/2006/table">
            <a:tbl>
              <a:tblPr firstRow="1" bandRow="1">
                <a:tableStyleId>{7DF18680-E054-41AD-8BC1-D1AEF772440D}</a:tableStyleId>
              </a:tblPr>
              <a:tblGrid>
                <a:gridCol w="1633498">
                  <a:extLst>
                    <a:ext uri="{9D8B030D-6E8A-4147-A177-3AD203B41FA5}">
                      <a16:colId xmlns:a16="http://schemas.microsoft.com/office/drawing/2014/main" val="4057865429"/>
                    </a:ext>
                  </a:extLst>
                </a:gridCol>
                <a:gridCol w="2156431">
                  <a:extLst>
                    <a:ext uri="{9D8B030D-6E8A-4147-A177-3AD203B41FA5}">
                      <a16:colId xmlns:a16="http://schemas.microsoft.com/office/drawing/2014/main" val="2456361952"/>
                    </a:ext>
                  </a:extLst>
                </a:gridCol>
                <a:gridCol w="2670381">
                  <a:extLst>
                    <a:ext uri="{9D8B030D-6E8A-4147-A177-3AD203B41FA5}">
                      <a16:colId xmlns:a16="http://schemas.microsoft.com/office/drawing/2014/main" val="1246928854"/>
                    </a:ext>
                  </a:extLst>
                </a:gridCol>
                <a:gridCol w="2670381">
                  <a:extLst>
                    <a:ext uri="{9D8B030D-6E8A-4147-A177-3AD203B41FA5}">
                      <a16:colId xmlns:a16="http://schemas.microsoft.com/office/drawing/2014/main" val="341335712"/>
                    </a:ext>
                  </a:extLst>
                </a:gridCol>
                <a:gridCol w="2670381">
                  <a:extLst>
                    <a:ext uri="{9D8B030D-6E8A-4147-A177-3AD203B41FA5}">
                      <a16:colId xmlns:a16="http://schemas.microsoft.com/office/drawing/2014/main" val="561693737"/>
                    </a:ext>
                  </a:extLst>
                </a:gridCol>
              </a:tblGrid>
              <a:tr h="656062">
                <a:tc gridSpan="5">
                  <a:txBody>
                    <a:bodyPr/>
                    <a:lstStyle/>
                    <a:p>
                      <a:pPr algn="ctr"/>
                      <a:r>
                        <a:rPr lang="it-IT" sz="2000">
                          <a:solidFill>
                            <a:schemeClr val="tx1"/>
                          </a:solidFill>
                          <a:latin typeface="Work Sans" pitchFamily="2" charset="0"/>
                        </a:rPr>
                        <a:t>Competenze digitali (solo classi campione)</a:t>
                      </a:r>
                    </a:p>
                    <a:p>
                      <a:pPr algn="ctr"/>
                      <a:r>
                        <a:rPr lang="it-IT" sz="2000">
                          <a:solidFill>
                            <a:schemeClr val="tx1"/>
                          </a:solidFill>
                          <a:latin typeface="Work Sans" pitchFamily="2" charset="0"/>
                        </a:rPr>
                        <a:t>Tavola: studenti e studentesse che raggiungono almeno il traguardo intermedio</a:t>
                      </a:r>
                    </a:p>
                  </a:txBody>
                  <a:tcPr anchor="ctr">
                    <a:noFill/>
                  </a:tcP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tc hMerge="1">
                  <a:txBody>
                    <a:bodyPr/>
                    <a:lstStyle/>
                    <a:p>
                      <a:pPr algn="ctr"/>
                      <a:endParaRPr lang="it-IT" sz="1400">
                        <a:latin typeface="+mn-lt"/>
                      </a:endParaRPr>
                    </a:p>
                  </a:txBody>
                  <a:tcPr anchor="ctr"/>
                </a:tc>
                <a:extLst>
                  <a:ext uri="{0D108BD9-81ED-4DB2-BD59-A6C34878D82A}">
                    <a16:rowId xmlns:a16="http://schemas.microsoft.com/office/drawing/2014/main" val="646064829"/>
                  </a:ext>
                </a:extLst>
              </a:tr>
              <a:tr h="588047">
                <a:tc>
                  <a:txBody>
                    <a:bodyPr/>
                    <a:lstStyle/>
                    <a:p>
                      <a:pPr algn="ctr"/>
                      <a:endParaRPr lang="it-IT" sz="1400" b="1">
                        <a:solidFill>
                          <a:schemeClr val="tx1"/>
                        </a:solidFill>
                        <a:latin typeface="Work Sans" pitchFamily="2" charset="0"/>
                      </a:endParaRPr>
                    </a:p>
                  </a:txBody>
                  <a:tcPr anchor="ctr"/>
                </a:tc>
                <a:tc>
                  <a:txBody>
                    <a:bodyPr/>
                    <a:lstStyle/>
                    <a:p>
                      <a:pPr algn="ctr"/>
                      <a:r>
                        <a:rPr lang="it-IT" sz="1400" b="1">
                          <a:solidFill>
                            <a:schemeClr val="tx1"/>
                          </a:solidFill>
                          <a:latin typeface="Work Sans" pitchFamily="2" charset="0"/>
                        </a:rPr>
                        <a:t>Alfabetizzazione su</a:t>
                      </a:r>
                      <a:br>
                        <a:rPr lang="it-IT" sz="1400" b="1">
                          <a:solidFill>
                            <a:schemeClr val="tx1"/>
                          </a:solidFill>
                          <a:latin typeface="Work Sans" pitchFamily="2" charset="0"/>
                        </a:rPr>
                      </a:br>
                      <a:r>
                        <a:rPr lang="it-IT" sz="1400" b="1">
                          <a:solidFill>
                            <a:schemeClr val="tx1"/>
                          </a:solidFill>
                          <a:latin typeface="Work Sans" pitchFamily="2" charset="0"/>
                        </a:rPr>
                        <a:t>informazioni e dati</a:t>
                      </a:r>
                    </a:p>
                  </a:txBody>
                  <a:tcPr anchor="ctr"/>
                </a:tc>
                <a:tc>
                  <a:txBody>
                    <a:bodyPr/>
                    <a:lstStyle/>
                    <a:p>
                      <a:pPr algn="ctr"/>
                      <a:r>
                        <a:rPr lang="it-IT" sz="1400" b="1">
                          <a:solidFill>
                            <a:schemeClr val="tx1"/>
                          </a:solidFill>
                          <a:latin typeface="Work Sans" pitchFamily="2" charset="0"/>
                        </a:rPr>
                        <a:t>Comunicazione</a:t>
                      </a:r>
                      <a:br>
                        <a:rPr lang="it-IT" sz="1400" b="1">
                          <a:solidFill>
                            <a:schemeClr val="tx1"/>
                          </a:solidFill>
                          <a:latin typeface="Work Sans" pitchFamily="2" charset="0"/>
                        </a:rPr>
                      </a:br>
                      <a:r>
                        <a:rPr lang="it-IT" sz="1400" b="1">
                          <a:solidFill>
                            <a:schemeClr val="tx1"/>
                          </a:solidFill>
                          <a:latin typeface="Work Sans" pitchFamily="2" charset="0"/>
                        </a:rPr>
                        <a:t>e collaborazione</a:t>
                      </a:r>
                    </a:p>
                  </a:txBody>
                  <a:tcPr anchor="ctr"/>
                </a:tc>
                <a:tc>
                  <a:txBody>
                    <a:bodyPr/>
                    <a:lstStyle/>
                    <a:p>
                      <a:pPr algn="ctr"/>
                      <a:r>
                        <a:rPr lang="it-IT" sz="1400" b="1">
                          <a:solidFill>
                            <a:schemeClr val="tx1"/>
                          </a:solidFill>
                          <a:latin typeface="Work Sans" pitchFamily="2" charset="0"/>
                        </a:rPr>
                        <a:t>Creazione di</a:t>
                      </a:r>
                      <a:br>
                        <a:rPr lang="it-IT" sz="1400" b="1">
                          <a:solidFill>
                            <a:schemeClr val="tx1"/>
                          </a:solidFill>
                          <a:latin typeface="Work Sans" pitchFamily="2" charset="0"/>
                        </a:rPr>
                      </a:br>
                      <a:r>
                        <a:rPr lang="it-IT" sz="1400" b="1">
                          <a:solidFill>
                            <a:schemeClr val="tx1"/>
                          </a:solidFill>
                          <a:latin typeface="Work Sans" pitchFamily="2" charset="0"/>
                        </a:rPr>
                        <a:t>contenuti digitali</a:t>
                      </a:r>
                    </a:p>
                  </a:txBody>
                  <a:tcPr anchor="ctr"/>
                </a:tc>
                <a:tc>
                  <a:txBody>
                    <a:bodyPr/>
                    <a:lstStyle/>
                    <a:p>
                      <a:pPr algn="ctr"/>
                      <a:r>
                        <a:rPr lang="it-IT" sz="1400" b="1">
                          <a:solidFill>
                            <a:schemeClr val="tx1"/>
                          </a:solidFill>
                          <a:latin typeface="Work Sans" pitchFamily="2" charset="0"/>
                        </a:rPr>
                        <a:t>Sicurezza</a:t>
                      </a:r>
                    </a:p>
                  </a:txBody>
                  <a:tcPr anchor="ctr"/>
                </a:tc>
                <a:extLst>
                  <a:ext uri="{0D108BD9-81ED-4DB2-BD59-A6C34878D82A}">
                    <a16:rowId xmlns:a16="http://schemas.microsoft.com/office/drawing/2014/main" val="700804956"/>
                  </a:ext>
                </a:extLst>
              </a:tr>
              <a:tr h="3491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algn="ctr" fontAlgn="ctr"/>
                      <a:r>
                        <a:rPr lang="it-IT" sz="1400">
                          <a:effectLst/>
                          <a:latin typeface="Work Sans" pitchFamily="2" charset="0"/>
                        </a:rPr>
                        <a:t>21 (95,5%)</a:t>
                      </a:r>
                    </a:p>
                  </a:txBody>
                  <a:tcPr marL="73751" marR="73751" marT="36876" marB="36876" anchor="ctr"/>
                </a:tc>
                <a:tc>
                  <a:txBody>
                    <a:bodyPr/>
                    <a:lstStyle/>
                    <a:p>
                      <a:pPr algn="ctr" fontAlgn="ctr"/>
                      <a:r>
                        <a:rPr lang="it-IT" sz="1400">
                          <a:effectLst/>
                          <a:latin typeface="Work Sans" pitchFamily="2" charset="0"/>
                        </a:rPr>
                        <a:t>22 (100,0%)</a:t>
                      </a:r>
                    </a:p>
                  </a:txBody>
                  <a:tcPr marL="73751" marR="73751" marT="36876" marB="36876" anchor="ctr"/>
                </a:tc>
                <a:tc>
                  <a:txBody>
                    <a:bodyPr/>
                    <a:lstStyle/>
                    <a:p>
                      <a:pPr algn="ctr" fontAlgn="ctr"/>
                      <a:r>
                        <a:rPr lang="it-IT" sz="1400">
                          <a:effectLst/>
                          <a:latin typeface="Work Sans" pitchFamily="2" charset="0"/>
                        </a:rPr>
                        <a:t>21 (95,5%)</a:t>
                      </a:r>
                    </a:p>
                  </a:txBody>
                  <a:tcPr marL="73751" marR="73751" marT="36876" marB="36876" anchor="ctr"/>
                </a:tc>
                <a:tc>
                  <a:txBody>
                    <a:bodyPr/>
                    <a:lstStyle/>
                    <a:p>
                      <a:pPr algn="ctr" fontAlgn="ctr"/>
                      <a:r>
                        <a:rPr lang="it-IT" sz="1400">
                          <a:effectLst/>
                          <a:latin typeface="Work Sans" pitchFamily="2" charset="0"/>
                        </a:rPr>
                        <a:t>18 (81,8%)</a:t>
                      </a:r>
                    </a:p>
                  </a:txBody>
                  <a:tcPr marL="73751" marR="73751" marT="36876" marB="36876" anchor="ctr"/>
                </a:tc>
                <a:extLst>
                  <a:ext uri="{0D108BD9-81ED-4DB2-BD59-A6C34878D82A}">
                    <a16:rowId xmlns:a16="http://schemas.microsoft.com/office/drawing/2014/main" val="1686223323"/>
                  </a:ext>
                </a:extLst>
              </a:tr>
              <a:tr h="3491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Work Sans" pitchFamily="2" charset="0"/>
                          <a:ea typeface="+mn-ea"/>
                          <a:cs typeface="+mn-cs"/>
                        </a:rPr>
                        <a:t>omissis</a:t>
                      </a:r>
                    </a:p>
                  </a:txBody>
                  <a:tcPr anchor="ctr"/>
                </a:tc>
                <a:tc>
                  <a:txBody>
                    <a:bodyPr/>
                    <a:lstStyle/>
                    <a:p>
                      <a:pPr algn="ctr" fontAlgn="ctr"/>
                      <a:r>
                        <a:rPr lang="it-IT" sz="1400">
                          <a:effectLst/>
                          <a:latin typeface="Work Sans" pitchFamily="2" charset="0"/>
                        </a:rPr>
                        <a:t>19 (90,5%)</a:t>
                      </a:r>
                    </a:p>
                  </a:txBody>
                  <a:tcPr marL="73751" marR="73751" marT="36876" marB="36876" anchor="ctr"/>
                </a:tc>
                <a:tc>
                  <a:txBody>
                    <a:bodyPr/>
                    <a:lstStyle/>
                    <a:p>
                      <a:pPr algn="ctr" fontAlgn="ctr"/>
                      <a:r>
                        <a:rPr lang="it-IT" sz="1400">
                          <a:effectLst/>
                          <a:latin typeface="Work Sans" pitchFamily="2" charset="0"/>
                        </a:rPr>
                        <a:t>19 (90,5%)</a:t>
                      </a:r>
                    </a:p>
                  </a:txBody>
                  <a:tcPr marL="73751" marR="73751" marT="36876" marB="36876" anchor="ctr"/>
                </a:tc>
                <a:tc>
                  <a:txBody>
                    <a:bodyPr/>
                    <a:lstStyle/>
                    <a:p>
                      <a:pPr algn="ctr" fontAlgn="ctr"/>
                      <a:r>
                        <a:rPr lang="it-IT" sz="1400">
                          <a:effectLst/>
                          <a:latin typeface="Work Sans" pitchFamily="2" charset="0"/>
                        </a:rPr>
                        <a:t>20 (95,2%)</a:t>
                      </a:r>
                    </a:p>
                  </a:txBody>
                  <a:tcPr marL="73751" marR="73751" marT="36876" marB="36876" anchor="ctr"/>
                </a:tc>
                <a:tc>
                  <a:txBody>
                    <a:bodyPr/>
                    <a:lstStyle/>
                    <a:p>
                      <a:pPr algn="ctr" fontAlgn="ctr"/>
                      <a:r>
                        <a:rPr lang="it-IT" sz="1400">
                          <a:effectLst/>
                          <a:latin typeface="Work Sans" pitchFamily="2" charset="0"/>
                        </a:rPr>
                        <a:t>19 (90,5%)</a:t>
                      </a:r>
                    </a:p>
                  </a:txBody>
                  <a:tcPr marL="73751" marR="73751" marT="36876" marB="36876" anchor="ctr"/>
                </a:tc>
                <a:extLst>
                  <a:ext uri="{0D108BD9-81ED-4DB2-BD59-A6C34878D82A}">
                    <a16:rowId xmlns:a16="http://schemas.microsoft.com/office/drawing/2014/main" val="3535242013"/>
                  </a:ext>
                </a:extLst>
              </a:tr>
              <a:tr h="349168">
                <a:tc>
                  <a:txBody>
                    <a:bodyPr/>
                    <a:lstStyle/>
                    <a:p>
                      <a:pPr algn="ctr" fontAlgn="ctr"/>
                      <a:r>
                        <a:rPr lang="it-IT" sz="1400" b="1">
                          <a:solidFill>
                            <a:srgbClr val="1A1A1A"/>
                          </a:solidFill>
                          <a:effectLst/>
                          <a:latin typeface="Work Sans" pitchFamily="2" charset="0"/>
                        </a:rPr>
                        <a:t>SOPS050001</a:t>
                      </a:r>
                    </a:p>
                  </a:txBody>
                  <a:tcPr marL="73751" marR="73751" marT="36876" marB="36876" anchor="ctr"/>
                </a:tc>
                <a:tc>
                  <a:txBody>
                    <a:bodyPr/>
                    <a:lstStyle/>
                    <a:p>
                      <a:pPr algn="ctr" fontAlgn="ctr"/>
                      <a:r>
                        <a:rPr lang="it-IT" sz="1400">
                          <a:solidFill>
                            <a:srgbClr val="1A1A1A"/>
                          </a:solidFill>
                          <a:effectLst/>
                          <a:latin typeface="Work Sans" pitchFamily="2" charset="0"/>
                        </a:rPr>
                        <a:t>40 (93,0%)</a:t>
                      </a:r>
                    </a:p>
                  </a:txBody>
                  <a:tcPr marL="73751" marR="73751" marT="36876" marB="36876" anchor="ctr"/>
                </a:tc>
                <a:tc>
                  <a:txBody>
                    <a:bodyPr/>
                    <a:lstStyle/>
                    <a:p>
                      <a:pPr algn="ctr" fontAlgn="ctr"/>
                      <a:r>
                        <a:rPr lang="it-IT" sz="1400">
                          <a:solidFill>
                            <a:srgbClr val="1A1A1A"/>
                          </a:solidFill>
                          <a:effectLst/>
                          <a:latin typeface="Work Sans" pitchFamily="2" charset="0"/>
                        </a:rPr>
                        <a:t>41 (95,4%)</a:t>
                      </a:r>
                    </a:p>
                  </a:txBody>
                  <a:tcPr marL="73751" marR="73751" marT="36876" marB="36876" anchor="ctr"/>
                </a:tc>
                <a:tc>
                  <a:txBody>
                    <a:bodyPr/>
                    <a:lstStyle/>
                    <a:p>
                      <a:pPr algn="ctr" fontAlgn="ctr"/>
                      <a:r>
                        <a:rPr lang="it-IT" sz="1400">
                          <a:solidFill>
                            <a:srgbClr val="1A1A1A"/>
                          </a:solidFill>
                          <a:effectLst/>
                          <a:latin typeface="Work Sans" pitchFamily="2" charset="0"/>
                        </a:rPr>
                        <a:t>41 (95,4%)</a:t>
                      </a:r>
                    </a:p>
                  </a:txBody>
                  <a:tcPr marL="73751" marR="73751" marT="36876" marB="36876" anchor="ctr"/>
                </a:tc>
                <a:tc>
                  <a:txBody>
                    <a:bodyPr/>
                    <a:lstStyle/>
                    <a:p>
                      <a:pPr algn="ctr" fontAlgn="ctr"/>
                      <a:r>
                        <a:rPr lang="it-IT" sz="1400">
                          <a:solidFill>
                            <a:srgbClr val="1A1A1A"/>
                          </a:solidFill>
                          <a:effectLst/>
                          <a:latin typeface="Work Sans" pitchFamily="2" charset="0"/>
                        </a:rPr>
                        <a:t>37 (86,1%)</a:t>
                      </a:r>
                    </a:p>
                  </a:txBody>
                  <a:tcPr marL="73751" marR="73751" marT="36876" marB="36876" anchor="ctr"/>
                </a:tc>
                <a:extLst>
                  <a:ext uri="{0D108BD9-81ED-4DB2-BD59-A6C34878D82A}">
                    <a16:rowId xmlns:a16="http://schemas.microsoft.com/office/drawing/2014/main" val="2367700477"/>
                  </a:ext>
                </a:extLst>
              </a:tr>
              <a:tr h="349168">
                <a:tc>
                  <a:txBody>
                    <a:bodyPr/>
                    <a:lstStyle/>
                    <a:p>
                      <a:pPr algn="ctr" fontAlgn="ctr"/>
                      <a:r>
                        <a:rPr lang="it-IT" sz="1400" b="1">
                          <a:effectLst/>
                          <a:latin typeface="Work Sans" pitchFamily="2" charset="0"/>
                        </a:rPr>
                        <a:t>Lombardia</a:t>
                      </a:r>
                    </a:p>
                  </a:txBody>
                  <a:tcPr marL="73751" marR="73751" marT="36876" marB="36876" anchor="ctr"/>
                </a:tc>
                <a:tc>
                  <a:txBody>
                    <a:bodyPr/>
                    <a:lstStyle/>
                    <a:p>
                      <a:pPr algn="ctr" fontAlgn="ctr"/>
                      <a:r>
                        <a:rPr lang="it-IT" sz="1400">
                          <a:effectLst/>
                          <a:latin typeface="Work Sans" pitchFamily="2" charset="0"/>
                        </a:rPr>
                        <a:t>92,8%</a:t>
                      </a:r>
                    </a:p>
                  </a:txBody>
                  <a:tcPr marL="73751" marR="73751" marT="36876" marB="36876" anchor="ctr"/>
                </a:tc>
                <a:tc>
                  <a:txBody>
                    <a:bodyPr/>
                    <a:lstStyle/>
                    <a:p>
                      <a:pPr algn="ctr" fontAlgn="ctr"/>
                      <a:r>
                        <a:rPr lang="it-IT" sz="1400">
                          <a:effectLst/>
                          <a:latin typeface="Work Sans" pitchFamily="2" charset="0"/>
                        </a:rPr>
                        <a:t>94,2%</a:t>
                      </a:r>
                    </a:p>
                  </a:txBody>
                  <a:tcPr marL="73751" marR="73751" marT="36876" marB="36876" anchor="ctr"/>
                </a:tc>
                <a:tc>
                  <a:txBody>
                    <a:bodyPr/>
                    <a:lstStyle/>
                    <a:p>
                      <a:pPr algn="ctr" fontAlgn="ctr"/>
                      <a:r>
                        <a:rPr lang="it-IT" sz="1400">
                          <a:effectLst/>
                          <a:latin typeface="Work Sans" pitchFamily="2" charset="0"/>
                        </a:rPr>
                        <a:t>89,2%</a:t>
                      </a:r>
                    </a:p>
                  </a:txBody>
                  <a:tcPr marL="73751" marR="73751" marT="36876" marB="36876" anchor="ctr"/>
                </a:tc>
                <a:tc>
                  <a:txBody>
                    <a:bodyPr/>
                    <a:lstStyle/>
                    <a:p>
                      <a:pPr algn="ctr" fontAlgn="ctr"/>
                      <a:r>
                        <a:rPr lang="it-IT" sz="1400">
                          <a:effectLst/>
                          <a:latin typeface="Work Sans" pitchFamily="2" charset="0"/>
                        </a:rPr>
                        <a:t>89,9%</a:t>
                      </a:r>
                    </a:p>
                  </a:txBody>
                  <a:tcPr marL="73751" marR="73751" marT="36876" marB="36876" anchor="ctr"/>
                </a:tc>
                <a:extLst>
                  <a:ext uri="{0D108BD9-81ED-4DB2-BD59-A6C34878D82A}">
                    <a16:rowId xmlns:a16="http://schemas.microsoft.com/office/drawing/2014/main" val="4173418959"/>
                  </a:ext>
                </a:extLst>
              </a:tr>
              <a:tr h="349168">
                <a:tc>
                  <a:txBody>
                    <a:bodyPr/>
                    <a:lstStyle/>
                    <a:p>
                      <a:pPr algn="ctr" fontAlgn="ctr"/>
                      <a:r>
                        <a:rPr lang="it-IT" sz="1400" b="1">
                          <a:effectLst/>
                          <a:latin typeface="Work Sans" pitchFamily="2" charset="0"/>
                        </a:rPr>
                        <a:t>Nord Ovest</a:t>
                      </a:r>
                    </a:p>
                  </a:txBody>
                  <a:tcPr marL="73751" marR="73751" marT="36876" marB="36876" anchor="ctr"/>
                </a:tc>
                <a:tc>
                  <a:txBody>
                    <a:bodyPr/>
                    <a:lstStyle/>
                    <a:p>
                      <a:pPr algn="ctr" fontAlgn="ctr"/>
                      <a:r>
                        <a:rPr lang="it-IT" sz="1400">
                          <a:effectLst/>
                          <a:latin typeface="Work Sans" pitchFamily="2" charset="0"/>
                        </a:rPr>
                        <a:t>92,1%</a:t>
                      </a:r>
                    </a:p>
                  </a:txBody>
                  <a:tcPr marL="73751" marR="73751" marT="36876" marB="36876" anchor="ctr"/>
                </a:tc>
                <a:tc>
                  <a:txBody>
                    <a:bodyPr/>
                    <a:lstStyle/>
                    <a:p>
                      <a:pPr algn="ctr" fontAlgn="ctr"/>
                      <a:r>
                        <a:rPr lang="it-IT" sz="1400">
                          <a:effectLst/>
                          <a:latin typeface="Work Sans" pitchFamily="2" charset="0"/>
                        </a:rPr>
                        <a:t>93,2%</a:t>
                      </a:r>
                    </a:p>
                  </a:txBody>
                  <a:tcPr marL="73751" marR="73751" marT="36876" marB="36876" anchor="ctr"/>
                </a:tc>
                <a:tc>
                  <a:txBody>
                    <a:bodyPr/>
                    <a:lstStyle/>
                    <a:p>
                      <a:pPr algn="ctr" fontAlgn="ctr"/>
                      <a:r>
                        <a:rPr lang="it-IT" sz="1400">
                          <a:effectLst/>
                          <a:latin typeface="Work Sans" pitchFamily="2" charset="0"/>
                        </a:rPr>
                        <a:t>88,9%</a:t>
                      </a:r>
                    </a:p>
                  </a:txBody>
                  <a:tcPr marL="73751" marR="73751" marT="36876" marB="36876" anchor="ctr"/>
                </a:tc>
                <a:tc>
                  <a:txBody>
                    <a:bodyPr/>
                    <a:lstStyle/>
                    <a:p>
                      <a:pPr algn="ctr" fontAlgn="ctr"/>
                      <a:r>
                        <a:rPr lang="it-IT" sz="1400">
                          <a:effectLst/>
                          <a:latin typeface="Work Sans" pitchFamily="2" charset="0"/>
                        </a:rPr>
                        <a:t>89,1%</a:t>
                      </a:r>
                    </a:p>
                  </a:txBody>
                  <a:tcPr marL="73751" marR="73751" marT="36876" marB="36876" anchor="ctr"/>
                </a:tc>
                <a:extLst>
                  <a:ext uri="{0D108BD9-81ED-4DB2-BD59-A6C34878D82A}">
                    <a16:rowId xmlns:a16="http://schemas.microsoft.com/office/drawing/2014/main" val="3278814705"/>
                  </a:ext>
                </a:extLst>
              </a:tr>
              <a:tr h="349168">
                <a:tc>
                  <a:txBody>
                    <a:bodyPr/>
                    <a:lstStyle/>
                    <a:p>
                      <a:pPr algn="ctr" fontAlgn="ctr"/>
                      <a:r>
                        <a:rPr lang="it-IT" sz="1400" b="1">
                          <a:effectLst/>
                          <a:latin typeface="Work Sans" pitchFamily="2" charset="0"/>
                        </a:rPr>
                        <a:t>Italia</a:t>
                      </a:r>
                    </a:p>
                  </a:txBody>
                  <a:tcPr marL="73751" marR="73751" marT="36876" marB="36876" anchor="ctr"/>
                </a:tc>
                <a:tc>
                  <a:txBody>
                    <a:bodyPr/>
                    <a:lstStyle/>
                    <a:p>
                      <a:pPr algn="ctr" fontAlgn="ctr"/>
                      <a:r>
                        <a:rPr lang="it-IT" sz="1400">
                          <a:effectLst/>
                          <a:latin typeface="Work Sans" pitchFamily="2" charset="0"/>
                        </a:rPr>
                        <a:t>90,0%</a:t>
                      </a:r>
                    </a:p>
                  </a:txBody>
                  <a:tcPr marL="73751" marR="73751" marT="36876" marB="36876" anchor="ctr"/>
                </a:tc>
                <a:tc>
                  <a:txBody>
                    <a:bodyPr/>
                    <a:lstStyle/>
                    <a:p>
                      <a:pPr algn="ctr" fontAlgn="ctr"/>
                      <a:r>
                        <a:rPr lang="it-IT" sz="1400">
                          <a:effectLst/>
                          <a:latin typeface="Work Sans" pitchFamily="2" charset="0"/>
                        </a:rPr>
                        <a:t>91,4%</a:t>
                      </a:r>
                    </a:p>
                  </a:txBody>
                  <a:tcPr marL="73751" marR="73751" marT="36876" marB="36876" anchor="ctr"/>
                </a:tc>
                <a:tc>
                  <a:txBody>
                    <a:bodyPr/>
                    <a:lstStyle/>
                    <a:p>
                      <a:pPr algn="ctr" fontAlgn="ctr"/>
                      <a:r>
                        <a:rPr lang="it-IT" sz="1400">
                          <a:effectLst/>
                          <a:latin typeface="Work Sans" pitchFamily="2" charset="0"/>
                        </a:rPr>
                        <a:t>85,0%</a:t>
                      </a:r>
                    </a:p>
                  </a:txBody>
                  <a:tcPr marL="73751" marR="73751" marT="36876" marB="36876" anchor="ctr"/>
                </a:tc>
                <a:tc>
                  <a:txBody>
                    <a:bodyPr/>
                    <a:lstStyle/>
                    <a:p>
                      <a:pPr algn="ctr" fontAlgn="ctr"/>
                      <a:r>
                        <a:rPr lang="it-IT" sz="1400">
                          <a:effectLst/>
                          <a:latin typeface="Work Sans" pitchFamily="2" charset="0"/>
                        </a:rPr>
                        <a:t>85,7%</a:t>
                      </a:r>
                    </a:p>
                  </a:txBody>
                  <a:tcPr marL="73751" marR="73751" marT="36876" marB="36876" anchor="ctr"/>
                </a:tc>
                <a:extLst>
                  <a:ext uri="{0D108BD9-81ED-4DB2-BD59-A6C34878D82A}">
                    <a16:rowId xmlns:a16="http://schemas.microsoft.com/office/drawing/2014/main" val="703778064"/>
                  </a:ext>
                </a:extLst>
              </a:tr>
              <a:tr h="434273">
                <a:tc gridSpan="5">
                  <a:txBody>
                    <a:bodyPr/>
                    <a:lstStyle/>
                    <a:p>
                      <a:pPr algn="l" fontAlgn="ctr"/>
                      <a:r>
                        <a:rPr lang="it-IT" sz="1200" b="1">
                          <a:effectLst/>
                          <a:latin typeface="Work Sans" pitchFamily="2" charset="0"/>
                        </a:rPr>
                        <a:t>Descrizione dell’area “Alfabetizzazione su informazioni e dati”</a:t>
                      </a:r>
                      <a:r>
                        <a:rPr lang="it-IT" sz="1200" b="0">
                          <a:effectLst/>
                          <a:latin typeface="Work Sans" pitchFamily="2" charset="0"/>
                        </a:rPr>
                        <a:t>:</a:t>
                      </a:r>
                    </a:p>
                    <a:p>
                      <a:pPr algn="l" fontAlgn="ctr"/>
                      <a:r>
                        <a:rPr lang="it-IT" sz="1200" b="0">
                          <a:effectLst/>
                          <a:latin typeface="Work Sans" pitchFamily="2" charset="0"/>
                        </a:rPr>
                        <a:t>Articolare le esigenze informative, individuare e recuperare dati, informazioni e contenuti digitali. Giudicare la rilevanza della fonte e del suo contenuto. Archiviare, gestire e organizzare dati, informazioni e contenuti digitali.</a:t>
                      </a:r>
                    </a:p>
                  </a:txBody>
                  <a:tcPr marL="73751" marR="73751" marT="36876" marB="36876" anchor="ctr"/>
                </a:tc>
                <a:tc hMerge="1">
                  <a:txBody>
                    <a:bodyPr/>
                    <a:lstStyle/>
                    <a:p>
                      <a:pPr algn="ctr" fontAlgn="ctr"/>
                      <a:endParaRPr lang="it-IT" sz="1400">
                        <a:effectLst/>
                        <a:latin typeface="Work Sans" pitchFamily="2" charset="0"/>
                      </a:endParaRPr>
                    </a:p>
                  </a:txBody>
                  <a:tcPr marL="73751" marR="73751" marT="36876" marB="36876" anchor="ctr"/>
                </a:tc>
                <a:tc hMerge="1">
                  <a:txBody>
                    <a:bodyPr/>
                    <a:lstStyle/>
                    <a:p>
                      <a:pPr algn="ctr" fontAlgn="ctr"/>
                      <a:endParaRPr lang="it-IT" sz="1400">
                        <a:effectLst/>
                        <a:latin typeface="Work Sans" pitchFamily="2" charset="0"/>
                      </a:endParaRPr>
                    </a:p>
                  </a:txBody>
                  <a:tcPr marL="73751" marR="73751" marT="36876" marB="36876" anchor="ctr"/>
                </a:tc>
                <a:tc hMerge="1">
                  <a:txBody>
                    <a:bodyPr/>
                    <a:lstStyle/>
                    <a:p>
                      <a:pPr algn="ctr" fontAlgn="ctr"/>
                      <a:endParaRPr lang="it-IT" sz="1400">
                        <a:effectLst/>
                        <a:latin typeface="Work Sans" pitchFamily="2" charset="0"/>
                      </a:endParaRPr>
                    </a:p>
                  </a:txBody>
                  <a:tcPr marL="73751" marR="73751" marT="36876" marB="36876" anchor="ctr"/>
                </a:tc>
                <a:tc hMerge="1">
                  <a:txBody>
                    <a:bodyPr/>
                    <a:lstStyle/>
                    <a:p>
                      <a:pPr algn="ctr" fontAlgn="ctr"/>
                      <a:endParaRPr lang="it-IT" sz="1400">
                        <a:effectLst/>
                        <a:latin typeface="Work Sans" pitchFamily="2" charset="0"/>
                      </a:endParaRPr>
                    </a:p>
                  </a:txBody>
                  <a:tcPr marL="73751" marR="73751" marT="36876" marB="36876" anchor="ctr"/>
                </a:tc>
                <a:extLst>
                  <a:ext uri="{0D108BD9-81ED-4DB2-BD59-A6C34878D82A}">
                    <a16:rowId xmlns:a16="http://schemas.microsoft.com/office/drawing/2014/main" val="1507415839"/>
                  </a:ext>
                </a:extLst>
              </a:tr>
              <a:tr h="349168">
                <a:tc gridSpan="5">
                  <a:txBody>
                    <a:bodyPr/>
                    <a:lstStyle/>
                    <a:p>
                      <a:pPr algn="l" fontAlgn="ctr"/>
                      <a:r>
                        <a:rPr lang="it-IT" sz="1200" b="1">
                          <a:effectLst/>
                          <a:latin typeface="Work Sans" pitchFamily="2" charset="0"/>
                        </a:rPr>
                        <a:t>Descrizione dell’area “Comunicazione e collaborazione”</a:t>
                      </a:r>
                      <a:r>
                        <a:rPr lang="it-IT" sz="1200" b="0">
                          <a:effectLst/>
                          <a:latin typeface="Work Sans" pitchFamily="2" charset="0"/>
                        </a:rPr>
                        <a:t>:</a:t>
                      </a:r>
                    </a:p>
                    <a:p>
                      <a:pPr algn="l" fontAlgn="ctr"/>
                      <a:r>
                        <a:rPr lang="it-IT" sz="1200" b="0">
                          <a:effectLst/>
                          <a:latin typeface="Work Sans" pitchFamily="2" charset="0"/>
                        </a:rPr>
                        <a:t>Interagire, comunicare e collaborare tramite le tecnologie digitali, tenendo conto della diversità culturale e generazionale. Partecipare alla società attraverso i servizi digitali pubblici e privati e la cittadinanza attiva. Gestire la propria presenza, identità e reputazione digitale.</a:t>
                      </a:r>
                    </a:p>
                  </a:txBody>
                  <a:tcPr marL="73751" marR="73751" marT="36876" marB="36876"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528194921"/>
                  </a:ext>
                </a:extLst>
              </a:tr>
              <a:tr h="349168">
                <a:tc gridSpan="5">
                  <a:txBody>
                    <a:bodyPr/>
                    <a:lstStyle/>
                    <a:p>
                      <a:r>
                        <a:rPr lang="it-IT" sz="1200" b="1" i="0" kern="1200">
                          <a:solidFill>
                            <a:schemeClr val="dk1"/>
                          </a:solidFill>
                          <a:effectLst/>
                          <a:latin typeface="Work Sans" pitchFamily="2" charset="0"/>
                          <a:ea typeface="+mn-ea"/>
                          <a:cs typeface="+mn-cs"/>
                        </a:rPr>
                        <a:t>Descrizione dell’area “Creazione di contenuti digitali”</a:t>
                      </a:r>
                      <a:r>
                        <a:rPr lang="it-IT" sz="1200" b="0" i="0" kern="1200">
                          <a:solidFill>
                            <a:schemeClr val="dk1"/>
                          </a:solidFill>
                          <a:effectLst/>
                          <a:latin typeface="Work Sans" pitchFamily="2" charset="0"/>
                          <a:ea typeface="+mn-ea"/>
                          <a:cs typeface="+mn-cs"/>
                        </a:rPr>
                        <a:t>:</a:t>
                      </a:r>
                    </a:p>
                    <a:p>
                      <a:r>
                        <a:rPr lang="it-IT" sz="1200" b="0" i="0" kern="1200">
                          <a:solidFill>
                            <a:schemeClr val="dk1"/>
                          </a:solidFill>
                          <a:effectLst/>
                          <a:latin typeface="Work Sans" pitchFamily="2" charset="0"/>
                          <a:ea typeface="+mn-ea"/>
                          <a:cs typeface="+mn-cs"/>
                        </a:rPr>
                        <a:t>Creare e modificare contenuti digitali. Migliorare e integrare le informazioni e i contenuti in un corpus di conoscenze esistenti, comprendendo come applicare il copyright e le licenze. Saper dare istruzioni comprensibili ad un sistema informatico.</a:t>
                      </a:r>
                    </a:p>
                  </a:txBody>
                  <a:tcPr marL="73751" marR="73751" marT="36876" marB="36876"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586579373"/>
                  </a:ext>
                </a:extLst>
              </a:tr>
              <a:tr h="349168">
                <a:tc gridSpan="5">
                  <a:txBody>
                    <a:bodyPr/>
                    <a:lstStyle/>
                    <a:p>
                      <a:r>
                        <a:rPr lang="it-IT" sz="1200" b="1" i="0" kern="1200">
                          <a:solidFill>
                            <a:schemeClr val="dk1"/>
                          </a:solidFill>
                          <a:effectLst/>
                          <a:latin typeface="Work Sans" pitchFamily="2" charset="0"/>
                          <a:ea typeface="+mn-ea"/>
                          <a:cs typeface="+mn-cs"/>
                        </a:rPr>
                        <a:t>Descrizione dell’area “Sicurezza”</a:t>
                      </a:r>
                      <a:r>
                        <a:rPr lang="it-IT" sz="1200" b="0" i="0" kern="1200">
                          <a:solidFill>
                            <a:schemeClr val="dk1"/>
                          </a:solidFill>
                          <a:effectLst/>
                          <a:latin typeface="Work Sans" pitchFamily="2" charset="0"/>
                          <a:ea typeface="+mn-ea"/>
                          <a:cs typeface="+mn-cs"/>
                        </a:rPr>
                        <a:t>:</a:t>
                      </a:r>
                    </a:p>
                    <a:p>
                      <a:r>
                        <a:rPr lang="it-IT" sz="1200" b="0" i="0" kern="1200">
                          <a:solidFill>
                            <a:schemeClr val="dk1"/>
                          </a:solidFill>
                          <a:effectLst/>
                          <a:latin typeface="Work Sans" pitchFamily="2" charset="0"/>
                          <a:ea typeface="+mn-ea"/>
                          <a:cs typeface="+mn-cs"/>
                        </a:rPr>
                        <a:t>Proteggere i dispositivi, i contenuti, i dati personali e la privacy negli ambienti digitali. Proteggere la salute fisica e psicologica ed essere competenti in materia di tecnologie digitali per il benessere e l'inclusione sociale. Essere consapevoli dell'impatto ambientale delle tecnologie digitali e del loro utilizzo.</a:t>
                      </a:r>
                    </a:p>
                  </a:txBody>
                  <a:tcPr marL="73751" marR="73751" marT="36876" marB="36876"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113111657"/>
                  </a:ext>
                </a:extLst>
              </a:tr>
            </a:tbl>
          </a:graphicData>
        </a:graphic>
      </p:graphicFrame>
      <p:sp>
        <p:nvSpPr>
          <p:cNvPr id="62" name="CasellaDiTesto 61">
            <a:extLst>
              <a:ext uri="{FF2B5EF4-FFF2-40B4-BE49-F238E27FC236}">
                <a16:creationId xmlns:a16="http://schemas.microsoft.com/office/drawing/2014/main" id="{8E076C85-EF12-4EB3-AEC2-F5769BF6638E}"/>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63" name="Pulsante di azione: vuoto 62" descr="Indietro con riempimento a tinta unita">
            <a:hlinkClick r:id="rId2" action="ppaction://hlinksldjump" highlightClick="1"/>
            <a:extLst>
              <a:ext uri="{FF2B5EF4-FFF2-40B4-BE49-F238E27FC236}">
                <a16:creationId xmlns:a16="http://schemas.microsoft.com/office/drawing/2014/main" id="{5FC1D7CA-8765-44C2-8A1D-5EFFAB026443}"/>
              </a:ext>
            </a:extLst>
          </p:cNvPr>
          <p:cNvSpPr/>
          <p:nvPr/>
        </p:nvSpPr>
        <p:spPr>
          <a:xfrm>
            <a:off x="2075250" y="505529"/>
            <a:ext cx="417501" cy="386443"/>
          </a:xfrm>
          <a:prstGeom prst="actionButtonBlank">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4" name="Gruppo 63">
            <a:extLst>
              <a:ext uri="{FF2B5EF4-FFF2-40B4-BE49-F238E27FC236}">
                <a16:creationId xmlns:a16="http://schemas.microsoft.com/office/drawing/2014/main" id="{9D9A7414-0FE8-48F2-9397-1DF795EAD4CA}"/>
              </a:ext>
            </a:extLst>
          </p:cNvPr>
          <p:cNvGrpSpPr/>
          <p:nvPr/>
        </p:nvGrpSpPr>
        <p:grpSpPr>
          <a:xfrm rot="5400000">
            <a:off x="-3167651" y="3212999"/>
            <a:ext cx="6662061" cy="432000"/>
            <a:chOff x="0" y="0"/>
            <a:chExt cx="12260385" cy="581573"/>
          </a:xfrm>
        </p:grpSpPr>
        <p:pic>
          <p:nvPicPr>
            <p:cNvPr id="65" name="Immagine 64">
              <a:extLst>
                <a:ext uri="{FF2B5EF4-FFF2-40B4-BE49-F238E27FC236}">
                  <a16:creationId xmlns:a16="http://schemas.microsoft.com/office/drawing/2014/main" id="{31486B87-645D-465C-B08D-F9DAB1271E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66" name="Immagine 65">
              <a:extLst>
                <a:ext uri="{FF2B5EF4-FFF2-40B4-BE49-F238E27FC236}">
                  <a16:creationId xmlns:a16="http://schemas.microsoft.com/office/drawing/2014/main" id="{D1AC7985-2E88-4E41-8181-5F212622B9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67" name="Immagine 66">
              <a:extLst>
                <a:ext uri="{FF2B5EF4-FFF2-40B4-BE49-F238E27FC236}">
                  <a16:creationId xmlns:a16="http://schemas.microsoft.com/office/drawing/2014/main" id="{753D592B-A680-4C3C-8A34-450F21B76C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15" name="Gruppo 14">
            <a:extLst>
              <a:ext uri="{FF2B5EF4-FFF2-40B4-BE49-F238E27FC236}">
                <a16:creationId xmlns:a16="http://schemas.microsoft.com/office/drawing/2014/main" id="{5FC5093A-83C5-4EFC-9482-A20BD98BC584}"/>
              </a:ext>
            </a:extLst>
          </p:cNvPr>
          <p:cNvGrpSpPr/>
          <p:nvPr/>
        </p:nvGrpSpPr>
        <p:grpSpPr>
          <a:xfrm>
            <a:off x="4572000" y="85316"/>
            <a:ext cx="7526173" cy="369714"/>
            <a:chOff x="596530" y="360775"/>
            <a:chExt cx="9604098" cy="341130"/>
          </a:xfrm>
        </p:grpSpPr>
        <p:sp>
          <p:nvSpPr>
            <p:cNvPr id="16" name="CasellaDiTesto 15">
              <a:extLst>
                <a:ext uri="{FF2B5EF4-FFF2-40B4-BE49-F238E27FC236}">
                  <a16:creationId xmlns:a16="http://schemas.microsoft.com/office/drawing/2014/main" id="{F702E8A6-98C9-41DB-BE6A-677B359CAF7C}"/>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17" name="Immagine 16">
              <a:extLst>
                <a:ext uri="{FF2B5EF4-FFF2-40B4-BE49-F238E27FC236}">
                  <a16:creationId xmlns:a16="http://schemas.microsoft.com/office/drawing/2014/main" id="{D36BD753-5CD6-4395-BA5F-7A51245161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3249914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78392D1-5474-4751-9C8D-E278B2C25932}"/>
              </a:ext>
            </a:extLst>
          </p:cNvPr>
          <p:cNvSpPr txBox="1"/>
          <p:nvPr/>
        </p:nvSpPr>
        <p:spPr>
          <a:xfrm>
            <a:off x="419100" y="1098760"/>
            <a:ext cx="11353800" cy="4832092"/>
          </a:xfrm>
          <a:prstGeom prst="rect">
            <a:avLst/>
          </a:prstGeom>
          <a:noFill/>
        </p:spPr>
        <p:txBody>
          <a:bodyPr wrap="square" rtlCol="0">
            <a:spAutoFit/>
          </a:bodyPr>
          <a:lstStyle/>
          <a:p>
            <a:pPr algn="ctr"/>
            <a:r>
              <a:rPr lang="it-IT" sz="5400">
                <a:latin typeface="Segoe Script" panose="030B0504020000000003" pitchFamily="66" charset="0"/>
              </a:rPr>
              <a:t>   </a:t>
            </a:r>
          </a:p>
          <a:p>
            <a:pPr algn="ctr"/>
            <a:r>
              <a:rPr lang="it-IT" sz="3600">
                <a:latin typeface="Segoe Script" panose="030B0504020000000003" pitchFamily="66" charset="0"/>
              </a:rPr>
              <a:t>LICEO </a:t>
            </a:r>
            <a:r>
              <a:rPr lang="it-IT" sz="3600">
                <a:latin typeface="Segoe Script" panose="030B0504020000000003" pitchFamily="66" charset="0"/>
                <a:sym typeface="Symbol" panose="05050102010706020507" pitchFamily="18" charset="2"/>
              </a:rPr>
              <a:t></a:t>
            </a:r>
            <a:r>
              <a:rPr lang="it-IT" sz="3600">
                <a:latin typeface="Segoe Script" panose="030B0504020000000003" pitchFamily="66" charset="0"/>
              </a:rPr>
              <a:t>P. NERVI–G. FERRARI</a:t>
            </a:r>
            <a:r>
              <a:rPr lang="it-IT" sz="3600">
                <a:latin typeface="Segoe Script" panose="030B0504020000000003" pitchFamily="66" charset="0"/>
                <a:sym typeface="Symbol" panose="05050102010706020507" pitchFamily="18" charset="2"/>
              </a:rPr>
              <a:t></a:t>
            </a:r>
          </a:p>
          <a:p>
            <a:pPr algn="ctr"/>
            <a:endParaRPr lang="it-IT" sz="4000">
              <a:latin typeface="Segoe Script" panose="030B0504020000000003" pitchFamily="66" charset="0"/>
            </a:endParaRPr>
          </a:p>
          <a:p>
            <a:pPr algn="ctr"/>
            <a:r>
              <a:rPr lang="it-IT" sz="5400">
                <a:latin typeface="Segoe Script" panose="030B0504020000000003" pitchFamily="66" charset="0"/>
              </a:rPr>
              <a:t>Restituzione Dati INVALSI </a:t>
            </a:r>
          </a:p>
          <a:p>
            <a:pPr algn="ctr"/>
            <a:r>
              <a:rPr lang="it-IT" sz="3600">
                <a:latin typeface="Segoe Script" panose="030B0504020000000003" pitchFamily="66" charset="0"/>
              </a:rPr>
              <a:t>a.s. 2024/2025</a:t>
            </a:r>
          </a:p>
          <a:p>
            <a:pPr algn="ctr"/>
            <a:endParaRPr lang="it-IT" sz="4400">
              <a:latin typeface="Segoe Script" panose="030B0504020000000003" pitchFamily="66" charset="0"/>
            </a:endParaRPr>
          </a:p>
          <a:p>
            <a:pPr algn="ctr"/>
            <a:r>
              <a:rPr lang="it-IT" sz="4400">
                <a:highlight>
                  <a:srgbClr val="FFFF00"/>
                </a:highlight>
                <a:latin typeface="Segoe Script" panose="030B0504020000000003" pitchFamily="66" charset="0"/>
              </a:rPr>
              <a:t>APPENDICE – Classi seconde</a:t>
            </a:r>
          </a:p>
        </p:txBody>
      </p:sp>
      <p:pic>
        <p:nvPicPr>
          <p:cNvPr id="15" name="Immagine 14">
            <a:extLst>
              <a:ext uri="{FF2B5EF4-FFF2-40B4-BE49-F238E27FC236}">
                <a16:creationId xmlns:a16="http://schemas.microsoft.com/office/drawing/2014/main" id="{2225091D-04EC-49D8-AAA1-19CA597BB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0513" y="1416436"/>
            <a:ext cx="908304" cy="1313688"/>
          </a:xfrm>
          <a:prstGeom prst="rect">
            <a:avLst/>
          </a:prstGeom>
        </p:spPr>
      </p:pic>
      <p:pic>
        <p:nvPicPr>
          <p:cNvPr id="16" name="Immagine 15">
            <a:extLst>
              <a:ext uri="{FF2B5EF4-FFF2-40B4-BE49-F238E27FC236}">
                <a16:creationId xmlns:a16="http://schemas.microsoft.com/office/drawing/2014/main" id="{E7E77210-0935-47B8-B58E-D54375CCF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183" y="1416436"/>
            <a:ext cx="1119999" cy="1137099"/>
          </a:xfrm>
          <a:prstGeom prst="rect">
            <a:avLst/>
          </a:prstGeom>
        </p:spPr>
      </p:pic>
      <p:pic>
        <p:nvPicPr>
          <p:cNvPr id="17" name="Immagine 16">
            <a:extLst>
              <a:ext uri="{FF2B5EF4-FFF2-40B4-BE49-F238E27FC236}">
                <a16:creationId xmlns:a16="http://schemas.microsoft.com/office/drawing/2014/main" id="{6D2707EF-32F7-4269-AA48-F4F16F10C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7138" y="1416436"/>
            <a:ext cx="537724" cy="537724"/>
          </a:xfrm>
          <a:prstGeom prst="rect">
            <a:avLst/>
          </a:prstGeom>
        </p:spPr>
      </p:pic>
      <p:sp>
        <p:nvSpPr>
          <p:cNvPr id="18" name="CasellaDiTesto 17">
            <a:extLst>
              <a:ext uri="{FF2B5EF4-FFF2-40B4-BE49-F238E27FC236}">
                <a16:creationId xmlns:a16="http://schemas.microsoft.com/office/drawing/2014/main" id="{6993B53A-635E-4553-9B56-59BA2A1B4025}"/>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9" name="Pulsante di azione: vuoto 18" descr="Indietro con riempimento a tinta unita">
            <a:hlinkClick r:id="rId5" action="ppaction://hlinksldjump" highlightClick="1"/>
            <a:extLst>
              <a:ext uri="{FF2B5EF4-FFF2-40B4-BE49-F238E27FC236}">
                <a16:creationId xmlns:a16="http://schemas.microsoft.com/office/drawing/2014/main" id="{867F835A-1863-4AFA-AD3C-CC0ED9BD0144}"/>
              </a:ext>
            </a:extLst>
          </p:cNvPr>
          <p:cNvSpPr/>
          <p:nvPr/>
        </p:nvSpPr>
        <p:spPr>
          <a:xfrm>
            <a:off x="2075250" y="505529"/>
            <a:ext cx="417501" cy="386443"/>
          </a:xfrm>
          <a:prstGeom prst="actionButtonBlank">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0" name="Gruppo 19">
            <a:extLst>
              <a:ext uri="{FF2B5EF4-FFF2-40B4-BE49-F238E27FC236}">
                <a16:creationId xmlns:a16="http://schemas.microsoft.com/office/drawing/2014/main" id="{4F24F911-EA1C-445D-B2D5-81EA51C75AEB}"/>
              </a:ext>
            </a:extLst>
          </p:cNvPr>
          <p:cNvGrpSpPr/>
          <p:nvPr/>
        </p:nvGrpSpPr>
        <p:grpSpPr>
          <a:xfrm rot="5400000">
            <a:off x="-3167651" y="3212999"/>
            <a:ext cx="6662061" cy="432000"/>
            <a:chOff x="0" y="0"/>
            <a:chExt cx="12260385" cy="581573"/>
          </a:xfrm>
        </p:grpSpPr>
        <p:pic>
          <p:nvPicPr>
            <p:cNvPr id="21" name="Immagine 20">
              <a:extLst>
                <a:ext uri="{FF2B5EF4-FFF2-40B4-BE49-F238E27FC236}">
                  <a16:creationId xmlns:a16="http://schemas.microsoft.com/office/drawing/2014/main" id="{A6DBD672-919D-42A5-B546-1341D6A805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22" name="Immagine 21">
              <a:extLst>
                <a:ext uri="{FF2B5EF4-FFF2-40B4-BE49-F238E27FC236}">
                  <a16:creationId xmlns:a16="http://schemas.microsoft.com/office/drawing/2014/main" id="{0068007E-2CA2-427C-B120-11C26E83CF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23" name="Immagine 22">
              <a:extLst>
                <a:ext uri="{FF2B5EF4-FFF2-40B4-BE49-F238E27FC236}">
                  <a16:creationId xmlns:a16="http://schemas.microsoft.com/office/drawing/2014/main" id="{5745F48C-0115-4D94-A768-38FFCD2353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Tree>
    <p:extLst>
      <p:ext uri="{BB962C8B-B14F-4D97-AF65-F5344CB8AC3E}">
        <p14:creationId xmlns:p14="http://schemas.microsoft.com/office/powerpoint/2010/main" val="261476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DD7ACE4-018E-43D2-99DC-E4A9895DBBD6}"/>
              </a:ext>
            </a:extLst>
          </p:cNvPr>
          <p:cNvSpPr txBox="1"/>
          <p:nvPr/>
        </p:nvSpPr>
        <p:spPr>
          <a:xfrm>
            <a:off x="390928" y="1077014"/>
            <a:ext cx="11724871" cy="5570756"/>
          </a:xfrm>
          <a:prstGeom prst="rect">
            <a:avLst/>
          </a:prstGeom>
          <a:noFill/>
        </p:spPr>
        <p:txBody>
          <a:bodyPr wrap="square">
            <a:spAutoFit/>
          </a:bodyPr>
          <a:lstStyle/>
          <a:p>
            <a:pPr algn="just"/>
            <a:r>
              <a:rPr lang="it-IT" sz="2000" b="1" u="sng">
                <a:latin typeface="Work Sans" pitchFamily="2" charset="0"/>
              </a:rPr>
              <a:t>EFFETTO SCUOLA</a:t>
            </a:r>
          </a:p>
          <a:p>
            <a:pPr algn="just"/>
            <a:r>
              <a:rPr lang="it-IT" sz="1400">
                <a:latin typeface="Work Sans" pitchFamily="2" charset="0"/>
              </a:rPr>
              <a:t>L’</a:t>
            </a:r>
            <a:r>
              <a:rPr lang="it-IT" sz="1400" b="1">
                <a:latin typeface="Work Sans" pitchFamily="2" charset="0"/>
              </a:rPr>
              <a:t>effetto scuola </a:t>
            </a:r>
            <a:r>
              <a:rPr lang="it-IT" sz="1400">
                <a:latin typeface="Work Sans" pitchFamily="2" charset="0"/>
              </a:rPr>
              <a:t>di una determinata istituzione scolastica è confrontato con l’effetto scuola medio a livello nazionale, a livello di macro-area e a livello di regione di appartenenza e, sia per la II che per l’ultimo anno della scuola secondaria di secondo grado, viene fornito unicamente per le sole prove di e Matematica. Ad esempio, un effetto scuola leggermente positivo vuol dire che, date le caratteristiche individuali e aggregate degli studenti dell’istituzione scolastica, l’effetto scuola è maggiore di quello di riferimento (nazionale o di macro-area o di regione): ciò significa che la scuola ottiene risultati medi più alti di quelli che ci si poteva aspettare in base alle caratteristiche della sua popolazione studentesca. </a:t>
            </a:r>
          </a:p>
          <a:p>
            <a:pPr algn="just"/>
            <a:r>
              <a:rPr lang="it-IT" sz="1400">
                <a:latin typeface="Work Sans" pitchFamily="2" charset="0"/>
              </a:rPr>
              <a:t>La dimensione dell’effetto scuola è espressa in 5 categorie: </a:t>
            </a:r>
          </a:p>
          <a:p>
            <a:pPr algn="just"/>
            <a:r>
              <a:rPr lang="it-IT" sz="1400">
                <a:latin typeface="Work Sans" pitchFamily="2" charset="0"/>
              </a:rPr>
              <a:t>1) effetto scuola negativo; </a:t>
            </a:r>
          </a:p>
          <a:p>
            <a:pPr algn="just"/>
            <a:r>
              <a:rPr lang="it-IT" sz="1400">
                <a:latin typeface="Work Sans" pitchFamily="2" charset="0"/>
              </a:rPr>
              <a:t>2) effetto scuola leggermente negativo; </a:t>
            </a:r>
          </a:p>
          <a:p>
            <a:pPr algn="just"/>
            <a:r>
              <a:rPr lang="it-IT" sz="1400">
                <a:latin typeface="Work Sans" pitchFamily="2" charset="0"/>
              </a:rPr>
              <a:t>3) effetto scuola pari alla media nazionale (o alla regione o alla macro-area di appartenenza); </a:t>
            </a:r>
          </a:p>
          <a:p>
            <a:pPr algn="just"/>
            <a:r>
              <a:rPr lang="it-IT" sz="1400">
                <a:latin typeface="Work Sans" pitchFamily="2" charset="0"/>
              </a:rPr>
              <a:t>4) effetto scuola leggermente positivo; </a:t>
            </a:r>
          </a:p>
          <a:p>
            <a:pPr algn="just"/>
            <a:r>
              <a:rPr lang="it-IT" sz="1400">
                <a:latin typeface="Work Sans" pitchFamily="2" charset="0"/>
              </a:rPr>
              <a:t>5) effetto scuola positivo. </a:t>
            </a:r>
          </a:p>
          <a:p>
            <a:pPr algn="just"/>
            <a:r>
              <a:rPr lang="it-IT" sz="1400">
                <a:latin typeface="Work Sans" pitchFamily="2" charset="0"/>
              </a:rPr>
              <a:t>Gli indicatori di valore aggiunto sono importanti per valutare l’efficacia della scuola, cioè l’efficacia degli interventi posti in essere dall’istituto, tolto il peso dei fattori esogeni. </a:t>
            </a:r>
          </a:p>
          <a:p>
            <a:pPr algn="just"/>
            <a:r>
              <a:rPr lang="it-IT" sz="1400">
                <a:latin typeface="Work Sans" pitchFamily="2" charset="0"/>
              </a:rPr>
              <a:t>Tuttavia, il livello delle competenze raggiunte dagli allievi è dato dal punteggio osservato.</a:t>
            </a:r>
          </a:p>
          <a:p>
            <a:pPr algn="just"/>
            <a:r>
              <a:rPr lang="it-IT" sz="1400" b="1" i="0">
                <a:solidFill>
                  <a:srgbClr val="1F1E1E"/>
                </a:solidFill>
                <a:effectLst/>
                <a:latin typeface="Work Sans" pitchFamily="2" charset="0"/>
              </a:rPr>
              <a:t>Il risultato è una stima</a:t>
            </a:r>
            <a:r>
              <a:rPr lang="it-IT" sz="1400" b="0" i="0">
                <a:solidFill>
                  <a:srgbClr val="1F1E1E"/>
                </a:solidFill>
                <a:effectLst/>
                <a:latin typeface="Work Sans" panose="020B0604020202020204" pitchFamily="2" charset="0"/>
              </a:rPr>
              <a:t> che indica l’effetto dell’istituto scolastico sulla preparazione degli studenti rispetto alla media degli altri istituti, e che è quindi un fattore molto importante del quale tenere conto nell’autovalutazione dell’istituto stesso.</a:t>
            </a:r>
          </a:p>
          <a:p>
            <a:pPr algn="just"/>
            <a:r>
              <a:rPr lang="it-IT" sz="1400" b="0" i="0">
                <a:solidFill>
                  <a:srgbClr val="1F1E1E"/>
                </a:solidFill>
                <a:effectLst/>
                <a:latin typeface="Work Sans" panose="020B0604020202020204" pitchFamily="2" charset="0"/>
              </a:rPr>
              <a:t>Un istituto che ha ricevuto un punteggio relativamente basso potrebbe aver avuto un effetto scuola positivo, perché rispetto ad altri istituti che operano in contesti simili potrebbe aver migliorato considerevolmente la preparazione degli studenti, anche se questa avrebbe bisogno di un ulteriore miglioramento.</a:t>
            </a:r>
          </a:p>
          <a:p>
            <a:pPr algn="just"/>
            <a:r>
              <a:rPr lang="it-IT" sz="1400" b="1" i="0">
                <a:solidFill>
                  <a:srgbClr val="1F1E1E"/>
                </a:solidFill>
                <a:effectLst/>
                <a:latin typeface="Work Sans" pitchFamily="2" charset="0"/>
              </a:rPr>
              <a:t>La scuola che funziona bene infatti non è solo quella che ottiene risultati eccellenti.</a:t>
            </a:r>
            <a:endParaRPr lang="it-IT" sz="1400" b="0" i="0">
              <a:solidFill>
                <a:srgbClr val="1F1E1E"/>
              </a:solidFill>
              <a:effectLst/>
              <a:latin typeface="Work Sans" pitchFamily="2" charset="0"/>
            </a:endParaRPr>
          </a:p>
          <a:p>
            <a:pPr algn="just"/>
            <a:r>
              <a:rPr lang="it-IT" sz="1400" b="0" i="0">
                <a:solidFill>
                  <a:srgbClr val="1F1E1E"/>
                </a:solidFill>
                <a:effectLst/>
                <a:latin typeface="Work Sans" pitchFamily="2" charset="0"/>
              </a:rPr>
              <a:t>È anche quella che, nonostante condizioni difficili, ha saputo comunque migliorare la preparazione degli allievi, </a:t>
            </a:r>
            <a:r>
              <a:rPr lang="it-IT" sz="1400" b="1" i="0">
                <a:solidFill>
                  <a:srgbClr val="1F1E1E"/>
                </a:solidFill>
                <a:effectLst/>
                <a:latin typeface="Work Sans" pitchFamily="2" charset="0"/>
              </a:rPr>
              <a:t>riducendo le disuguaglianze</a:t>
            </a:r>
            <a:r>
              <a:rPr lang="it-IT" sz="1400" b="0" i="0">
                <a:solidFill>
                  <a:srgbClr val="1F1E1E"/>
                </a:solidFill>
                <a:effectLst/>
                <a:latin typeface="Work Sans" pitchFamily="2" charset="0"/>
              </a:rPr>
              <a:t> di partenza.</a:t>
            </a:r>
          </a:p>
          <a:p>
            <a:pPr algn="just"/>
            <a:r>
              <a:rPr lang="it-IT" sz="1400" b="0" i="0">
                <a:solidFill>
                  <a:srgbClr val="1F1E1E"/>
                </a:solidFill>
                <a:effectLst/>
                <a:latin typeface="Work Sans" pitchFamily="2" charset="0"/>
              </a:rPr>
              <a:t>Perché uno dei compiti fondamentali della scuola è proprio quello di dare a </a:t>
            </a:r>
            <a:r>
              <a:rPr lang="it-IT" sz="1400" b="0" i="1">
                <a:solidFill>
                  <a:srgbClr val="1F1E1E"/>
                </a:solidFill>
                <a:effectLst/>
                <a:latin typeface="Work Sans" pitchFamily="2" charset="0"/>
              </a:rPr>
              <a:t>tutti</a:t>
            </a:r>
            <a:r>
              <a:rPr lang="it-IT" sz="1400" b="0" i="0">
                <a:solidFill>
                  <a:srgbClr val="1F1E1E"/>
                </a:solidFill>
                <a:effectLst/>
                <a:latin typeface="Work Sans" pitchFamily="2" charset="0"/>
              </a:rPr>
              <a:t> gli studenti le stesse opportunità.</a:t>
            </a:r>
          </a:p>
        </p:txBody>
      </p:sp>
      <p:grpSp>
        <p:nvGrpSpPr>
          <p:cNvPr id="13" name="Gruppo 12">
            <a:extLst>
              <a:ext uri="{FF2B5EF4-FFF2-40B4-BE49-F238E27FC236}">
                <a16:creationId xmlns:a16="http://schemas.microsoft.com/office/drawing/2014/main" id="{B576DC78-9B77-46B0-B448-5232389C31DE}"/>
              </a:ext>
            </a:extLst>
          </p:cNvPr>
          <p:cNvGrpSpPr/>
          <p:nvPr/>
        </p:nvGrpSpPr>
        <p:grpSpPr>
          <a:xfrm rot="5400000">
            <a:off x="-3167651" y="3212999"/>
            <a:ext cx="6662061" cy="432000"/>
            <a:chOff x="0" y="0"/>
            <a:chExt cx="12260385" cy="581573"/>
          </a:xfrm>
        </p:grpSpPr>
        <p:pic>
          <p:nvPicPr>
            <p:cNvPr id="14" name="Immagine 13">
              <a:extLst>
                <a:ext uri="{FF2B5EF4-FFF2-40B4-BE49-F238E27FC236}">
                  <a16:creationId xmlns:a16="http://schemas.microsoft.com/office/drawing/2014/main" id="{AD79ABBA-FE73-4011-8533-C7069F03DF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5" name="Immagine 14">
              <a:extLst>
                <a:ext uri="{FF2B5EF4-FFF2-40B4-BE49-F238E27FC236}">
                  <a16:creationId xmlns:a16="http://schemas.microsoft.com/office/drawing/2014/main" id="{4E8B7664-95A2-4F85-9089-77B8D251F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6" name="Immagine 15">
              <a:extLst>
                <a:ext uri="{FF2B5EF4-FFF2-40B4-BE49-F238E27FC236}">
                  <a16:creationId xmlns:a16="http://schemas.microsoft.com/office/drawing/2014/main" id="{07F3420A-0335-4F91-A6A8-11B425651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0" name="Gruppo 19">
            <a:extLst>
              <a:ext uri="{FF2B5EF4-FFF2-40B4-BE49-F238E27FC236}">
                <a16:creationId xmlns:a16="http://schemas.microsoft.com/office/drawing/2014/main" id="{8FE32101-A0BC-4792-8C4E-A7DE8AD8DDB9}"/>
              </a:ext>
            </a:extLst>
          </p:cNvPr>
          <p:cNvGrpSpPr/>
          <p:nvPr/>
        </p:nvGrpSpPr>
        <p:grpSpPr>
          <a:xfrm>
            <a:off x="4572000" y="85316"/>
            <a:ext cx="7526173" cy="369714"/>
            <a:chOff x="596530" y="360775"/>
            <a:chExt cx="9604098" cy="341130"/>
          </a:xfrm>
        </p:grpSpPr>
        <p:sp>
          <p:nvSpPr>
            <p:cNvPr id="21" name="CasellaDiTesto 20">
              <a:extLst>
                <a:ext uri="{FF2B5EF4-FFF2-40B4-BE49-F238E27FC236}">
                  <a16:creationId xmlns:a16="http://schemas.microsoft.com/office/drawing/2014/main" id="{FEE3F8C1-D161-4094-AE05-E6CE9817F257}"/>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2" name="Immagine 21">
              <a:extLst>
                <a:ext uri="{FF2B5EF4-FFF2-40B4-BE49-F238E27FC236}">
                  <a16:creationId xmlns:a16="http://schemas.microsoft.com/office/drawing/2014/main" id="{748BDE98-B70C-44F9-BC87-002AD1BB1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
        <p:nvSpPr>
          <p:cNvPr id="12" name="CasellaDiTesto 11">
            <a:extLst>
              <a:ext uri="{FF2B5EF4-FFF2-40B4-BE49-F238E27FC236}">
                <a16:creationId xmlns:a16="http://schemas.microsoft.com/office/drawing/2014/main" id="{991F8E26-030B-477D-82C3-1C8BE8338BAB}"/>
              </a:ext>
            </a:extLst>
          </p:cNvPr>
          <p:cNvSpPr txBox="1"/>
          <p:nvPr/>
        </p:nvSpPr>
        <p:spPr>
          <a:xfrm>
            <a:off x="3104475" y="437791"/>
            <a:ext cx="1730829" cy="461665"/>
          </a:xfrm>
          <a:prstGeom prst="rect">
            <a:avLst/>
          </a:prstGeom>
          <a:noFill/>
        </p:spPr>
        <p:txBody>
          <a:bodyPr wrap="square" rtlCol="0">
            <a:spAutoFit/>
          </a:bodyPr>
          <a:lstStyle/>
          <a:p>
            <a:r>
              <a:rPr lang="it-IT" sz="1200">
                <a:latin typeface="Segoe Script" panose="030B0504020000000003" pitchFamily="66" charset="0"/>
              </a:rPr>
              <a:t>Vai a diapositiva precedente</a:t>
            </a:r>
          </a:p>
        </p:txBody>
      </p:sp>
      <p:sp>
        <p:nvSpPr>
          <p:cNvPr id="19" name="Pulsante di azione: vuoto 18" descr="Indietro con riempimento a tinta unita">
            <a:hlinkClick r:id="" action="ppaction://hlinkshowjump?jump=lastslideviewed" highlightClick="1"/>
            <a:extLst>
              <a:ext uri="{FF2B5EF4-FFF2-40B4-BE49-F238E27FC236}">
                <a16:creationId xmlns:a16="http://schemas.microsoft.com/office/drawing/2014/main" id="{09EB8C54-309F-45CB-B453-5A62D8EE2A8E}"/>
              </a:ext>
            </a:extLst>
          </p:cNvPr>
          <p:cNvSpPr/>
          <p:nvPr/>
        </p:nvSpPr>
        <p:spPr>
          <a:xfrm>
            <a:off x="4681836" y="475402"/>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CasellaDiTesto 22">
            <a:extLst>
              <a:ext uri="{FF2B5EF4-FFF2-40B4-BE49-F238E27FC236}">
                <a16:creationId xmlns:a16="http://schemas.microsoft.com/office/drawing/2014/main" id="{457852AD-7966-49E6-8976-2FC226B60ED1}"/>
              </a:ext>
            </a:extLst>
          </p:cNvPr>
          <p:cNvSpPr txBox="1"/>
          <p:nvPr/>
        </p:nvSpPr>
        <p:spPr>
          <a:xfrm>
            <a:off x="594120" y="483957"/>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4" name="Pulsante di azione: vuoto 23" descr="Indietro con riempimento a tinta unita">
            <a:hlinkClick r:id="rId6" action="ppaction://hlinksldjump" highlightClick="1"/>
            <a:extLst>
              <a:ext uri="{FF2B5EF4-FFF2-40B4-BE49-F238E27FC236}">
                <a16:creationId xmlns:a16="http://schemas.microsoft.com/office/drawing/2014/main" id="{D6059B50-665E-449F-BF8F-C83AE8EC7055}"/>
              </a:ext>
            </a:extLst>
          </p:cNvPr>
          <p:cNvSpPr/>
          <p:nvPr/>
        </p:nvSpPr>
        <p:spPr>
          <a:xfrm>
            <a:off x="2171481" y="475402"/>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15097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DD7ACE4-018E-43D2-99DC-E4A9895DBBD6}"/>
              </a:ext>
            </a:extLst>
          </p:cNvPr>
          <p:cNvSpPr txBox="1"/>
          <p:nvPr/>
        </p:nvSpPr>
        <p:spPr>
          <a:xfrm>
            <a:off x="379380" y="1077014"/>
            <a:ext cx="11736420" cy="2985433"/>
          </a:xfrm>
          <a:prstGeom prst="rect">
            <a:avLst/>
          </a:prstGeom>
          <a:noFill/>
        </p:spPr>
        <p:txBody>
          <a:bodyPr wrap="square">
            <a:spAutoFit/>
          </a:bodyPr>
          <a:lstStyle/>
          <a:p>
            <a:pPr algn="just"/>
            <a:r>
              <a:rPr lang="it-IT" sz="2000" b="1" u="sng">
                <a:latin typeface="Work Sans" pitchFamily="2" charset="0"/>
              </a:rPr>
              <a:t>Descrizione dei livelli di apprendimento - Italiano</a:t>
            </a:r>
            <a:endParaRPr lang="it-IT" sz="1400" u="sng">
              <a:solidFill>
                <a:srgbClr val="1F1E1E"/>
              </a:solidFill>
              <a:latin typeface="Work Sans" pitchFamily="2" charset="0"/>
            </a:endParaRPr>
          </a:p>
          <a:p>
            <a:pPr algn="just"/>
            <a:r>
              <a:rPr lang="it-IT" sz="1400" b="1" i="0">
                <a:solidFill>
                  <a:srgbClr val="1A1A1A"/>
                </a:solidFill>
                <a:effectLst/>
                <a:latin typeface="Work Sans" pitchFamily="2" charset="0"/>
              </a:rPr>
              <a:t>LIVELLO 1</a:t>
            </a:r>
          </a:p>
          <a:p>
            <a:pPr algn="just"/>
            <a:r>
              <a:rPr lang="it-IT" sz="1400" b="0" i="0">
                <a:solidFill>
                  <a:srgbClr val="1A1A1A"/>
                </a:solidFill>
                <a:effectLst/>
                <a:latin typeface="Work Sans" pitchFamily="2" charset="0"/>
              </a:rPr>
              <a:t>Gli studenti/le studentesse a questo livello individuano informazioni date esplicitamente in un testo, relative al tema principale e in assenza di informazioni concorrenti che potrebbero essere confuse con quelle richieste. Tali informazioni risultano facilmente reperibili grazie alla ripresa nella domanda di parole o di espressioni presenti nel testo. Ricostruiscono, ricavandolo dal contesto, il significato di termini, anche specialistici, di uso diffuso e presenti in testi relativi a contenuti familiari.</a:t>
            </a:r>
          </a:p>
          <a:p>
            <a:pPr algn="just"/>
            <a:r>
              <a:rPr lang="it-IT" sz="1400" b="0" i="0">
                <a:solidFill>
                  <a:srgbClr val="1A1A1A"/>
                </a:solidFill>
                <a:effectLst/>
                <a:latin typeface="Work Sans" pitchFamily="2" charset="0"/>
              </a:rPr>
              <a:t>Colgono i legami di coesione testuale tra elementi collocati in parti vicine del testo: in particolare, collegano un elemento linguistico con il referente testuale e comprendono, in frasi vicine, la funzione dei connettivi più frequenti come quelli che segnalano relazioni di causa ed effetto. Ricostruiscono il significato di una breve parte di testo compiendo semplici inferenze. Colgono semplici elementi della struttura di una narrazione e i segnali linguistici che permettono di individuarli. Colgono, nei casi più semplici, l’intenzione comunicativa dell’autore andando oltre la lettera del testo.</a:t>
            </a:r>
          </a:p>
          <a:p>
            <a:pPr algn="just"/>
            <a:r>
              <a:rPr lang="it-IT" sz="1400" b="0" i="0">
                <a:solidFill>
                  <a:srgbClr val="1A1A1A"/>
                </a:solidFill>
                <a:effectLst/>
                <a:latin typeface="Work Sans" pitchFamily="2" charset="0"/>
              </a:rPr>
              <a:t>Svolgono compiti grammaticali che richiedono prioritariamente il ricorso alla competenza implicita (ad esempio il completamento di sequenze linguistiche nel rispetto degli accordi morfosintattici tra elementi adiacenti).</a:t>
            </a:r>
            <a:endParaRPr lang="it-IT" sz="1400" b="1" u="sng">
              <a:latin typeface="Work Sans" pitchFamily="2" charset="0"/>
            </a:endParaRPr>
          </a:p>
        </p:txBody>
      </p:sp>
      <p:sp>
        <p:nvSpPr>
          <p:cNvPr id="13" name="CasellaDiTesto 12">
            <a:extLst>
              <a:ext uri="{FF2B5EF4-FFF2-40B4-BE49-F238E27FC236}">
                <a16:creationId xmlns:a16="http://schemas.microsoft.com/office/drawing/2014/main" id="{CE877F6A-8E3C-449C-95F0-18F5F9FBC3F7}"/>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4" name="Pulsante di azione: vuoto 13" descr="Indietro con riempimento a tinta unita">
            <a:hlinkClick r:id="rId2" action="ppaction://hlinksldjump" highlightClick="1"/>
            <a:extLst>
              <a:ext uri="{FF2B5EF4-FFF2-40B4-BE49-F238E27FC236}">
                <a16:creationId xmlns:a16="http://schemas.microsoft.com/office/drawing/2014/main" id="{7B49BF45-D93F-48A5-943F-64F787289A4C}"/>
              </a:ext>
            </a:extLst>
          </p:cNvPr>
          <p:cNvSpPr/>
          <p:nvPr/>
        </p:nvSpPr>
        <p:spPr>
          <a:xfrm>
            <a:off x="2075250" y="505529"/>
            <a:ext cx="417501" cy="386443"/>
          </a:xfrm>
          <a:prstGeom prst="actionButtonBlank">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5" name="Gruppo 14">
            <a:extLst>
              <a:ext uri="{FF2B5EF4-FFF2-40B4-BE49-F238E27FC236}">
                <a16:creationId xmlns:a16="http://schemas.microsoft.com/office/drawing/2014/main" id="{5F667659-5D80-4686-AF6E-394589DEA8B5}"/>
              </a:ext>
            </a:extLst>
          </p:cNvPr>
          <p:cNvGrpSpPr/>
          <p:nvPr/>
        </p:nvGrpSpPr>
        <p:grpSpPr>
          <a:xfrm rot="5400000">
            <a:off x="-3167651" y="3212999"/>
            <a:ext cx="6662061" cy="432000"/>
            <a:chOff x="0" y="0"/>
            <a:chExt cx="12260385" cy="581573"/>
          </a:xfrm>
        </p:grpSpPr>
        <p:pic>
          <p:nvPicPr>
            <p:cNvPr id="16" name="Immagine 15">
              <a:extLst>
                <a:ext uri="{FF2B5EF4-FFF2-40B4-BE49-F238E27FC236}">
                  <a16:creationId xmlns:a16="http://schemas.microsoft.com/office/drawing/2014/main" id="{E25B1E8F-02AB-444D-8EEC-CE2B5CDC87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7" name="Immagine 16">
              <a:extLst>
                <a:ext uri="{FF2B5EF4-FFF2-40B4-BE49-F238E27FC236}">
                  <a16:creationId xmlns:a16="http://schemas.microsoft.com/office/drawing/2014/main" id="{A202D85D-E0AD-4056-BBFE-F0C7756AA9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8" name="Immagine 17">
              <a:extLst>
                <a:ext uri="{FF2B5EF4-FFF2-40B4-BE49-F238E27FC236}">
                  <a16:creationId xmlns:a16="http://schemas.microsoft.com/office/drawing/2014/main" id="{B232C5E4-6B0E-4EEE-80C7-93333E9AAB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0" name="Gruppo 19">
            <a:extLst>
              <a:ext uri="{FF2B5EF4-FFF2-40B4-BE49-F238E27FC236}">
                <a16:creationId xmlns:a16="http://schemas.microsoft.com/office/drawing/2014/main" id="{061D3E13-9F3C-447E-85EC-48B731F93F07}"/>
              </a:ext>
            </a:extLst>
          </p:cNvPr>
          <p:cNvGrpSpPr/>
          <p:nvPr/>
        </p:nvGrpSpPr>
        <p:grpSpPr>
          <a:xfrm>
            <a:off x="4572000" y="85316"/>
            <a:ext cx="7526173" cy="369714"/>
            <a:chOff x="596530" y="360775"/>
            <a:chExt cx="9604098" cy="341130"/>
          </a:xfrm>
        </p:grpSpPr>
        <p:sp>
          <p:nvSpPr>
            <p:cNvPr id="21" name="CasellaDiTesto 20">
              <a:extLst>
                <a:ext uri="{FF2B5EF4-FFF2-40B4-BE49-F238E27FC236}">
                  <a16:creationId xmlns:a16="http://schemas.microsoft.com/office/drawing/2014/main" id="{6BE8BFA7-EBC1-4FA0-B36E-0727568808B4}"/>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2" name="Immagine 21">
              <a:extLst>
                <a:ext uri="{FF2B5EF4-FFF2-40B4-BE49-F238E27FC236}">
                  <a16:creationId xmlns:a16="http://schemas.microsoft.com/office/drawing/2014/main" id="{BA0C5462-17EA-4C8F-83B6-AD6BB31D43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2766050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DD7ACE4-018E-43D2-99DC-E4A9895DBBD6}"/>
              </a:ext>
            </a:extLst>
          </p:cNvPr>
          <p:cNvSpPr txBox="1"/>
          <p:nvPr/>
        </p:nvSpPr>
        <p:spPr>
          <a:xfrm>
            <a:off x="390928" y="1077014"/>
            <a:ext cx="11724871" cy="3847207"/>
          </a:xfrm>
          <a:prstGeom prst="rect">
            <a:avLst/>
          </a:prstGeom>
          <a:noFill/>
        </p:spPr>
        <p:txBody>
          <a:bodyPr wrap="square">
            <a:spAutoFit/>
          </a:bodyPr>
          <a:lstStyle/>
          <a:p>
            <a:pPr algn="just"/>
            <a:r>
              <a:rPr lang="it-IT" sz="2000" b="1" u="sng">
                <a:latin typeface="Work Sans" pitchFamily="2" charset="0"/>
              </a:rPr>
              <a:t>Descrizione dei livelli di apprendimento - Italiano</a:t>
            </a:r>
            <a:endParaRPr lang="it-IT" sz="1400" u="sng">
              <a:solidFill>
                <a:srgbClr val="1F1E1E"/>
              </a:solidFill>
              <a:latin typeface="Work Sans" pitchFamily="2" charset="0"/>
            </a:endParaRPr>
          </a:p>
          <a:p>
            <a:pPr algn="just"/>
            <a:r>
              <a:rPr lang="it-IT" sz="1400" b="1" i="0">
                <a:solidFill>
                  <a:srgbClr val="1A1A1A"/>
                </a:solidFill>
                <a:effectLst/>
                <a:latin typeface="Work Sans" pitchFamily="2" charset="0"/>
              </a:rPr>
              <a:t>LIVELLO 2</a:t>
            </a:r>
          </a:p>
          <a:p>
            <a:pPr algn="just"/>
            <a:r>
              <a:rPr lang="it-IT" sz="1400" b="0" i="0">
                <a:solidFill>
                  <a:srgbClr val="1A1A1A"/>
                </a:solidFill>
                <a:effectLst/>
                <a:latin typeface="Work Sans" pitchFamily="2" charset="0"/>
              </a:rPr>
              <a:t>Gli studenti/le studentesse a questo livello individuano informazioni date esplicitamente e ripetute in più punti del testo vicini tra loro, anche in una parte di media densità informativa con un numero limitato di informazioni concorrenti.</a:t>
            </a:r>
          </a:p>
          <a:p>
            <a:pPr algn="just"/>
            <a:r>
              <a:rPr lang="it-IT" sz="1400" b="0" i="0">
                <a:solidFill>
                  <a:srgbClr val="1A1A1A"/>
                </a:solidFill>
                <a:effectLst/>
                <a:latin typeface="Work Sans" pitchFamily="2" charset="0"/>
              </a:rPr>
              <a:t>Ricostruiscono, in contesto, il significato di parole di uso comune utilizzate in senso figurato o con accezione tecnico-specialistica. Riconoscono il significato di semplici espressioni metaforiche. Colgono il nesso logico fra due o più informazioni riconoscendo la funzione dei connettivi più frequenti. Ricostruiscono il significato di una parte di testo facendo anche inferenze complesse. Identificano il tema di base esplicitamente indicato in una porzione di testo e colgono il significato generale di un testo.</a:t>
            </a:r>
          </a:p>
          <a:p>
            <a:pPr algn="just"/>
            <a:r>
              <a:rPr lang="it-IT" sz="1400" b="0" i="0">
                <a:solidFill>
                  <a:srgbClr val="1A1A1A"/>
                </a:solidFill>
                <a:effectLst/>
                <a:latin typeface="Work Sans" pitchFamily="2" charset="0"/>
              </a:rPr>
              <a:t>Identificano tipi di testo riconoscendone la dominanza (narrativa, espositiva e argomentativa). In casi evidenti riconoscono il tono di alcune parti di testo e colgono la funzione delle scelte stilistiche. Colgono il punto di vista dell’autore sulla base del significato complessivo del testo, in particolare in testi monotematici.</a:t>
            </a:r>
          </a:p>
          <a:p>
            <a:pPr algn="just"/>
            <a:r>
              <a:rPr lang="it-IT" sz="1400" b="0" i="0">
                <a:solidFill>
                  <a:srgbClr val="1A1A1A"/>
                </a:solidFill>
                <a:effectLst/>
                <a:latin typeface="Work Sans" pitchFamily="2" charset="0"/>
              </a:rPr>
              <a:t>Svolgono compiti grammaticali che richiedono in primo luogo il ricorso alla competenza implicita, talvolta supportata dalla conoscenza esplicita di forme e strutture di base della lingua (ad esempio fenomeni di accordo, riconoscimento delle principali categorie lessicali). Sono in grado di analizzare un singolo elemento linguistico alla volta e di individuare alcune delle sue funzioni in brevi contesti frasali. assenza di terminologia specifica, riconoscono il tipo di relazione che elementi di coesione diversi (es. anafore, catafore, segni di interpunzione, connettivi) instaurano fra le parti di un testo. Riconoscono inoltre il significato di parole del lessico tecnico e/o colto, se ricostruibile dal contesto.</a:t>
            </a:r>
            <a:endParaRPr lang="it-IT" sz="1400" b="1" u="sng">
              <a:latin typeface="Work Sans" pitchFamily="2" charset="0"/>
            </a:endParaRPr>
          </a:p>
        </p:txBody>
      </p:sp>
      <p:sp>
        <p:nvSpPr>
          <p:cNvPr id="13" name="CasellaDiTesto 12">
            <a:extLst>
              <a:ext uri="{FF2B5EF4-FFF2-40B4-BE49-F238E27FC236}">
                <a16:creationId xmlns:a16="http://schemas.microsoft.com/office/drawing/2014/main" id="{8CA9741A-15EB-4D41-A829-7211CD4BDCB8}"/>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4" name="Pulsante di azione: vuoto 13" descr="Indietro con riempimento a tinta unita">
            <a:hlinkClick r:id="rId2" action="ppaction://hlinksldjump" highlightClick="1"/>
            <a:extLst>
              <a:ext uri="{FF2B5EF4-FFF2-40B4-BE49-F238E27FC236}">
                <a16:creationId xmlns:a16="http://schemas.microsoft.com/office/drawing/2014/main" id="{CA2FAF09-56C8-4E2E-9DD3-181890B6BAEA}"/>
              </a:ext>
            </a:extLst>
          </p:cNvPr>
          <p:cNvSpPr/>
          <p:nvPr/>
        </p:nvSpPr>
        <p:spPr>
          <a:xfrm>
            <a:off x="2075250" y="505529"/>
            <a:ext cx="417501" cy="386443"/>
          </a:xfrm>
          <a:prstGeom prst="actionButtonBlank">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5" name="Gruppo 14">
            <a:extLst>
              <a:ext uri="{FF2B5EF4-FFF2-40B4-BE49-F238E27FC236}">
                <a16:creationId xmlns:a16="http://schemas.microsoft.com/office/drawing/2014/main" id="{BD4E6476-A2C7-43B2-99CB-4DBD48B5A8FC}"/>
              </a:ext>
            </a:extLst>
          </p:cNvPr>
          <p:cNvGrpSpPr/>
          <p:nvPr/>
        </p:nvGrpSpPr>
        <p:grpSpPr>
          <a:xfrm rot="5400000">
            <a:off x="-3167651" y="3212999"/>
            <a:ext cx="6662061" cy="432000"/>
            <a:chOff x="0" y="0"/>
            <a:chExt cx="12260385" cy="581573"/>
          </a:xfrm>
        </p:grpSpPr>
        <p:pic>
          <p:nvPicPr>
            <p:cNvPr id="16" name="Immagine 15">
              <a:extLst>
                <a:ext uri="{FF2B5EF4-FFF2-40B4-BE49-F238E27FC236}">
                  <a16:creationId xmlns:a16="http://schemas.microsoft.com/office/drawing/2014/main" id="{05322C2E-3B0A-4DCF-93A9-E8B09F55EA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7" name="Immagine 16">
              <a:extLst>
                <a:ext uri="{FF2B5EF4-FFF2-40B4-BE49-F238E27FC236}">
                  <a16:creationId xmlns:a16="http://schemas.microsoft.com/office/drawing/2014/main" id="{59FE4BEC-25AF-4987-A91A-C9BD2191F6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8" name="Immagine 17">
              <a:extLst>
                <a:ext uri="{FF2B5EF4-FFF2-40B4-BE49-F238E27FC236}">
                  <a16:creationId xmlns:a16="http://schemas.microsoft.com/office/drawing/2014/main" id="{4A80BA38-3F71-44A0-970A-A8F387A2FC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0" name="Gruppo 19">
            <a:extLst>
              <a:ext uri="{FF2B5EF4-FFF2-40B4-BE49-F238E27FC236}">
                <a16:creationId xmlns:a16="http://schemas.microsoft.com/office/drawing/2014/main" id="{005FAAD0-E245-4CAF-A128-C5138C64B020}"/>
              </a:ext>
            </a:extLst>
          </p:cNvPr>
          <p:cNvGrpSpPr/>
          <p:nvPr/>
        </p:nvGrpSpPr>
        <p:grpSpPr>
          <a:xfrm>
            <a:off x="4572000" y="85316"/>
            <a:ext cx="7526173" cy="369714"/>
            <a:chOff x="596530" y="360775"/>
            <a:chExt cx="9604098" cy="341130"/>
          </a:xfrm>
        </p:grpSpPr>
        <p:sp>
          <p:nvSpPr>
            <p:cNvPr id="21" name="CasellaDiTesto 20">
              <a:extLst>
                <a:ext uri="{FF2B5EF4-FFF2-40B4-BE49-F238E27FC236}">
                  <a16:creationId xmlns:a16="http://schemas.microsoft.com/office/drawing/2014/main" id="{62148D11-EC40-4FCF-A617-3F3848A458CC}"/>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2" name="Immagine 21">
              <a:extLst>
                <a:ext uri="{FF2B5EF4-FFF2-40B4-BE49-F238E27FC236}">
                  <a16:creationId xmlns:a16="http://schemas.microsoft.com/office/drawing/2014/main" id="{1067F674-ABA6-442E-8A82-D307A515A3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4287417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DD7ACE4-018E-43D2-99DC-E4A9895DBBD6}"/>
              </a:ext>
            </a:extLst>
          </p:cNvPr>
          <p:cNvSpPr txBox="1"/>
          <p:nvPr/>
        </p:nvSpPr>
        <p:spPr>
          <a:xfrm>
            <a:off x="390928" y="1077014"/>
            <a:ext cx="11724871" cy="4708981"/>
          </a:xfrm>
          <a:prstGeom prst="rect">
            <a:avLst/>
          </a:prstGeom>
          <a:noFill/>
        </p:spPr>
        <p:txBody>
          <a:bodyPr wrap="square">
            <a:spAutoFit/>
          </a:bodyPr>
          <a:lstStyle/>
          <a:p>
            <a:pPr algn="just"/>
            <a:r>
              <a:rPr lang="it-IT" sz="2000" b="1" u="sng">
                <a:latin typeface="Work Sans" pitchFamily="2" charset="0"/>
              </a:rPr>
              <a:t>Descrizione dei livelli di apprendimento - Italiano</a:t>
            </a:r>
            <a:endParaRPr lang="it-IT" sz="1400" u="sng">
              <a:solidFill>
                <a:srgbClr val="1F1E1E"/>
              </a:solidFill>
              <a:latin typeface="Work Sans" pitchFamily="2" charset="0"/>
            </a:endParaRPr>
          </a:p>
          <a:p>
            <a:pPr algn="just"/>
            <a:r>
              <a:rPr lang="it-IT" sz="1400" b="1" i="0">
                <a:solidFill>
                  <a:srgbClr val="1A1A1A"/>
                </a:solidFill>
                <a:effectLst/>
                <a:latin typeface="Work Sans" pitchFamily="2" charset="0"/>
              </a:rPr>
              <a:t>LIVELLO 3</a:t>
            </a:r>
          </a:p>
          <a:p>
            <a:pPr algn="just"/>
            <a:r>
              <a:rPr lang="it-IT" sz="1400" b="0" i="0">
                <a:solidFill>
                  <a:srgbClr val="1A1A1A"/>
                </a:solidFill>
                <a:effectLst/>
                <a:latin typeface="Work Sans" pitchFamily="2" charset="0"/>
              </a:rPr>
              <a:t>Gli studenti/le studentesse a questo livello individuano informazioni date esplicitamente in punti diversi del testo, anche lontani tra loro, in presenza di informazioni concorrenti, e anche quando le informazioni da individuare sono formulate nel quesito in forma parafrastica. Applicano questa competenza a testi di tipi e forme diverse. Localizzano e individuano più informazioni selezionandole secondo criteri dati.</a:t>
            </a:r>
          </a:p>
          <a:p>
            <a:pPr algn="just"/>
            <a:r>
              <a:rPr lang="it-IT" sz="1400" b="0" i="0">
                <a:solidFill>
                  <a:srgbClr val="1A1A1A"/>
                </a:solidFill>
                <a:effectLst/>
                <a:latin typeface="Work Sans" pitchFamily="2" charset="0"/>
              </a:rPr>
              <a:t>A partire da una porzione di testo o dal testo nel suo complesso ricostruiscono il significato tecnico-specialistico che parole di uso comune assumono nel contesto di testi espositivi di ambito disciplinare anche non scolastico, e il significato di espressioni figurate, di parole di uso letterario, di termini tecnici. Ricostruiscono il significato di una parte del testo, collegando informazioni anche collocate al di fuori del corpo principale (ad esempio in una parte introduttiva), integrandole tra loro e inferendo le informazioni mancanti con il ricorso a conoscenze enciclopediche. Le informazioni da elaborare possono non avere una posizione preminente nel testo. Colgono i legami di coesione testuale fra elementi collocati in parti vicine del testo. Applicano queste competenze anche a testi di medio-alta densità informativa. Ricostruiscono il significato globale o il tema centrale del testo, in particolare quando le informazioni e i concetti fondamentali sono ripresi ricorsivamente.</a:t>
            </a:r>
          </a:p>
          <a:p>
            <a:pPr algn="just"/>
            <a:r>
              <a:rPr lang="it-IT" sz="1400" b="0" i="0">
                <a:solidFill>
                  <a:srgbClr val="1A1A1A"/>
                </a:solidFill>
                <a:effectLst/>
                <a:latin typeface="Work Sans" pitchFamily="2" charset="0"/>
              </a:rPr>
              <a:t>Riflettono sulla forma del testo riconoscendo tecniche narrative e scelte stilistiche e, in particolare, cogliendo il valore connotativo di parole ed espressioni (ad esempio, usate in tono ironico). Colgono l’intenzione comunicativa più evidente dell’autore o lo scopo prevalente del testo anche in testi espositivo-argomentativi a medio-alta densità informativa. Svolgono compiti grammaticali supportati da un’ampia competenza implicita, che consente loro di riconoscere e analizzare anche fenomeni particolari, come ad esempio la funzione pragmatica di un elemento o di una sequenza linguistica. Utilizzano le conoscenze esplicite per confrontare più elementi linguistici sulla base di un criterio dato (semantico, morfologico o sintattico), riconoscendo, ad esempio, la funzione di un elemento polifunzionale (perché, in- prefisso) quando il contesto ne facilita l’identificazione.</a:t>
            </a:r>
            <a:endParaRPr lang="it-IT" sz="1400" b="1" u="sng">
              <a:latin typeface="Work Sans" pitchFamily="2" charset="0"/>
            </a:endParaRPr>
          </a:p>
        </p:txBody>
      </p:sp>
      <p:sp>
        <p:nvSpPr>
          <p:cNvPr id="13" name="CasellaDiTesto 12">
            <a:extLst>
              <a:ext uri="{FF2B5EF4-FFF2-40B4-BE49-F238E27FC236}">
                <a16:creationId xmlns:a16="http://schemas.microsoft.com/office/drawing/2014/main" id="{7EF83EC2-2ADD-4B63-A2CD-CCCCEEB4C9D0}"/>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4" name="Pulsante di azione: vuoto 13" descr="Indietro con riempimento a tinta unita">
            <a:hlinkClick r:id="rId2" action="ppaction://hlinksldjump" highlightClick="1"/>
            <a:extLst>
              <a:ext uri="{FF2B5EF4-FFF2-40B4-BE49-F238E27FC236}">
                <a16:creationId xmlns:a16="http://schemas.microsoft.com/office/drawing/2014/main" id="{E220FC54-1182-4E57-A60C-3E171B349CE1}"/>
              </a:ext>
            </a:extLst>
          </p:cNvPr>
          <p:cNvSpPr/>
          <p:nvPr/>
        </p:nvSpPr>
        <p:spPr>
          <a:xfrm>
            <a:off x="2075250" y="505529"/>
            <a:ext cx="417501" cy="386443"/>
          </a:xfrm>
          <a:prstGeom prst="actionButtonBlank">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5" name="Gruppo 14">
            <a:extLst>
              <a:ext uri="{FF2B5EF4-FFF2-40B4-BE49-F238E27FC236}">
                <a16:creationId xmlns:a16="http://schemas.microsoft.com/office/drawing/2014/main" id="{7EA23493-9A20-4F97-B25C-3BCD9257FA72}"/>
              </a:ext>
            </a:extLst>
          </p:cNvPr>
          <p:cNvGrpSpPr/>
          <p:nvPr/>
        </p:nvGrpSpPr>
        <p:grpSpPr>
          <a:xfrm rot="5400000">
            <a:off x="-3167651" y="3212999"/>
            <a:ext cx="6662061" cy="432000"/>
            <a:chOff x="0" y="0"/>
            <a:chExt cx="12260385" cy="581573"/>
          </a:xfrm>
        </p:grpSpPr>
        <p:pic>
          <p:nvPicPr>
            <p:cNvPr id="16" name="Immagine 15">
              <a:extLst>
                <a:ext uri="{FF2B5EF4-FFF2-40B4-BE49-F238E27FC236}">
                  <a16:creationId xmlns:a16="http://schemas.microsoft.com/office/drawing/2014/main" id="{EBE96CD4-E950-4042-BE7C-81541B1F1F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7" name="Immagine 16">
              <a:extLst>
                <a:ext uri="{FF2B5EF4-FFF2-40B4-BE49-F238E27FC236}">
                  <a16:creationId xmlns:a16="http://schemas.microsoft.com/office/drawing/2014/main" id="{0A71B25A-F82E-4EEC-8954-A750E19930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8" name="Immagine 17">
              <a:extLst>
                <a:ext uri="{FF2B5EF4-FFF2-40B4-BE49-F238E27FC236}">
                  <a16:creationId xmlns:a16="http://schemas.microsoft.com/office/drawing/2014/main" id="{8E10F22A-98CF-461E-BCDD-44BCB5F351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0" name="Gruppo 19">
            <a:extLst>
              <a:ext uri="{FF2B5EF4-FFF2-40B4-BE49-F238E27FC236}">
                <a16:creationId xmlns:a16="http://schemas.microsoft.com/office/drawing/2014/main" id="{C232C880-6E6C-4CCA-9915-85FFEADE20AD}"/>
              </a:ext>
            </a:extLst>
          </p:cNvPr>
          <p:cNvGrpSpPr/>
          <p:nvPr/>
        </p:nvGrpSpPr>
        <p:grpSpPr>
          <a:xfrm>
            <a:off x="4572000" y="85316"/>
            <a:ext cx="7526173" cy="369714"/>
            <a:chOff x="596530" y="360775"/>
            <a:chExt cx="9604098" cy="341130"/>
          </a:xfrm>
        </p:grpSpPr>
        <p:sp>
          <p:nvSpPr>
            <p:cNvPr id="21" name="CasellaDiTesto 20">
              <a:extLst>
                <a:ext uri="{FF2B5EF4-FFF2-40B4-BE49-F238E27FC236}">
                  <a16:creationId xmlns:a16="http://schemas.microsoft.com/office/drawing/2014/main" id="{911757E1-D158-4FD5-BBDE-1C899CF7B8C8}"/>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2" name="Immagine 21">
              <a:extLst>
                <a:ext uri="{FF2B5EF4-FFF2-40B4-BE49-F238E27FC236}">
                  <a16:creationId xmlns:a16="http://schemas.microsoft.com/office/drawing/2014/main" id="{3E5338B3-C70A-424F-AF3A-69874A44E8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3793165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DD7ACE4-018E-43D2-99DC-E4A9895DBBD6}"/>
              </a:ext>
            </a:extLst>
          </p:cNvPr>
          <p:cNvSpPr txBox="1"/>
          <p:nvPr/>
        </p:nvSpPr>
        <p:spPr>
          <a:xfrm>
            <a:off x="390928" y="1077014"/>
            <a:ext cx="11724871" cy="4278094"/>
          </a:xfrm>
          <a:prstGeom prst="rect">
            <a:avLst/>
          </a:prstGeom>
          <a:noFill/>
        </p:spPr>
        <p:txBody>
          <a:bodyPr wrap="square">
            <a:spAutoFit/>
          </a:bodyPr>
          <a:lstStyle/>
          <a:p>
            <a:pPr algn="just"/>
            <a:r>
              <a:rPr lang="it-IT" sz="2000" b="1" u="sng">
                <a:latin typeface="Work Sans" pitchFamily="2" charset="0"/>
              </a:rPr>
              <a:t>Descrizione dei livelli di apprendimento - Italiano</a:t>
            </a:r>
            <a:endParaRPr lang="it-IT" sz="1400" u="sng">
              <a:solidFill>
                <a:srgbClr val="1F1E1E"/>
              </a:solidFill>
              <a:latin typeface="Work Sans" pitchFamily="2" charset="0"/>
            </a:endParaRPr>
          </a:p>
          <a:p>
            <a:pPr algn="just"/>
            <a:r>
              <a:rPr lang="it-IT" sz="1400" b="1" i="0">
                <a:solidFill>
                  <a:srgbClr val="1A1A1A"/>
                </a:solidFill>
                <a:effectLst/>
                <a:latin typeface="Work Sans" pitchFamily="2" charset="0"/>
              </a:rPr>
              <a:t>LIVELLO 4</a:t>
            </a:r>
          </a:p>
          <a:p>
            <a:pPr algn="just"/>
            <a:r>
              <a:rPr lang="it-IT" sz="1400" b="0" i="0">
                <a:solidFill>
                  <a:srgbClr val="1A1A1A"/>
                </a:solidFill>
                <a:effectLst/>
                <a:latin typeface="Work Sans" pitchFamily="2" charset="0"/>
              </a:rPr>
              <a:t>Gli studenti/le studentesse a questo livello individuano informazioni date in punti del testo anche lontani tra loro e in presenza di informazioni fortemente concorrenti. Svolgono tali compiti senza essere guidati da indizi linguistici o da segnali grafici. Applicano questa competenza anche a testi di tipo argomentativo e di contenuto astratto e poco familiare. Ricostruiscono, basandosi sul contesto, il significato di termini specialistici o di parole di uso comune con accezioni particolari, di espressioni idiomatiche o figurate in testi di vario tipo e, in particolare, in testi letterari. Ricostruiscono il significato di espressioni poco comuni ricorrendo all’enciclopedia personale, anche in testi dal contenuto complesso (storico o di analisi sociale). Fanno inferenze complesse collegando eventi narrati o presentati in ordine non lineare in testi espositivi o argomentativi. Costruiscono una rappresentazione sintetica ed esaustiva di parti del testo o del testo nel suo insieme.</a:t>
            </a:r>
          </a:p>
          <a:p>
            <a:pPr algn="just"/>
            <a:r>
              <a:rPr lang="it-IT" sz="1400" b="0" i="0">
                <a:solidFill>
                  <a:srgbClr val="1A1A1A"/>
                </a:solidFill>
                <a:effectLst/>
                <a:latin typeface="Work Sans" pitchFamily="2" charset="0"/>
              </a:rPr>
              <a:t>Colgono lo scopo di un testo, l’intenzione comunicativa dell’autore, la funzione di scelte stilistiche originali. In testi letterari riconoscono le figure retoriche più comuni e familiari, specifiche tecniche narrative, il tono del testo e, in alcuni casi, la coerenza tra linguaggio scelto dall’autore e situazioni descritte. In testi argomentativi riconoscono struttura e organizzazione del discorso, oltre che singole strategie argomentative.</a:t>
            </a:r>
          </a:p>
          <a:p>
            <a:pPr algn="just"/>
            <a:r>
              <a:rPr lang="it-IT" sz="1400" b="0" i="0">
                <a:solidFill>
                  <a:srgbClr val="1A1A1A"/>
                </a:solidFill>
                <a:effectLst/>
                <a:latin typeface="Work Sans" pitchFamily="2" charset="0"/>
              </a:rPr>
              <a:t>Svolgono compiti grammaticali relativamente complessi, grazie anche a una matura competenza implicita e a un adeguato bagaglio lessicale. Nell’esecuzione dei compiti riescono a tenere sotto controllo più criteri contemporaneamente (ad esempio identificano la relazione tra parola di base, suffisso, ed esito formale e semantico della parola derivata). Sono in grado di confrontarsi con contenuti grammaticali relativamente nuovi o poco praticati nelle consuetudini scolastiche (ad esempio l’analisi di una voce del dizionario).</a:t>
            </a:r>
            <a:endParaRPr lang="it-IT" sz="1400" b="1" u="sng">
              <a:latin typeface="Work Sans" pitchFamily="2" charset="0"/>
            </a:endParaRPr>
          </a:p>
        </p:txBody>
      </p:sp>
      <p:sp>
        <p:nvSpPr>
          <p:cNvPr id="13" name="CasellaDiTesto 12">
            <a:extLst>
              <a:ext uri="{FF2B5EF4-FFF2-40B4-BE49-F238E27FC236}">
                <a16:creationId xmlns:a16="http://schemas.microsoft.com/office/drawing/2014/main" id="{97BB5469-3066-437C-87E2-6E5C2B6FC6E9}"/>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4" name="Pulsante di azione: vuoto 13" descr="Indietro con riempimento a tinta unita">
            <a:hlinkClick r:id="rId2" action="ppaction://hlinksldjump" highlightClick="1"/>
            <a:extLst>
              <a:ext uri="{FF2B5EF4-FFF2-40B4-BE49-F238E27FC236}">
                <a16:creationId xmlns:a16="http://schemas.microsoft.com/office/drawing/2014/main" id="{6DC5D984-0D01-41D1-9502-01F6265580D5}"/>
              </a:ext>
            </a:extLst>
          </p:cNvPr>
          <p:cNvSpPr/>
          <p:nvPr/>
        </p:nvSpPr>
        <p:spPr>
          <a:xfrm>
            <a:off x="2075250" y="505529"/>
            <a:ext cx="417501" cy="386443"/>
          </a:xfrm>
          <a:prstGeom prst="actionButtonBlank">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5" name="Gruppo 14">
            <a:extLst>
              <a:ext uri="{FF2B5EF4-FFF2-40B4-BE49-F238E27FC236}">
                <a16:creationId xmlns:a16="http://schemas.microsoft.com/office/drawing/2014/main" id="{BCE4E2B3-9DF5-4D83-82ED-4610563C3F98}"/>
              </a:ext>
            </a:extLst>
          </p:cNvPr>
          <p:cNvGrpSpPr/>
          <p:nvPr/>
        </p:nvGrpSpPr>
        <p:grpSpPr>
          <a:xfrm rot="5400000">
            <a:off x="-3167651" y="3212999"/>
            <a:ext cx="6662061" cy="432000"/>
            <a:chOff x="0" y="0"/>
            <a:chExt cx="12260385" cy="581573"/>
          </a:xfrm>
        </p:grpSpPr>
        <p:pic>
          <p:nvPicPr>
            <p:cNvPr id="16" name="Immagine 15">
              <a:extLst>
                <a:ext uri="{FF2B5EF4-FFF2-40B4-BE49-F238E27FC236}">
                  <a16:creationId xmlns:a16="http://schemas.microsoft.com/office/drawing/2014/main" id="{17F0B37F-E4ED-4E99-A532-9CB79A9E4F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7" name="Immagine 16">
              <a:extLst>
                <a:ext uri="{FF2B5EF4-FFF2-40B4-BE49-F238E27FC236}">
                  <a16:creationId xmlns:a16="http://schemas.microsoft.com/office/drawing/2014/main" id="{B63D0F3F-EBAB-4B16-B0CB-DEBB7E6D3C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8" name="Immagine 17">
              <a:extLst>
                <a:ext uri="{FF2B5EF4-FFF2-40B4-BE49-F238E27FC236}">
                  <a16:creationId xmlns:a16="http://schemas.microsoft.com/office/drawing/2014/main" id="{5ECEEAB3-4940-4C7C-9F25-E49138F0B2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0" name="Gruppo 19">
            <a:extLst>
              <a:ext uri="{FF2B5EF4-FFF2-40B4-BE49-F238E27FC236}">
                <a16:creationId xmlns:a16="http://schemas.microsoft.com/office/drawing/2014/main" id="{C54BADF2-90C5-4BEE-A1B8-F6FA8653E924}"/>
              </a:ext>
            </a:extLst>
          </p:cNvPr>
          <p:cNvGrpSpPr/>
          <p:nvPr/>
        </p:nvGrpSpPr>
        <p:grpSpPr>
          <a:xfrm>
            <a:off x="4572000" y="85316"/>
            <a:ext cx="7526173" cy="369714"/>
            <a:chOff x="596530" y="360775"/>
            <a:chExt cx="9604098" cy="341130"/>
          </a:xfrm>
        </p:grpSpPr>
        <p:sp>
          <p:nvSpPr>
            <p:cNvPr id="21" name="CasellaDiTesto 20">
              <a:extLst>
                <a:ext uri="{FF2B5EF4-FFF2-40B4-BE49-F238E27FC236}">
                  <a16:creationId xmlns:a16="http://schemas.microsoft.com/office/drawing/2014/main" id="{98C21879-EA06-46F8-824D-46A6899BC431}"/>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2" name="Immagine 21">
              <a:extLst>
                <a:ext uri="{FF2B5EF4-FFF2-40B4-BE49-F238E27FC236}">
                  <a16:creationId xmlns:a16="http://schemas.microsoft.com/office/drawing/2014/main" id="{B0B13923-D269-4D6E-90B2-90BC81BC2D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899563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DD7ACE4-018E-43D2-99DC-E4A9895DBBD6}"/>
              </a:ext>
            </a:extLst>
          </p:cNvPr>
          <p:cNvSpPr txBox="1"/>
          <p:nvPr/>
        </p:nvSpPr>
        <p:spPr>
          <a:xfrm>
            <a:off x="379380" y="1077014"/>
            <a:ext cx="11736420" cy="3416320"/>
          </a:xfrm>
          <a:prstGeom prst="rect">
            <a:avLst/>
          </a:prstGeom>
          <a:noFill/>
        </p:spPr>
        <p:txBody>
          <a:bodyPr wrap="square">
            <a:spAutoFit/>
          </a:bodyPr>
          <a:lstStyle/>
          <a:p>
            <a:pPr algn="just"/>
            <a:r>
              <a:rPr lang="it-IT" sz="2000" b="1" u="sng">
                <a:latin typeface="Work Sans" pitchFamily="2" charset="0"/>
              </a:rPr>
              <a:t>Descrizione dei livelli di apprendimento - Italiano</a:t>
            </a:r>
            <a:endParaRPr lang="it-IT" sz="1400" u="sng">
              <a:solidFill>
                <a:srgbClr val="1F1E1E"/>
              </a:solidFill>
              <a:latin typeface="Work Sans" pitchFamily="2" charset="0"/>
            </a:endParaRPr>
          </a:p>
          <a:p>
            <a:pPr algn="just"/>
            <a:r>
              <a:rPr lang="it-IT" sz="1400" b="1" i="0">
                <a:solidFill>
                  <a:srgbClr val="1A1A1A"/>
                </a:solidFill>
                <a:effectLst/>
                <a:latin typeface="Work Sans" pitchFamily="2" charset="0"/>
              </a:rPr>
              <a:t>LIVELLO 5</a:t>
            </a:r>
          </a:p>
          <a:p>
            <a:pPr algn="just"/>
            <a:r>
              <a:rPr lang="it-IT" sz="1400" b="0" i="0">
                <a:solidFill>
                  <a:srgbClr val="1A1A1A"/>
                </a:solidFill>
                <a:effectLst/>
                <a:latin typeface="Work Sans" pitchFamily="2" charset="0"/>
              </a:rPr>
              <a:t>Gli studenti/le studentesse a questo livello, in testi complessi che propongono riflessioni su argomenti scientifici e sociali, individuano informazioni esplicite lontane tra loro e deducono informazioni implicite anche facendo ricorso all’enciclopedia personale. Ricostruiscono il significato di singole espressioni, di parti di testo o di testi nel loro complesso. Colgono i legami semantici, logici e grammaticali che assicurano coesione e coerenza al testo. Individuano parole-chiave che riassumono il senso del testo. Costruiscono una rappresentazione sintetica ed esaustiva di parti del testo e ne colgono la funzione rispetto all’intero testo. In testi complessi ripercorrono la catena delle informazioni e ne riconoscono la peculiare organizzazione.</a:t>
            </a:r>
          </a:p>
          <a:p>
            <a:pPr algn="just"/>
            <a:r>
              <a:rPr lang="it-IT" sz="1400" b="0" i="0">
                <a:solidFill>
                  <a:srgbClr val="1A1A1A"/>
                </a:solidFill>
                <a:effectLst/>
                <a:latin typeface="Work Sans" pitchFamily="2" charset="0"/>
              </a:rPr>
              <a:t>Riflettono sulla forma del testo e ne riconoscono stile e struttura, anche nel caso in cui siano compresenti più tipi e generi testuali. Distinguono alcune figure retoriche e sono capaci di cogliere, oltre la superficie, le intenzioni ironiche o la connotazione che riguarda la totalità del testo.</a:t>
            </a:r>
          </a:p>
          <a:p>
            <a:pPr algn="just"/>
            <a:r>
              <a:rPr lang="it-IT" sz="1400" b="0" i="0">
                <a:solidFill>
                  <a:srgbClr val="1A1A1A"/>
                </a:solidFill>
                <a:effectLst/>
                <a:latin typeface="Work Sans" pitchFamily="2" charset="0"/>
              </a:rPr>
              <a:t>Svolgono compiti grammaticali che richiedono una buona conoscenza esplicita di forme e strutture linguistiche, unitamente al possesso di un ampio bagaglio lessicale anche di tipo specialistico. Sono inoltre in grado di capire la terminologia grammaticale anche in relazione ad argomenti generalmente poco praticati. Riescono ad analizzare oggetti linguistici complessi, tenendo contemporaneamente sotto controllo più livelli di analisi (semantico, morfologico, sintattico).</a:t>
            </a:r>
            <a:endParaRPr lang="it-IT" sz="1400" b="1" u="sng">
              <a:latin typeface="Work Sans" pitchFamily="2" charset="0"/>
            </a:endParaRPr>
          </a:p>
        </p:txBody>
      </p:sp>
      <p:sp>
        <p:nvSpPr>
          <p:cNvPr id="13" name="CasellaDiTesto 12">
            <a:extLst>
              <a:ext uri="{FF2B5EF4-FFF2-40B4-BE49-F238E27FC236}">
                <a16:creationId xmlns:a16="http://schemas.microsoft.com/office/drawing/2014/main" id="{DB4158FA-5FD8-42EE-AF28-ED4037B1D62A}"/>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4" name="Pulsante di azione: vuoto 13" descr="Indietro con riempimento a tinta unita">
            <a:hlinkClick r:id="rId2" action="ppaction://hlinksldjump" highlightClick="1"/>
            <a:extLst>
              <a:ext uri="{FF2B5EF4-FFF2-40B4-BE49-F238E27FC236}">
                <a16:creationId xmlns:a16="http://schemas.microsoft.com/office/drawing/2014/main" id="{0E5561F6-A364-4662-963F-2C2854C89E76}"/>
              </a:ext>
            </a:extLst>
          </p:cNvPr>
          <p:cNvSpPr/>
          <p:nvPr/>
        </p:nvSpPr>
        <p:spPr>
          <a:xfrm>
            <a:off x="2075250" y="505529"/>
            <a:ext cx="417501" cy="386443"/>
          </a:xfrm>
          <a:prstGeom prst="actionButtonBlank">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5" name="Gruppo 14">
            <a:extLst>
              <a:ext uri="{FF2B5EF4-FFF2-40B4-BE49-F238E27FC236}">
                <a16:creationId xmlns:a16="http://schemas.microsoft.com/office/drawing/2014/main" id="{9F367BB8-4B6D-4259-A3D8-92B853CC8BC8}"/>
              </a:ext>
            </a:extLst>
          </p:cNvPr>
          <p:cNvGrpSpPr/>
          <p:nvPr/>
        </p:nvGrpSpPr>
        <p:grpSpPr>
          <a:xfrm rot="5400000">
            <a:off x="-3167651" y="3212999"/>
            <a:ext cx="6662061" cy="432000"/>
            <a:chOff x="0" y="0"/>
            <a:chExt cx="12260385" cy="581573"/>
          </a:xfrm>
        </p:grpSpPr>
        <p:pic>
          <p:nvPicPr>
            <p:cNvPr id="16" name="Immagine 15">
              <a:extLst>
                <a:ext uri="{FF2B5EF4-FFF2-40B4-BE49-F238E27FC236}">
                  <a16:creationId xmlns:a16="http://schemas.microsoft.com/office/drawing/2014/main" id="{BC786DC2-6B80-48F1-A9AE-866EE2DB7B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7" name="Immagine 16">
              <a:extLst>
                <a:ext uri="{FF2B5EF4-FFF2-40B4-BE49-F238E27FC236}">
                  <a16:creationId xmlns:a16="http://schemas.microsoft.com/office/drawing/2014/main" id="{439F67C4-3C47-429C-A700-4F14BE7FDF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8" name="Immagine 17">
              <a:extLst>
                <a:ext uri="{FF2B5EF4-FFF2-40B4-BE49-F238E27FC236}">
                  <a16:creationId xmlns:a16="http://schemas.microsoft.com/office/drawing/2014/main" id="{D26C918E-43C9-4372-A8CD-8BC68B3A8F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0" name="Gruppo 19">
            <a:extLst>
              <a:ext uri="{FF2B5EF4-FFF2-40B4-BE49-F238E27FC236}">
                <a16:creationId xmlns:a16="http://schemas.microsoft.com/office/drawing/2014/main" id="{B44C3146-2C6A-41C1-8E58-A4961012B790}"/>
              </a:ext>
            </a:extLst>
          </p:cNvPr>
          <p:cNvGrpSpPr/>
          <p:nvPr/>
        </p:nvGrpSpPr>
        <p:grpSpPr>
          <a:xfrm>
            <a:off x="4572000" y="85316"/>
            <a:ext cx="7526173" cy="369714"/>
            <a:chOff x="596530" y="360775"/>
            <a:chExt cx="9604098" cy="341130"/>
          </a:xfrm>
        </p:grpSpPr>
        <p:sp>
          <p:nvSpPr>
            <p:cNvPr id="21" name="CasellaDiTesto 20">
              <a:extLst>
                <a:ext uri="{FF2B5EF4-FFF2-40B4-BE49-F238E27FC236}">
                  <a16:creationId xmlns:a16="http://schemas.microsoft.com/office/drawing/2014/main" id="{6672A532-06F3-48CB-9563-33B455D70DEC}"/>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2" name="Immagine 21">
              <a:extLst>
                <a:ext uri="{FF2B5EF4-FFF2-40B4-BE49-F238E27FC236}">
                  <a16:creationId xmlns:a16="http://schemas.microsoft.com/office/drawing/2014/main" id="{B6D25619-91FF-40EE-8E88-2F6FE801C1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3698629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DD7ACE4-018E-43D2-99DC-E4A9895DBBD6}"/>
              </a:ext>
            </a:extLst>
          </p:cNvPr>
          <p:cNvSpPr txBox="1"/>
          <p:nvPr/>
        </p:nvSpPr>
        <p:spPr>
          <a:xfrm>
            <a:off x="379380" y="1077014"/>
            <a:ext cx="11736420" cy="2769989"/>
          </a:xfrm>
          <a:prstGeom prst="rect">
            <a:avLst/>
          </a:prstGeom>
          <a:noFill/>
        </p:spPr>
        <p:txBody>
          <a:bodyPr wrap="square">
            <a:spAutoFit/>
          </a:bodyPr>
          <a:lstStyle/>
          <a:p>
            <a:pPr algn="just"/>
            <a:r>
              <a:rPr lang="it-IT" sz="2000" b="1" u="sng">
                <a:latin typeface="Work Sans" pitchFamily="2" charset="0"/>
              </a:rPr>
              <a:t>Descrizione dei livelli di apprendimento - Matematica</a:t>
            </a:r>
            <a:endParaRPr lang="it-IT" sz="1400" u="sng">
              <a:solidFill>
                <a:srgbClr val="1F1E1E"/>
              </a:solidFill>
              <a:latin typeface="Work Sans" pitchFamily="2" charset="0"/>
            </a:endParaRPr>
          </a:p>
          <a:p>
            <a:pPr algn="just"/>
            <a:r>
              <a:rPr lang="it-IT" sz="1400" b="1" i="0">
                <a:solidFill>
                  <a:srgbClr val="1A1A1A"/>
                </a:solidFill>
                <a:effectLst/>
                <a:latin typeface="Work Sans" pitchFamily="2" charset="0"/>
              </a:rPr>
              <a:t>LIVELLO 1</a:t>
            </a:r>
          </a:p>
          <a:p>
            <a:pPr algn="just"/>
            <a:r>
              <a:rPr lang="it-IT" sz="1400" b="1" i="0">
                <a:solidFill>
                  <a:srgbClr val="1A1A1A"/>
                </a:solidFill>
                <a:effectLst/>
                <a:latin typeface="Work Sans" pitchFamily="2" charset="0"/>
              </a:rPr>
              <a:t>NUMERI</a:t>
            </a:r>
          </a:p>
          <a:p>
            <a:pPr algn="just"/>
            <a:r>
              <a:rPr lang="it-IT" sz="1400" i="0">
                <a:solidFill>
                  <a:srgbClr val="1A1A1A"/>
                </a:solidFill>
                <a:effectLst/>
                <a:latin typeface="Work Sans" pitchFamily="2" charset="0"/>
              </a:rPr>
              <a:t>L’allievo/a utilizza conoscenze elementari acquisite nei gradi scolari precedenti, per esempio affronta problemi di proporzionalità diretta, definiti in contesti specifici, che richiedono un solo passaggio per essere risolti, come nel cambio tra valute.</a:t>
            </a:r>
            <a:endParaRPr lang="it-IT" sz="1400" b="1" i="0">
              <a:solidFill>
                <a:srgbClr val="1A1A1A"/>
              </a:solidFill>
              <a:effectLst/>
              <a:latin typeface="Work Sans" pitchFamily="2" charset="0"/>
            </a:endParaRPr>
          </a:p>
          <a:p>
            <a:pPr algn="just"/>
            <a:r>
              <a:rPr lang="it-IT" sz="1400" b="1" i="0">
                <a:solidFill>
                  <a:srgbClr val="1A1A1A"/>
                </a:solidFill>
                <a:effectLst/>
                <a:latin typeface="Work Sans" pitchFamily="2" charset="0"/>
              </a:rPr>
              <a:t>DATI E PREVISIONI</a:t>
            </a:r>
          </a:p>
          <a:p>
            <a:pPr algn="just"/>
            <a:r>
              <a:rPr lang="it-IT" sz="1400" i="0">
                <a:solidFill>
                  <a:srgbClr val="1A1A1A"/>
                </a:solidFill>
                <a:effectLst/>
                <a:latin typeface="Work Sans" pitchFamily="2" charset="0"/>
              </a:rPr>
              <a:t>L’allievo/a individua e legge dati ricavabili in modo diretto e rappresentati in forme diverse: per esempio ricava informazioni direttamente leggibili su diagrammi ad albero, tabelle a doppia entrata e grafici.</a:t>
            </a:r>
          </a:p>
          <a:p>
            <a:pPr algn="just"/>
            <a:r>
              <a:rPr lang="it-IT" sz="1400" b="1" i="0">
                <a:solidFill>
                  <a:srgbClr val="1A1A1A"/>
                </a:solidFill>
                <a:effectLst/>
                <a:latin typeface="Work Sans" pitchFamily="2" charset="0"/>
              </a:rPr>
              <a:t>RELAZIONI E FUNZIONI</a:t>
            </a:r>
          </a:p>
          <a:p>
            <a:pPr algn="just"/>
            <a:r>
              <a:rPr lang="it-IT" sz="1400" i="0">
                <a:solidFill>
                  <a:srgbClr val="1A1A1A"/>
                </a:solidFill>
                <a:effectLst/>
                <a:latin typeface="Work Sans" pitchFamily="2" charset="0"/>
              </a:rPr>
              <a:t>L’allievo/a legge grafici cartesiani riferiti a situazioni reali, individuando il valore di una delle variabili nota l'altra. In un contesto reale, data una relazione lineare tra grandezze, espressa attraverso un linguaggio non simbolico, calcola il valore dell’output in corrispondenza di un input assegnato.</a:t>
            </a:r>
            <a:endParaRPr lang="it-IT" sz="1400" u="sng">
              <a:latin typeface="Work Sans" pitchFamily="2" charset="0"/>
            </a:endParaRPr>
          </a:p>
        </p:txBody>
      </p:sp>
      <p:sp>
        <p:nvSpPr>
          <p:cNvPr id="13" name="CasellaDiTesto 12">
            <a:extLst>
              <a:ext uri="{FF2B5EF4-FFF2-40B4-BE49-F238E27FC236}">
                <a16:creationId xmlns:a16="http://schemas.microsoft.com/office/drawing/2014/main" id="{105773A7-9466-413C-AA17-6C99A95D7C17}"/>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4" name="Pulsante di azione: vuoto 13" descr="Indietro con riempimento a tinta unita">
            <a:hlinkClick r:id="rId2" action="ppaction://hlinksldjump" highlightClick="1"/>
            <a:extLst>
              <a:ext uri="{FF2B5EF4-FFF2-40B4-BE49-F238E27FC236}">
                <a16:creationId xmlns:a16="http://schemas.microsoft.com/office/drawing/2014/main" id="{F7E6CEE3-2FF0-42E9-9334-F7BDE4E6C308}"/>
              </a:ext>
            </a:extLst>
          </p:cNvPr>
          <p:cNvSpPr/>
          <p:nvPr/>
        </p:nvSpPr>
        <p:spPr>
          <a:xfrm>
            <a:off x="2075250" y="505529"/>
            <a:ext cx="417501" cy="386443"/>
          </a:xfrm>
          <a:prstGeom prst="actionButtonBlank">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5" name="Gruppo 14">
            <a:extLst>
              <a:ext uri="{FF2B5EF4-FFF2-40B4-BE49-F238E27FC236}">
                <a16:creationId xmlns:a16="http://schemas.microsoft.com/office/drawing/2014/main" id="{24CA5213-E63C-4D49-954A-219FA06AE1BA}"/>
              </a:ext>
            </a:extLst>
          </p:cNvPr>
          <p:cNvGrpSpPr/>
          <p:nvPr/>
        </p:nvGrpSpPr>
        <p:grpSpPr>
          <a:xfrm rot="5400000">
            <a:off x="-3167651" y="3212999"/>
            <a:ext cx="6662061" cy="432000"/>
            <a:chOff x="0" y="0"/>
            <a:chExt cx="12260385" cy="581573"/>
          </a:xfrm>
        </p:grpSpPr>
        <p:pic>
          <p:nvPicPr>
            <p:cNvPr id="16" name="Immagine 15">
              <a:extLst>
                <a:ext uri="{FF2B5EF4-FFF2-40B4-BE49-F238E27FC236}">
                  <a16:creationId xmlns:a16="http://schemas.microsoft.com/office/drawing/2014/main" id="{28B367A3-0A3B-4FFF-96E3-075223CFDF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7" name="Immagine 16">
              <a:extLst>
                <a:ext uri="{FF2B5EF4-FFF2-40B4-BE49-F238E27FC236}">
                  <a16:creationId xmlns:a16="http://schemas.microsoft.com/office/drawing/2014/main" id="{69BF7C03-9901-482F-AD77-43A25303AB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8" name="Immagine 17">
              <a:extLst>
                <a:ext uri="{FF2B5EF4-FFF2-40B4-BE49-F238E27FC236}">
                  <a16:creationId xmlns:a16="http://schemas.microsoft.com/office/drawing/2014/main" id="{AA244F8F-DEB0-4A41-948A-706C1A7ABA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0" name="Gruppo 19">
            <a:extLst>
              <a:ext uri="{FF2B5EF4-FFF2-40B4-BE49-F238E27FC236}">
                <a16:creationId xmlns:a16="http://schemas.microsoft.com/office/drawing/2014/main" id="{E846C5AC-869D-41B7-BFCF-E80360BAA863}"/>
              </a:ext>
            </a:extLst>
          </p:cNvPr>
          <p:cNvGrpSpPr/>
          <p:nvPr/>
        </p:nvGrpSpPr>
        <p:grpSpPr>
          <a:xfrm>
            <a:off x="4572000" y="85316"/>
            <a:ext cx="7526173" cy="369714"/>
            <a:chOff x="596530" y="360775"/>
            <a:chExt cx="9604098" cy="341130"/>
          </a:xfrm>
        </p:grpSpPr>
        <p:sp>
          <p:nvSpPr>
            <p:cNvPr id="21" name="CasellaDiTesto 20">
              <a:extLst>
                <a:ext uri="{FF2B5EF4-FFF2-40B4-BE49-F238E27FC236}">
                  <a16:creationId xmlns:a16="http://schemas.microsoft.com/office/drawing/2014/main" id="{BB298B0E-9965-48A2-BE30-C8CCF67FE3A9}"/>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2" name="Immagine 21">
              <a:extLst>
                <a:ext uri="{FF2B5EF4-FFF2-40B4-BE49-F238E27FC236}">
                  <a16:creationId xmlns:a16="http://schemas.microsoft.com/office/drawing/2014/main" id="{1D4E8DEB-C33A-40F0-B667-D27845C522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473001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571717C-F0E7-4149-B50D-4BC3A93B68F9}"/>
              </a:ext>
            </a:extLst>
          </p:cNvPr>
          <p:cNvSpPr txBox="1"/>
          <p:nvPr/>
        </p:nvSpPr>
        <p:spPr>
          <a:xfrm>
            <a:off x="3098074" y="984569"/>
            <a:ext cx="6117770" cy="400110"/>
          </a:xfrm>
          <a:prstGeom prst="rect">
            <a:avLst/>
          </a:prstGeom>
          <a:noFill/>
        </p:spPr>
        <p:txBody>
          <a:bodyPr wrap="square">
            <a:spAutoFit/>
          </a:bodyPr>
          <a:lstStyle/>
          <a:p>
            <a:pPr algn="ctr"/>
            <a:r>
              <a:rPr lang="it-IT" sz="2000" b="1" i="0">
                <a:solidFill>
                  <a:srgbClr val="1A1A1A"/>
                </a:solidFill>
                <a:effectLst/>
                <a:latin typeface="Work Sans" pitchFamily="2" charset="0"/>
              </a:rPr>
              <a:t>Secondaria Secondo Grado - Classi Seconde</a:t>
            </a:r>
          </a:p>
        </p:txBody>
      </p:sp>
      <p:graphicFrame>
        <p:nvGraphicFramePr>
          <p:cNvPr id="13" name="Tabella 3">
            <a:extLst>
              <a:ext uri="{FF2B5EF4-FFF2-40B4-BE49-F238E27FC236}">
                <a16:creationId xmlns:a16="http://schemas.microsoft.com/office/drawing/2014/main" id="{C1D3883F-F5FF-4A46-9BD5-9870747057C5}"/>
              </a:ext>
            </a:extLst>
          </p:cNvPr>
          <p:cNvGraphicFramePr>
            <a:graphicFrameLocks noGrp="1" noChangeAspect="1"/>
          </p:cNvGraphicFramePr>
          <p:nvPr>
            <p:extLst>
              <p:ext uri="{D42A27DB-BD31-4B8C-83A1-F6EECF244321}">
                <p14:modId xmlns:p14="http://schemas.microsoft.com/office/powerpoint/2010/main" val="3098077204"/>
              </p:ext>
            </p:extLst>
          </p:nvPr>
        </p:nvGraphicFramePr>
        <p:xfrm>
          <a:off x="390929" y="1495424"/>
          <a:ext cx="11707199" cy="5264608"/>
        </p:xfrm>
        <a:graphic>
          <a:graphicData uri="http://schemas.openxmlformats.org/drawingml/2006/table">
            <a:tbl>
              <a:tblPr firstRow="1" bandRow="1">
                <a:tableStyleId>{5C22544A-7EE6-4342-B048-85BDC9FD1C3A}</a:tableStyleId>
              </a:tblPr>
              <a:tblGrid>
                <a:gridCol w="1672457">
                  <a:extLst>
                    <a:ext uri="{9D8B030D-6E8A-4147-A177-3AD203B41FA5}">
                      <a16:colId xmlns:a16="http://schemas.microsoft.com/office/drawing/2014/main" val="3086445372"/>
                    </a:ext>
                  </a:extLst>
                </a:gridCol>
                <a:gridCol w="1672457">
                  <a:extLst>
                    <a:ext uri="{9D8B030D-6E8A-4147-A177-3AD203B41FA5}">
                      <a16:colId xmlns:a16="http://schemas.microsoft.com/office/drawing/2014/main" val="3720313179"/>
                    </a:ext>
                  </a:extLst>
                </a:gridCol>
                <a:gridCol w="1672457">
                  <a:extLst>
                    <a:ext uri="{9D8B030D-6E8A-4147-A177-3AD203B41FA5}">
                      <a16:colId xmlns:a16="http://schemas.microsoft.com/office/drawing/2014/main" val="3156751206"/>
                    </a:ext>
                  </a:extLst>
                </a:gridCol>
                <a:gridCol w="1672457">
                  <a:extLst>
                    <a:ext uri="{9D8B030D-6E8A-4147-A177-3AD203B41FA5}">
                      <a16:colId xmlns:a16="http://schemas.microsoft.com/office/drawing/2014/main" val="1675375526"/>
                    </a:ext>
                  </a:extLst>
                </a:gridCol>
                <a:gridCol w="1672457">
                  <a:extLst>
                    <a:ext uri="{9D8B030D-6E8A-4147-A177-3AD203B41FA5}">
                      <a16:colId xmlns:a16="http://schemas.microsoft.com/office/drawing/2014/main" val="869660256"/>
                    </a:ext>
                  </a:extLst>
                </a:gridCol>
                <a:gridCol w="1672457">
                  <a:extLst>
                    <a:ext uri="{9D8B030D-6E8A-4147-A177-3AD203B41FA5}">
                      <a16:colId xmlns:a16="http://schemas.microsoft.com/office/drawing/2014/main" val="2450526501"/>
                    </a:ext>
                  </a:extLst>
                </a:gridCol>
                <a:gridCol w="1672457">
                  <a:extLst>
                    <a:ext uri="{9D8B030D-6E8A-4147-A177-3AD203B41FA5}">
                      <a16:colId xmlns:a16="http://schemas.microsoft.com/office/drawing/2014/main" val="3763295407"/>
                    </a:ext>
                  </a:extLst>
                </a:gridCol>
              </a:tblGrid>
              <a:tr h="658076">
                <a:tc gridSpan="7">
                  <a:txBody>
                    <a:bodyPr/>
                    <a:lstStyle/>
                    <a:p>
                      <a:pPr algn="ctr"/>
                      <a:r>
                        <a:rPr lang="it-IT" sz="1800" b="1" i="0" kern="1200">
                          <a:solidFill>
                            <a:schemeClr val="lt1"/>
                          </a:solidFill>
                          <a:effectLst/>
                          <a:latin typeface="Work Sans" pitchFamily="2" charset="0"/>
                          <a:ea typeface="+mn-ea"/>
                          <a:cs typeface="+mn-cs"/>
                        </a:rPr>
                        <a:t>Distribuzione nei livelli di apprendimento - Italiano e Matematica</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444926736"/>
                  </a:ext>
                </a:extLst>
              </a:tr>
              <a:tr h="658076">
                <a:tc rowSpan="2" gridSpan="2">
                  <a:txBody>
                    <a:bodyPr/>
                    <a:lstStyle/>
                    <a:p>
                      <a:endParaRPr lang="it-IT">
                        <a:latin typeface="Work Sans" pitchFamily="2" charset="0"/>
                      </a:endParaRPr>
                    </a:p>
                  </a:txBody>
                  <a:tcPr/>
                </a:tc>
                <a:tc rowSpan="2" hMerge="1">
                  <a:txBody>
                    <a:bodyPr/>
                    <a:lstStyle/>
                    <a:p>
                      <a:endParaRPr lang="it-IT"/>
                    </a:p>
                  </a:txBody>
                  <a:tcPr/>
                </a:tc>
                <a:tc gridSpan="5">
                  <a:txBody>
                    <a:bodyPr/>
                    <a:lstStyle/>
                    <a:p>
                      <a:pPr algn="ctr"/>
                      <a:r>
                        <a:rPr lang="it-IT" sz="1800" b="1" i="0" kern="1200">
                          <a:solidFill>
                            <a:schemeClr val="dk1"/>
                          </a:solidFill>
                          <a:effectLst/>
                          <a:latin typeface="Work Sans" pitchFamily="2" charset="0"/>
                          <a:ea typeface="+mn-ea"/>
                          <a:cs typeface="+mn-cs"/>
                        </a:rPr>
                        <a:t>Prove di Italiano</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272077773"/>
                  </a:ext>
                </a:extLst>
              </a:tr>
              <a:tr h="658076">
                <a:tc gridSpan="2" vMerge="1">
                  <a:txBody>
                    <a:bodyPr/>
                    <a:lstStyle/>
                    <a:p>
                      <a:endParaRPr lang="it-IT"/>
                    </a:p>
                  </a:txBody>
                  <a:tcPr/>
                </a:tc>
                <a:tc hMerge="1" vMerge="1">
                  <a:txBody>
                    <a:bodyPr/>
                    <a:lstStyle/>
                    <a:p>
                      <a:endParaRPr lang="it-IT"/>
                    </a:p>
                  </a:txBody>
                  <a:tcPr/>
                </a:tc>
                <a:tc>
                  <a:txBody>
                    <a:bodyPr/>
                    <a:lstStyle/>
                    <a:p>
                      <a:pPr algn="ctr"/>
                      <a:r>
                        <a:rPr lang="it-IT" b="1">
                          <a:effectLst/>
                          <a:latin typeface="Work Sans" pitchFamily="2" charset="0"/>
                        </a:rPr>
                        <a:t>Livello 1</a:t>
                      </a:r>
                    </a:p>
                  </a:txBody>
                  <a:tcPr anchor="ctr"/>
                </a:tc>
                <a:tc>
                  <a:txBody>
                    <a:bodyPr/>
                    <a:lstStyle/>
                    <a:p>
                      <a:pPr algn="ctr"/>
                      <a:r>
                        <a:rPr lang="it-IT" b="1">
                          <a:effectLst/>
                          <a:latin typeface="Work Sans" pitchFamily="2" charset="0"/>
                        </a:rPr>
                        <a:t>Livello 2</a:t>
                      </a:r>
                    </a:p>
                  </a:txBody>
                  <a:tcPr anchor="ctr"/>
                </a:tc>
                <a:tc>
                  <a:txBody>
                    <a:bodyPr/>
                    <a:lstStyle/>
                    <a:p>
                      <a:pPr algn="ctr"/>
                      <a:r>
                        <a:rPr lang="it-IT" b="1">
                          <a:effectLst/>
                          <a:latin typeface="Work Sans" pitchFamily="2" charset="0"/>
                        </a:rPr>
                        <a:t>Livello 3</a:t>
                      </a:r>
                    </a:p>
                  </a:txBody>
                  <a:tcPr anchor="ctr"/>
                </a:tc>
                <a:tc>
                  <a:txBody>
                    <a:bodyPr/>
                    <a:lstStyle/>
                    <a:p>
                      <a:pPr algn="ctr"/>
                      <a:r>
                        <a:rPr lang="it-IT" b="1">
                          <a:effectLst/>
                          <a:latin typeface="Work Sans" pitchFamily="2" charset="0"/>
                        </a:rPr>
                        <a:t>Livello 4</a:t>
                      </a:r>
                    </a:p>
                  </a:txBody>
                  <a:tcPr anchor="ctr"/>
                </a:tc>
                <a:tc>
                  <a:txBody>
                    <a:bodyPr/>
                    <a:lstStyle/>
                    <a:p>
                      <a:pPr algn="ctr"/>
                      <a:r>
                        <a:rPr lang="it-IT" b="1">
                          <a:effectLst/>
                          <a:latin typeface="Work Sans" pitchFamily="2" charset="0"/>
                        </a:rPr>
                        <a:t>Livello 5</a:t>
                      </a:r>
                    </a:p>
                  </a:txBody>
                  <a:tcPr anchor="ctr"/>
                </a:tc>
                <a:extLst>
                  <a:ext uri="{0D108BD9-81ED-4DB2-BD59-A6C34878D82A}">
                    <a16:rowId xmlns:a16="http://schemas.microsoft.com/office/drawing/2014/main" val="1155187279"/>
                  </a:ext>
                </a:extLst>
              </a:tr>
              <a:tr h="658076">
                <a:tc rowSpan="5">
                  <a:txBody>
                    <a:bodyPr/>
                    <a:lstStyle/>
                    <a:p>
                      <a:pPr algn="ctr"/>
                      <a:r>
                        <a:rPr lang="it-IT" sz="1800" b="1" i="0" kern="1200">
                          <a:solidFill>
                            <a:schemeClr val="dk1"/>
                          </a:solidFill>
                          <a:effectLst/>
                          <a:latin typeface="Work Sans" pitchFamily="2" charset="0"/>
                          <a:ea typeface="+mn-ea"/>
                          <a:cs typeface="+mn-cs"/>
                        </a:rPr>
                        <a:t>Prove di Matematica</a:t>
                      </a:r>
                      <a:endParaRPr lang="it-IT">
                        <a:latin typeface="Work Sans" pitchFamily="2" charset="0"/>
                      </a:endParaRPr>
                    </a:p>
                  </a:txBody>
                  <a:tcPr vert="vert270" anchor="ctr"/>
                </a:tc>
                <a:tc>
                  <a:txBody>
                    <a:bodyPr/>
                    <a:lstStyle/>
                    <a:p>
                      <a:pPr algn="ctr" fontAlgn="ctr"/>
                      <a:r>
                        <a:rPr lang="it-IT" b="1">
                          <a:effectLst/>
                          <a:latin typeface="Work Sans" pitchFamily="2" charset="0"/>
                        </a:rPr>
                        <a:t>Livello 1</a:t>
                      </a:r>
                    </a:p>
                  </a:txBody>
                  <a:tcPr anchor="ctr"/>
                </a:tc>
                <a:tc>
                  <a:txBody>
                    <a:bodyPr/>
                    <a:lstStyle/>
                    <a:p>
                      <a:pPr algn="ctr" fontAlgn="ctr"/>
                      <a:r>
                        <a:rPr lang="it-IT">
                          <a:effectLst/>
                          <a:latin typeface="Work Sans" pitchFamily="2" charset="0"/>
                        </a:rPr>
                        <a:t>4 (2,7%)</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1 (0,7%)</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3 (2,0%)</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2 (1,3%)</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0 (0,0%)</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extLst>
                  <a:ext uri="{0D108BD9-81ED-4DB2-BD59-A6C34878D82A}">
                    <a16:rowId xmlns:a16="http://schemas.microsoft.com/office/drawing/2014/main" val="2106618855"/>
                  </a:ext>
                </a:extLst>
              </a:tr>
              <a:tr h="658076">
                <a:tc vMerge="1">
                  <a:txBody>
                    <a:bodyPr/>
                    <a:lstStyle/>
                    <a:p>
                      <a:endParaRPr lang="it-IT"/>
                    </a:p>
                  </a:txBody>
                  <a:tcPr/>
                </a:tc>
                <a:tc>
                  <a:txBody>
                    <a:bodyPr/>
                    <a:lstStyle/>
                    <a:p>
                      <a:pPr algn="ctr" fontAlgn="ctr"/>
                      <a:r>
                        <a:rPr lang="it-IT" b="1">
                          <a:effectLst/>
                          <a:latin typeface="Work Sans" pitchFamily="2" charset="0"/>
                        </a:rPr>
                        <a:t>Livello 2</a:t>
                      </a:r>
                    </a:p>
                  </a:txBody>
                  <a:tcPr anchor="ctr"/>
                </a:tc>
                <a:tc>
                  <a:txBody>
                    <a:bodyPr/>
                    <a:lstStyle/>
                    <a:p>
                      <a:pPr algn="ctr" fontAlgn="ctr"/>
                      <a:r>
                        <a:rPr lang="it-IT">
                          <a:effectLst/>
                          <a:latin typeface="Work Sans" pitchFamily="2" charset="0"/>
                        </a:rPr>
                        <a:t>3 (2,0%)</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9 (6,0%)</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9 (6,0%)</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9 (6,0%)</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1 (0,7%)</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extLst>
                  <a:ext uri="{0D108BD9-81ED-4DB2-BD59-A6C34878D82A}">
                    <a16:rowId xmlns:a16="http://schemas.microsoft.com/office/drawing/2014/main" val="742647623"/>
                  </a:ext>
                </a:extLst>
              </a:tr>
              <a:tr h="658076">
                <a:tc vMerge="1">
                  <a:txBody>
                    <a:bodyPr/>
                    <a:lstStyle/>
                    <a:p>
                      <a:endParaRPr lang="it-IT"/>
                    </a:p>
                  </a:txBody>
                  <a:tcPr/>
                </a:tc>
                <a:tc>
                  <a:txBody>
                    <a:bodyPr/>
                    <a:lstStyle/>
                    <a:p>
                      <a:pPr algn="ctr" fontAlgn="ctr"/>
                      <a:r>
                        <a:rPr lang="it-IT" b="1">
                          <a:effectLst/>
                          <a:latin typeface="Work Sans" pitchFamily="2" charset="0"/>
                        </a:rPr>
                        <a:t>Livello 3</a:t>
                      </a:r>
                    </a:p>
                  </a:txBody>
                  <a:tcPr anchor="ctr"/>
                </a:tc>
                <a:tc>
                  <a:txBody>
                    <a:bodyPr/>
                    <a:lstStyle/>
                    <a:p>
                      <a:pPr algn="ctr" fontAlgn="ctr"/>
                      <a:r>
                        <a:rPr lang="it-IT">
                          <a:effectLst/>
                          <a:latin typeface="Work Sans" pitchFamily="2" charset="0"/>
                        </a:rPr>
                        <a:t>0 (0,0%)</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10 (6,7%)</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17 (11,4%)</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18 (12,1%)</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4 (2,7%)</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extLst>
                  <a:ext uri="{0D108BD9-81ED-4DB2-BD59-A6C34878D82A}">
                    <a16:rowId xmlns:a16="http://schemas.microsoft.com/office/drawing/2014/main" val="367335419"/>
                  </a:ext>
                </a:extLst>
              </a:tr>
              <a:tr h="658076">
                <a:tc vMerge="1">
                  <a:txBody>
                    <a:bodyPr/>
                    <a:lstStyle/>
                    <a:p>
                      <a:endParaRPr lang="it-IT"/>
                    </a:p>
                  </a:txBody>
                  <a:tcPr/>
                </a:tc>
                <a:tc>
                  <a:txBody>
                    <a:bodyPr/>
                    <a:lstStyle/>
                    <a:p>
                      <a:pPr algn="ctr" fontAlgn="ctr"/>
                      <a:r>
                        <a:rPr lang="it-IT" b="1">
                          <a:effectLst/>
                          <a:latin typeface="Work Sans" pitchFamily="2" charset="0"/>
                        </a:rPr>
                        <a:t>Livello 4</a:t>
                      </a:r>
                    </a:p>
                  </a:txBody>
                  <a:tcPr anchor="ctr"/>
                </a:tc>
                <a:tc>
                  <a:txBody>
                    <a:bodyPr/>
                    <a:lstStyle/>
                    <a:p>
                      <a:pPr algn="ctr" fontAlgn="ctr"/>
                      <a:r>
                        <a:rPr lang="it-IT">
                          <a:effectLst/>
                          <a:latin typeface="Work Sans" pitchFamily="2" charset="0"/>
                        </a:rPr>
                        <a:t>0 (0,0%)</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0 (0,0%)</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10 (6,7%)</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9 (6,0%)</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6 (4,0%)</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extLst>
                  <a:ext uri="{0D108BD9-81ED-4DB2-BD59-A6C34878D82A}">
                    <a16:rowId xmlns:a16="http://schemas.microsoft.com/office/drawing/2014/main" val="2533799991"/>
                  </a:ext>
                </a:extLst>
              </a:tr>
              <a:tr h="658076">
                <a:tc vMerge="1">
                  <a:txBody>
                    <a:bodyPr/>
                    <a:lstStyle/>
                    <a:p>
                      <a:endParaRPr lang="it-IT"/>
                    </a:p>
                  </a:txBody>
                  <a:tcPr/>
                </a:tc>
                <a:tc>
                  <a:txBody>
                    <a:bodyPr/>
                    <a:lstStyle/>
                    <a:p>
                      <a:pPr algn="ctr" fontAlgn="ctr"/>
                      <a:r>
                        <a:rPr lang="it-IT" b="1">
                          <a:effectLst/>
                          <a:latin typeface="Work Sans" pitchFamily="2" charset="0"/>
                        </a:rPr>
                        <a:t>Livello 5</a:t>
                      </a:r>
                    </a:p>
                  </a:txBody>
                  <a:tcPr anchor="ctr"/>
                </a:tc>
                <a:tc>
                  <a:txBody>
                    <a:bodyPr/>
                    <a:lstStyle/>
                    <a:p>
                      <a:pPr algn="ctr" fontAlgn="ctr"/>
                      <a:r>
                        <a:rPr lang="it-IT">
                          <a:effectLst/>
                          <a:latin typeface="Work Sans" pitchFamily="2" charset="0"/>
                        </a:rPr>
                        <a:t>0 (0,0%)</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0 (0,0%)</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3 (2,0%)</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16 (10,7%)</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15 (10,1%)</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extLst>
                  <a:ext uri="{0D108BD9-81ED-4DB2-BD59-A6C34878D82A}">
                    <a16:rowId xmlns:a16="http://schemas.microsoft.com/office/drawing/2014/main" val="1157448383"/>
                  </a:ext>
                </a:extLst>
              </a:tr>
            </a:tbl>
          </a:graphicData>
        </a:graphic>
      </p:graphicFrame>
      <p:grpSp>
        <p:nvGrpSpPr>
          <p:cNvPr id="15" name="Gruppo 14">
            <a:extLst>
              <a:ext uri="{FF2B5EF4-FFF2-40B4-BE49-F238E27FC236}">
                <a16:creationId xmlns:a16="http://schemas.microsoft.com/office/drawing/2014/main" id="{AD29B20F-B1E6-4C0B-959D-8E1139AC5654}"/>
              </a:ext>
            </a:extLst>
          </p:cNvPr>
          <p:cNvGrpSpPr/>
          <p:nvPr/>
        </p:nvGrpSpPr>
        <p:grpSpPr>
          <a:xfrm rot="5400000">
            <a:off x="-3167651" y="3212999"/>
            <a:ext cx="6662061" cy="432000"/>
            <a:chOff x="0" y="0"/>
            <a:chExt cx="12260385" cy="581573"/>
          </a:xfrm>
        </p:grpSpPr>
        <p:pic>
          <p:nvPicPr>
            <p:cNvPr id="16" name="Immagine 15">
              <a:extLst>
                <a:ext uri="{FF2B5EF4-FFF2-40B4-BE49-F238E27FC236}">
                  <a16:creationId xmlns:a16="http://schemas.microsoft.com/office/drawing/2014/main" id="{C43891F1-C805-4C90-8A1F-2B1667DB8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7" name="Immagine 16">
              <a:extLst>
                <a:ext uri="{FF2B5EF4-FFF2-40B4-BE49-F238E27FC236}">
                  <a16:creationId xmlns:a16="http://schemas.microsoft.com/office/drawing/2014/main" id="{53B845C1-2FC0-42BC-AEB9-FA4117242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8" name="Immagine 17">
              <a:extLst>
                <a:ext uri="{FF2B5EF4-FFF2-40B4-BE49-F238E27FC236}">
                  <a16:creationId xmlns:a16="http://schemas.microsoft.com/office/drawing/2014/main" id="{287C4F89-BC31-4C2D-BA1A-11079E3C4F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19" name="CasellaDiTesto 18">
            <a:extLst>
              <a:ext uri="{FF2B5EF4-FFF2-40B4-BE49-F238E27FC236}">
                <a16:creationId xmlns:a16="http://schemas.microsoft.com/office/drawing/2014/main" id="{3D42F068-E883-414A-B449-82FA3F229735}"/>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0" name="Pulsante di azione: vuoto 19" descr="Indietro con riempimento a tinta unita">
            <a:hlinkClick r:id="rId3" action="ppaction://hlinksldjump" highlightClick="1"/>
            <a:extLst>
              <a:ext uri="{FF2B5EF4-FFF2-40B4-BE49-F238E27FC236}">
                <a16:creationId xmlns:a16="http://schemas.microsoft.com/office/drawing/2014/main" id="{DA0D55DD-9A21-4053-994C-335BA5DAD797}"/>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7" name="Gruppo 26">
            <a:extLst>
              <a:ext uri="{FF2B5EF4-FFF2-40B4-BE49-F238E27FC236}">
                <a16:creationId xmlns:a16="http://schemas.microsoft.com/office/drawing/2014/main" id="{80E0788E-1001-41DB-A1FD-CDD5E6426159}"/>
              </a:ext>
            </a:extLst>
          </p:cNvPr>
          <p:cNvGrpSpPr/>
          <p:nvPr/>
        </p:nvGrpSpPr>
        <p:grpSpPr>
          <a:xfrm>
            <a:off x="4572000" y="85316"/>
            <a:ext cx="7526173" cy="369714"/>
            <a:chOff x="596530" y="360775"/>
            <a:chExt cx="9604098" cy="341130"/>
          </a:xfrm>
        </p:grpSpPr>
        <p:sp>
          <p:nvSpPr>
            <p:cNvPr id="28" name="CasellaDiTesto 27">
              <a:extLst>
                <a:ext uri="{FF2B5EF4-FFF2-40B4-BE49-F238E27FC236}">
                  <a16:creationId xmlns:a16="http://schemas.microsoft.com/office/drawing/2014/main" id="{71A26339-9533-457C-8220-6149AE730C27}"/>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9" name="Immagine 28">
              <a:extLst>
                <a:ext uri="{FF2B5EF4-FFF2-40B4-BE49-F238E27FC236}">
                  <a16:creationId xmlns:a16="http://schemas.microsoft.com/office/drawing/2014/main" id="{0BE4A069-BD08-4203-9961-A5F4F3AA9E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2559593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DD7ACE4-018E-43D2-99DC-E4A9895DBBD6}"/>
              </a:ext>
            </a:extLst>
          </p:cNvPr>
          <p:cNvSpPr txBox="1"/>
          <p:nvPr/>
        </p:nvSpPr>
        <p:spPr>
          <a:xfrm>
            <a:off x="390928" y="1077014"/>
            <a:ext cx="11724871" cy="4493538"/>
          </a:xfrm>
          <a:prstGeom prst="rect">
            <a:avLst/>
          </a:prstGeom>
          <a:noFill/>
        </p:spPr>
        <p:txBody>
          <a:bodyPr wrap="square">
            <a:spAutoFit/>
          </a:bodyPr>
          <a:lstStyle/>
          <a:p>
            <a:pPr algn="just"/>
            <a:r>
              <a:rPr lang="it-IT" sz="2000" b="1" u="sng">
                <a:latin typeface="Work Sans" pitchFamily="2" charset="0"/>
              </a:rPr>
              <a:t>Descrizione dei livelli di apprendimento - Matematica</a:t>
            </a:r>
            <a:endParaRPr lang="it-IT" sz="1400" u="sng">
              <a:solidFill>
                <a:srgbClr val="1F1E1E"/>
              </a:solidFill>
              <a:latin typeface="Work Sans" pitchFamily="2" charset="0"/>
            </a:endParaRPr>
          </a:p>
          <a:p>
            <a:pPr algn="just"/>
            <a:r>
              <a:rPr lang="it-IT" sz="1400" b="1" i="0">
                <a:solidFill>
                  <a:srgbClr val="1A1A1A"/>
                </a:solidFill>
                <a:effectLst/>
                <a:latin typeface="Work Sans" pitchFamily="2" charset="0"/>
              </a:rPr>
              <a:t>LIVELLO 2</a:t>
            </a:r>
          </a:p>
          <a:p>
            <a:pPr algn="just"/>
            <a:r>
              <a:rPr lang="it-IT" sz="1400" b="1" i="0">
                <a:solidFill>
                  <a:srgbClr val="1A1A1A"/>
                </a:solidFill>
                <a:effectLst/>
                <a:latin typeface="Work Sans" pitchFamily="2" charset="0"/>
              </a:rPr>
              <a:t>NUMERI</a:t>
            </a:r>
            <a:endParaRPr lang="it-IT" sz="1400" i="0">
              <a:solidFill>
                <a:srgbClr val="1A1A1A"/>
              </a:solidFill>
              <a:effectLst/>
              <a:latin typeface="Work Sans" pitchFamily="2" charset="0"/>
            </a:endParaRPr>
          </a:p>
          <a:p>
            <a:pPr algn="just"/>
            <a:r>
              <a:rPr lang="it-IT" sz="1400" i="0">
                <a:solidFill>
                  <a:srgbClr val="1A1A1A"/>
                </a:solidFill>
                <a:effectLst/>
                <a:latin typeface="Work Sans" pitchFamily="2" charset="0"/>
              </a:rPr>
              <a:t>L’allievo/a applica e collega fra loro conoscenze fondamentali relative a proprietà dei numeri naturali, per esempio la divisibilità, utilizzando esempi e controesempi, o relative a operazioni fra numeri razionali. Risolve problemi in contesti reali utilizzando conoscenze e competenze matematiche possedute fin dai gradi scolari precedenti, per esempio la nozione di proporzionalità e l’abilità di effettuare semplici stime numeriche. Esegue calcoli letterali elementari come la moltiplicazione di un monomio per un binomio. </a:t>
            </a:r>
          </a:p>
          <a:p>
            <a:pPr algn="just"/>
            <a:r>
              <a:rPr lang="it-IT" sz="1400" b="1" i="0">
                <a:solidFill>
                  <a:srgbClr val="1A1A1A"/>
                </a:solidFill>
                <a:effectLst/>
                <a:latin typeface="Work Sans" pitchFamily="2" charset="0"/>
              </a:rPr>
              <a:t>DATI E PREVISIONI</a:t>
            </a:r>
          </a:p>
          <a:p>
            <a:pPr algn="just"/>
            <a:r>
              <a:rPr lang="it-IT" sz="1400" i="0">
                <a:solidFill>
                  <a:srgbClr val="1A1A1A"/>
                </a:solidFill>
                <a:effectLst/>
                <a:latin typeface="Work Sans" pitchFamily="2" charset="0"/>
              </a:rPr>
              <a:t>L’allievo/a utilizza diverse rappresentazioni di dati, per esempio diagrammi ad albero o diagrammi circolari, per rispondere a domande che richiedono una sola operazione aritmetica. Collega dati rappresentati in una tabella al grafico corrispondente. In situazioni di incertezza utilizza l'approccio classico alla probabilità in modo diretto, per esempio calcola la probabilità a partire da un diagramma ad albero, oppure in modo inverso, cioè, nota la probabilità di un evento, individua il numero di casi possibili a partire dalla conoscenza del numero di casi favorevoli o, viceversa, individua il numero di casi favorevoli a partire dalla conoscenza del numero di casi possibili.</a:t>
            </a:r>
          </a:p>
          <a:p>
            <a:pPr algn="just"/>
            <a:r>
              <a:rPr lang="it-IT" sz="1400" b="1" i="0">
                <a:solidFill>
                  <a:srgbClr val="1A1A1A"/>
                </a:solidFill>
                <a:effectLst/>
                <a:latin typeface="Work Sans" pitchFamily="2" charset="0"/>
              </a:rPr>
              <a:t>RELAZIONI E FUNZIONI</a:t>
            </a:r>
          </a:p>
          <a:p>
            <a:pPr algn="just"/>
            <a:r>
              <a:rPr lang="it-IT" sz="1400" i="0">
                <a:solidFill>
                  <a:srgbClr val="1A1A1A"/>
                </a:solidFill>
                <a:effectLst/>
                <a:latin typeface="Work Sans" pitchFamily="2" charset="0"/>
              </a:rPr>
              <a:t>L’allievo/a, in un contesto matematico, ricava il valore della variabile dipendente di una funzione lineare rappresentata da un'equazione del tipo y=ax+b, conoscendo il corrispondente valore della variabile indipendente. Riconosce, nel piano cartesiano, le coordinate di un punto come soluzione di un sistema lineare. Applica una procedura di calcolo a dati desunti da una tabella o da un testo, per risolvere semplici problemi, per esempio di scelta o di sconto.</a:t>
            </a:r>
            <a:endParaRPr lang="it-IT" sz="1400" u="sng">
              <a:latin typeface="Work Sans" pitchFamily="2" charset="0"/>
            </a:endParaRPr>
          </a:p>
        </p:txBody>
      </p:sp>
      <p:sp>
        <p:nvSpPr>
          <p:cNvPr id="13" name="CasellaDiTesto 12">
            <a:extLst>
              <a:ext uri="{FF2B5EF4-FFF2-40B4-BE49-F238E27FC236}">
                <a16:creationId xmlns:a16="http://schemas.microsoft.com/office/drawing/2014/main" id="{AFEC23E3-F7A4-4CE1-958A-1F110A395F9C}"/>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4" name="Pulsante di azione: vuoto 13" descr="Indietro con riempimento a tinta unita">
            <a:hlinkClick r:id="rId2" action="ppaction://hlinksldjump" highlightClick="1"/>
            <a:extLst>
              <a:ext uri="{FF2B5EF4-FFF2-40B4-BE49-F238E27FC236}">
                <a16:creationId xmlns:a16="http://schemas.microsoft.com/office/drawing/2014/main" id="{FAB7D741-3410-4980-8665-87AE9D70A16B}"/>
              </a:ext>
            </a:extLst>
          </p:cNvPr>
          <p:cNvSpPr/>
          <p:nvPr/>
        </p:nvSpPr>
        <p:spPr>
          <a:xfrm>
            <a:off x="2075250" y="505529"/>
            <a:ext cx="417501" cy="386443"/>
          </a:xfrm>
          <a:prstGeom prst="actionButtonBlank">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5" name="Gruppo 14">
            <a:extLst>
              <a:ext uri="{FF2B5EF4-FFF2-40B4-BE49-F238E27FC236}">
                <a16:creationId xmlns:a16="http://schemas.microsoft.com/office/drawing/2014/main" id="{2A10B53B-E9EA-497D-B986-6496D10A3F50}"/>
              </a:ext>
            </a:extLst>
          </p:cNvPr>
          <p:cNvGrpSpPr/>
          <p:nvPr/>
        </p:nvGrpSpPr>
        <p:grpSpPr>
          <a:xfrm rot="5400000">
            <a:off x="-3167651" y="3212999"/>
            <a:ext cx="6662061" cy="432000"/>
            <a:chOff x="0" y="0"/>
            <a:chExt cx="12260385" cy="581573"/>
          </a:xfrm>
        </p:grpSpPr>
        <p:pic>
          <p:nvPicPr>
            <p:cNvPr id="16" name="Immagine 15">
              <a:extLst>
                <a:ext uri="{FF2B5EF4-FFF2-40B4-BE49-F238E27FC236}">
                  <a16:creationId xmlns:a16="http://schemas.microsoft.com/office/drawing/2014/main" id="{D6C46158-88D7-4A10-8363-F3E405E5F9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7" name="Immagine 16">
              <a:extLst>
                <a:ext uri="{FF2B5EF4-FFF2-40B4-BE49-F238E27FC236}">
                  <a16:creationId xmlns:a16="http://schemas.microsoft.com/office/drawing/2014/main" id="{CB485315-D22A-4960-B863-82B86E65C5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8" name="Immagine 17">
              <a:extLst>
                <a:ext uri="{FF2B5EF4-FFF2-40B4-BE49-F238E27FC236}">
                  <a16:creationId xmlns:a16="http://schemas.microsoft.com/office/drawing/2014/main" id="{E52B0BCF-8619-49FC-ABA2-B13E94D7DE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0" name="Gruppo 19">
            <a:extLst>
              <a:ext uri="{FF2B5EF4-FFF2-40B4-BE49-F238E27FC236}">
                <a16:creationId xmlns:a16="http://schemas.microsoft.com/office/drawing/2014/main" id="{7DF0D54C-E68F-4E0F-8586-D342AA38FDC2}"/>
              </a:ext>
            </a:extLst>
          </p:cNvPr>
          <p:cNvGrpSpPr/>
          <p:nvPr/>
        </p:nvGrpSpPr>
        <p:grpSpPr>
          <a:xfrm>
            <a:off x="4572000" y="85316"/>
            <a:ext cx="7526173" cy="369714"/>
            <a:chOff x="596530" y="360775"/>
            <a:chExt cx="9604098" cy="341130"/>
          </a:xfrm>
        </p:grpSpPr>
        <p:sp>
          <p:nvSpPr>
            <p:cNvPr id="21" name="CasellaDiTesto 20">
              <a:extLst>
                <a:ext uri="{FF2B5EF4-FFF2-40B4-BE49-F238E27FC236}">
                  <a16:creationId xmlns:a16="http://schemas.microsoft.com/office/drawing/2014/main" id="{E2A38F75-531E-4D94-A5DC-C78EF246CC98}"/>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2" name="Immagine 21">
              <a:extLst>
                <a:ext uri="{FF2B5EF4-FFF2-40B4-BE49-F238E27FC236}">
                  <a16:creationId xmlns:a16="http://schemas.microsoft.com/office/drawing/2014/main" id="{E0492632-F01A-4B38-9F7A-C195A10246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4026868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DD7ACE4-018E-43D2-99DC-E4A9895DBBD6}"/>
              </a:ext>
            </a:extLst>
          </p:cNvPr>
          <p:cNvSpPr txBox="1"/>
          <p:nvPr/>
        </p:nvSpPr>
        <p:spPr>
          <a:xfrm>
            <a:off x="390929" y="935221"/>
            <a:ext cx="11719428" cy="5109091"/>
          </a:xfrm>
          <a:prstGeom prst="rect">
            <a:avLst/>
          </a:prstGeom>
          <a:noFill/>
        </p:spPr>
        <p:txBody>
          <a:bodyPr wrap="square">
            <a:spAutoFit/>
          </a:bodyPr>
          <a:lstStyle/>
          <a:p>
            <a:pPr algn="just"/>
            <a:r>
              <a:rPr lang="it-IT" sz="2000" b="1" u="sng">
                <a:latin typeface="Work Sans" pitchFamily="2" charset="0"/>
              </a:rPr>
              <a:t>Descrizione dei livelli di apprendimento - Matematica</a:t>
            </a:r>
            <a:endParaRPr lang="it-IT" sz="1400" u="sng">
              <a:solidFill>
                <a:srgbClr val="1F1E1E"/>
              </a:solidFill>
              <a:latin typeface="Work Sans" pitchFamily="2" charset="0"/>
            </a:endParaRPr>
          </a:p>
          <a:p>
            <a:pPr algn="just"/>
            <a:r>
              <a:rPr lang="it-IT" sz="1400" b="1" i="0">
                <a:solidFill>
                  <a:srgbClr val="1A1A1A"/>
                </a:solidFill>
                <a:effectLst/>
                <a:latin typeface="Work Sans" pitchFamily="2" charset="0"/>
              </a:rPr>
              <a:t>LIVELLO 3</a:t>
            </a:r>
          </a:p>
          <a:p>
            <a:pPr algn="just"/>
            <a:r>
              <a:rPr lang="it-IT" sz="1200" b="1" i="0">
                <a:solidFill>
                  <a:srgbClr val="1A1A1A"/>
                </a:solidFill>
                <a:effectLst/>
                <a:latin typeface="Work Sans" pitchFamily="2" charset="0"/>
              </a:rPr>
              <a:t>NUMERI</a:t>
            </a:r>
            <a:endParaRPr lang="it-IT" sz="1200" i="0">
              <a:solidFill>
                <a:srgbClr val="1A1A1A"/>
              </a:solidFill>
              <a:effectLst/>
              <a:latin typeface="Work Sans" pitchFamily="2" charset="0"/>
            </a:endParaRPr>
          </a:p>
          <a:p>
            <a:pPr algn="just"/>
            <a:r>
              <a:rPr lang="it-IT" sz="1200" i="0">
                <a:solidFill>
                  <a:srgbClr val="1A1A1A"/>
                </a:solidFill>
                <a:effectLst/>
                <a:latin typeface="Work Sans" pitchFamily="2" charset="0"/>
              </a:rPr>
              <a:t>L’allievo/a applica e collega fra loro conoscenze fondamentali relative alle operazioni e all’ordinamento dei numeri razionali e alle proprietà dei numeri naturali, come la divisibilità (in particolare le nozioni di numero primo e di multiplo di un numero naturale), anche quando sono espresse in forma generale attraverso il linguaggio simbolico. Conosce e utilizza le proprietà delle potenze anche per effettuare stime numeriche. Risolve problemi, in contesti reali, che richiedono un’analisi attenta del testo e l’utilizzo delle nozioni di percentuale e di proporzionalità; riconosce una situazione problematica che può essere formalizzata con un’equazione lineare data. Individua, fra diverse argomentazioni relative a semplici proprietà dei numeri, quella pertinente all’affermazione da sostenere.</a:t>
            </a:r>
          </a:p>
          <a:p>
            <a:pPr algn="just"/>
            <a:r>
              <a:rPr lang="it-IT" sz="1400" b="1" i="0">
                <a:solidFill>
                  <a:srgbClr val="1A1A1A"/>
                </a:solidFill>
                <a:effectLst/>
                <a:latin typeface="Work Sans" pitchFamily="2" charset="0"/>
              </a:rPr>
              <a:t>SPAZIO E FIGURE</a:t>
            </a:r>
          </a:p>
          <a:p>
            <a:pPr algn="just"/>
            <a:r>
              <a:rPr lang="it-IT" sz="1200" i="0">
                <a:solidFill>
                  <a:srgbClr val="1A1A1A"/>
                </a:solidFill>
                <a:effectLst/>
                <a:latin typeface="Work Sans" pitchFamily="2" charset="0"/>
              </a:rPr>
              <a:t>L’allievo/a identifica elementi e proprietà dei principali oggetti geometrici in contesti semplici. In particolare visualizza una figura nello spazio a partire da una sua rappresentazione nel piano. Riconosce le principali trasformazioni geometriche quando le figure sono presentate in posizioni standard, per esempio simmetrie rispetto a rette parallele agli assi cartesiani. Collega proprietà geometriche alle corrispondenti caratteristiche analitiche, per esempio il parallelismo fra rette all'uguaglianza delle pendenze. Risolve semplici problemi, per esempio relativi al calcolo di perimetri e aree di poligoni, servendosi di dati forniti esplicitamente nel testo. Comprende e completa una dimostrazione, per esempio su alcune conseguenze del teorema di Talete.</a:t>
            </a:r>
          </a:p>
          <a:p>
            <a:pPr algn="just"/>
            <a:r>
              <a:rPr lang="it-IT" sz="1400" b="1" i="0">
                <a:solidFill>
                  <a:srgbClr val="1A1A1A"/>
                </a:solidFill>
                <a:effectLst/>
                <a:latin typeface="Work Sans" pitchFamily="2" charset="0"/>
              </a:rPr>
              <a:t>DATI E PREVISIONI</a:t>
            </a:r>
          </a:p>
          <a:p>
            <a:pPr algn="just"/>
            <a:r>
              <a:rPr lang="it-IT" sz="1200" i="0">
                <a:solidFill>
                  <a:srgbClr val="1A1A1A"/>
                </a:solidFill>
                <a:effectLst/>
                <a:latin typeface="Work Sans" pitchFamily="2" charset="0"/>
              </a:rPr>
              <a:t>L'allievo/a individua ed elabora, a partire da differenti rappresentazioni grafiche o da tabelle di dati, informazioni che richiedono un'analisi dettagliata e di coordinare opportunamente i dati rappresentati. Applica definizioni e procedure per il calcolo della probabilità di un evento, dell’evento contrario e per il calcolo della probabilità composta di due eventi.</a:t>
            </a:r>
          </a:p>
          <a:p>
            <a:pPr algn="just"/>
            <a:r>
              <a:rPr lang="it-IT" sz="1400" b="1" i="0">
                <a:solidFill>
                  <a:srgbClr val="1A1A1A"/>
                </a:solidFill>
                <a:effectLst/>
                <a:latin typeface="Work Sans" pitchFamily="2" charset="0"/>
              </a:rPr>
              <a:t>RELAZIONI E FUNZIONI</a:t>
            </a:r>
          </a:p>
          <a:p>
            <a:pPr algn="just"/>
            <a:r>
              <a:rPr lang="it-IT" sz="1200" i="0">
                <a:solidFill>
                  <a:srgbClr val="1A1A1A"/>
                </a:solidFill>
                <a:effectLst/>
                <a:latin typeface="Work Sans" pitchFamily="2" charset="0"/>
              </a:rPr>
              <a:t>L’allievo/a utilizza tabelle, grafici e formule date per interpretare e descrivere una determinata situazione. In particolare riconosce, tra diversi grafici o formule, quello adeguato a descrivere una situazione e, viceversa, analizza e interpreta un grafico per riconoscere, tra diverse descrizioni, quella che corrisponde al grafico stesso. Legge grafici cartesiani ricavando informazioni sulle variabili (per esempio riconosce l'appartenenza di un punto al grafico di una funzione lineare) o sulla situazione rappresentata (per esempio, in un grafico posizione-tempo, riconosce l’intervallo di tempo in cui il corpo rimane fermo o l’intervallo di tempo nel quale la velocità è maggiore). Coordina informazioni ricavabili da formule e tabelle date allo scopo di risolvere problemi di scelta in contesticontesti reali.</a:t>
            </a:r>
            <a:endParaRPr lang="it-IT" sz="1200" u="sng">
              <a:latin typeface="Work Sans" pitchFamily="2" charset="0"/>
            </a:endParaRPr>
          </a:p>
        </p:txBody>
      </p:sp>
      <p:sp>
        <p:nvSpPr>
          <p:cNvPr id="13" name="CasellaDiTesto 12">
            <a:extLst>
              <a:ext uri="{FF2B5EF4-FFF2-40B4-BE49-F238E27FC236}">
                <a16:creationId xmlns:a16="http://schemas.microsoft.com/office/drawing/2014/main" id="{3F957E2E-E427-449B-9E31-426E8965FFC2}"/>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4" name="Pulsante di azione: vuoto 13" descr="Indietro con riempimento a tinta unita">
            <a:hlinkClick r:id="rId2" action="ppaction://hlinksldjump" highlightClick="1"/>
            <a:extLst>
              <a:ext uri="{FF2B5EF4-FFF2-40B4-BE49-F238E27FC236}">
                <a16:creationId xmlns:a16="http://schemas.microsoft.com/office/drawing/2014/main" id="{D093FAC9-B5CA-4C3B-A507-D9FAFB0D92DB}"/>
              </a:ext>
            </a:extLst>
          </p:cNvPr>
          <p:cNvSpPr/>
          <p:nvPr/>
        </p:nvSpPr>
        <p:spPr>
          <a:xfrm>
            <a:off x="2075250" y="505529"/>
            <a:ext cx="417501" cy="386443"/>
          </a:xfrm>
          <a:prstGeom prst="actionButtonBlank">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5" name="Gruppo 14">
            <a:extLst>
              <a:ext uri="{FF2B5EF4-FFF2-40B4-BE49-F238E27FC236}">
                <a16:creationId xmlns:a16="http://schemas.microsoft.com/office/drawing/2014/main" id="{CC3FE5C6-2A89-46B6-A7D8-34C934158026}"/>
              </a:ext>
            </a:extLst>
          </p:cNvPr>
          <p:cNvGrpSpPr/>
          <p:nvPr/>
        </p:nvGrpSpPr>
        <p:grpSpPr>
          <a:xfrm rot="5400000">
            <a:off x="-3167651" y="3212999"/>
            <a:ext cx="6662061" cy="432000"/>
            <a:chOff x="0" y="0"/>
            <a:chExt cx="12260385" cy="581573"/>
          </a:xfrm>
        </p:grpSpPr>
        <p:pic>
          <p:nvPicPr>
            <p:cNvPr id="16" name="Immagine 15">
              <a:extLst>
                <a:ext uri="{FF2B5EF4-FFF2-40B4-BE49-F238E27FC236}">
                  <a16:creationId xmlns:a16="http://schemas.microsoft.com/office/drawing/2014/main" id="{046FD2F7-9C8C-4047-A7FC-37E580DDAB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7" name="Immagine 16">
              <a:extLst>
                <a:ext uri="{FF2B5EF4-FFF2-40B4-BE49-F238E27FC236}">
                  <a16:creationId xmlns:a16="http://schemas.microsoft.com/office/drawing/2014/main" id="{51D0B51B-E8AF-4F08-B03B-BAA31C6CD9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8" name="Immagine 17">
              <a:extLst>
                <a:ext uri="{FF2B5EF4-FFF2-40B4-BE49-F238E27FC236}">
                  <a16:creationId xmlns:a16="http://schemas.microsoft.com/office/drawing/2014/main" id="{AF6193FA-7A79-4DB5-9C50-D26BC57C51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0" name="Gruppo 19">
            <a:extLst>
              <a:ext uri="{FF2B5EF4-FFF2-40B4-BE49-F238E27FC236}">
                <a16:creationId xmlns:a16="http://schemas.microsoft.com/office/drawing/2014/main" id="{73621BF5-46D8-4EA7-9E40-2236BFE57FC6}"/>
              </a:ext>
            </a:extLst>
          </p:cNvPr>
          <p:cNvGrpSpPr/>
          <p:nvPr/>
        </p:nvGrpSpPr>
        <p:grpSpPr>
          <a:xfrm>
            <a:off x="4572000" y="85316"/>
            <a:ext cx="7526173" cy="369714"/>
            <a:chOff x="596530" y="360775"/>
            <a:chExt cx="9604098" cy="341130"/>
          </a:xfrm>
        </p:grpSpPr>
        <p:sp>
          <p:nvSpPr>
            <p:cNvPr id="21" name="CasellaDiTesto 20">
              <a:extLst>
                <a:ext uri="{FF2B5EF4-FFF2-40B4-BE49-F238E27FC236}">
                  <a16:creationId xmlns:a16="http://schemas.microsoft.com/office/drawing/2014/main" id="{664CEFA4-44D2-4A0C-B65B-AD5E5287577C}"/>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2" name="Immagine 21">
              <a:extLst>
                <a:ext uri="{FF2B5EF4-FFF2-40B4-BE49-F238E27FC236}">
                  <a16:creationId xmlns:a16="http://schemas.microsoft.com/office/drawing/2014/main" id="{2B1FDEEA-719B-466F-A742-2F21A6A936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280037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DD7ACE4-018E-43D2-99DC-E4A9895DBBD6}"/>
              </a:ext>
            </a:extLst>
          </p:cNvPr>
          <p:cNvSpPr txBox="1"/>
          <p:nvPr/>
        </p:nvSpPr>
        <p:spPr>
          <a:xfrm>
            <a:off x="390928" y="1077014"/>
            <a:ext cx="11724871" cy="5355312"/>
          </a:xfrm>
          <a:prstGeom prst="rect">
            <a:avLst/>
          </a:prstGeom>
          <a:noFill/>
        </p:spPr>
        <p:txBody>
          <a:bodyPr wrap="square">
            <a:spAutoFit/>
          </a:bodyPr>
          <a:lstStyle/>
          <a:p>
            <a:pPr algn="just"/>
            <a:r>
              <a:rPr lang="it-IT" sz="2000" b="1" u="sng">
                <a:latin typeface="Work Sans" pitchFamily="2" charset="0"/>
              </a:rPr>
              <a:t>Descrizione dei livelli di apprendimento - Matematica</a:t>
            </a:r>
            <a:endParaRPr lang="it-IT" sz="1400" u="sng">
              <a:solidFill>
                <a:srgbClr val="1F1E1E"/>
              </a:solidFill>
              <a:latin typeface="Work Sans" pitchFamily="2" charset="0"/>
            </a:endParaRPr>
          </a:p>
          <a:p>
            <a:pPr algn="just"/>
            <a:r>
              <a:rPr lang="it-IT" sz="1400" b="1" i="0">
                <a:solidFill>
                  <a:srgbClr val="1A1A1A"/>
                </a:solidFill>
                <a:effectLst/>
                <a:latin typeface="Work Sans" pitchFamily="2" charset="0"/>
              </a:rPr>
              <a:t>LIVELLO 4</a:t>
            </a:r>
          </a:p>
          <a:p>
            <a:pPr algn="just"/>
            <a:r>
              <a:rPr lang="it-IT" sz="1400" b="1" i="0">
                <a:solidFill>
                  <a:srgbClr val="1A1A1A"/>
                </a:solidFill>
                <a:effectLst/>
                <a:latin typeface="Work Sans" pitchFamily="2" charset="0"/>
              </a:rPr>
              <a:t>NUMERI</a:t>
            </a:r>
            <a:endParaRPr lang="it-IT" sz="1400" i="0">
              <a:solidFill>
                <a:srgbClr val="1A1A1A"/>
              </a:solidFill>
              <a:effectLst/>
              <a:latin typeface="Work Sans" pitchFamily="2" charset="0"/>
            </a:endParaRPr>
          </a:p>
          <a:p>
            <a:pPr algn="just"/>
            <a:r>
              <a:rPr lang="it-IT" sz="1200" i="0">
                <a:solidFill>
                  <a:srgbClr val="1A1A1A"/>
                </a:solidFill>
                <a:effectLst/>
                <a:latin typeface="Work Sans" pitchFamily="2" charset="0"/>
              </a:rPr>
              <a:t>L’allievo/a applica e collega fra loro conoscenze relative alle operazioni, all’ordinamento e alle proprietà dei numeri reali, espresse in forma generale attraverso il linguaggio simbolico. Risolve problemi sia utilizzando conoscenze matematiche di base, per esempio relative a percentuali, proporzionalità, ordini di grandezza, sia scegliendo strumenti matematici specifici del grado scolare, come equazioni o disequazioni. Riconosce il valore di verità di proposizioni relative ai numeri reali espresse mediante connettivi e quantificatori logici. Riconosce, fra diverse argomentazioni relative a proprietà dei numeri, espresse anche in linguaggio simbolico, quella pertinente all’affermazione da sostenere. Produce argomentazioni per giustificare la verità di proposizioni relative a semplici proprietà dei numeri naturali, per esempio l’essere pari o dispari.</a:t>
            </a:r>
          </a:p>
          <a:p>
            <a:pPr algn="just"/>
            <a:r>
              <a:rPr lang="it-IT" sz="1400" b="1" i="0">
                <a:solidFill>
                  <a:srgbClr val="1A1A1A"/>
                </a:solidFill>
                <a:effectLst/>
                <a:latin typeface="Work Sans" pitchFamily="2" charset="0"/>
              </a:rPr>
              <a:t>SPAZIO E FIGURE</a:t>
            </a:r>
          </a:p>
          <a:p>
            <a:pPr algn="just"/>
            <a:r>
              <a:rPr lang="it-IT" sz="1200" i="0">
                <a:solidFill>
                  <a:srgbClr val="1A1A1A"/>
                </a:solidFill>
                <a:effectLst/>
                <a:latin typeface="Work Sans" pitchFamily="2" charset="0"/>
              </a:rPr>
              <a:t>L’allievo/a conosce e collega fra loro elementi e proprietà dei principali oggetti geometrici, operando con essi anche in situazioni non abituali. In particolare riconosce elementi, proprietà e regolarità delle figure geometriche del piano e dello spazio. Riconosce le principali trasformazioni geometriche applicate a figure presentate anche in posizioni non standard e a grafici cartesiani. Individua adeguate strategie per risolvere problemi: per esempio, in contesti complessi, utilizza il teorema di Pitagora, riconosce triangoli simili, oppure calcola l’area di una figura piana mediante scomposizione.</a:t>
            </a:r>
          </a:p>
          <a:p>
            <a:pPr algn="just"/>
            <a:r>
              <a:rPr lang="it-IT" sz="1400" b="1" i="0">
                <a:solidFill>
                  <a:srgbClr val="1A1A1A"/>
                </a:solidFill>
                <a:effectLst/>
                <a:latin typeface="Work Sans" pitchFamily="2" charset="0"/>
              </a:rPr>
              <a:t>DATI E PREVISIONI</a:t>
            </a:r>
          </a:p>
          <a:p>
            <a:pPr algn="just"/>
            <a:r>
              <a:rPr lang="it-IT" sz="1200" i="0">
                <a:solidFill>
                  <a:srgbClr val="1A1A1A"/>
                </a:solidFill>
                <a:effectLst/>
                <a:latin typeface="Work Sans" pitchFamily="2" charset="0"/>
              </a:rPr>
              <a:t>L'allievo/a interpreta dati, collegando fatti in diversi contesti: per esempio ricava informazioni numeriche da grafici cartesiani che riportano due serie di dati. Determina indici statistici a partire da serie storiche che contengono anche numeri negativi e utilizza le proprietà della media aritmetica per risolvere problemi semplici, per esempio calcola l'elemento mancante in una serie di valori assegnati per ottenere una data media. In situazioni che richiedono una riconsiderazione dello spazio degli eventi, in conseguenza di nuove informazioni, calcola la probabilità di un evento, per esempio utilizzando diagrammi ad albero.</a:t>
            </a:r>
          </a:p>
          <a:p>
            <a:pPr algn="just"/>
            <a:r>
              <a:rPr lang="it-IT" sz="1400" b="1" i="0">
                <a:solidFill>
                  <a:srgbClr val="1A1A1A"/>
                </a:solidFill>
                <a:effectLst/>
                <a:latin typeface="Work Sans" pitchFamily="2" charset="0"/>
              </a:rPr>
              <a:t>RELAZIONI E FUNZIONI</a:t>
            </a:r>
          </a:p>
          <a:p>
            <a:pPr algn="just"/>
            <a:r>
              <a:rPr lang="it-IT" sz="1200" i="0">
                <a:solidFill>
                  <a:srgbClr val="1A1A1A"/>
                </a:solidFill>
                <a:effectLst/>
                <a:latin typeface="Work Sans" pitchFamily="2" charset="0"/>
              </a:rPr>
              <a:t>In un contesto reale, l’allievo/a è in grado di manipolare una formula, ricavando i dati da un testo o da una tabella, per risolvere un problema. Costruisce formule che modellizzano situazioni problematiche. Interpreta una formula espressa con il linguaggio verbale per trarre conclusioni circa la situazione reale descritta dalla formula stessa. In un contesto matematico, ricava il valore della variabile indipendente di una funzione lineare, rappresentata da un'equazione del tipo y=ax+b, conoscendo il corrispondente valore della variabile dipendente. Confronta grafici di funzioni lineari o quadratiche su uno stesso piano cartesiano. Calcola la pendenza di una retta quando essa rappresenta la velocità di un corpo in un grafico posizione - tempo.</a:t>
            </a:r>
            <a:endParaRPr lang="it-IT" sz="1200" u="sng">
              <a:latin typeface="Work Sans" pitchFamily="2" charset="0"/>
            </a:endParaRPr>
          </a:p>
        </p:txBody>
      </p:sp>
      <p:sp>
        <p:nvSpPr>
          <p:cNvPr id="13" name="CasellaDiTesto 12">
            <a:extLst>
              <a:ext uri="{FF2B5EF4-FFF2-40B4-BE49-F238E27FC236}">
                <a16:creationId xmlns:a16="http://schemas.microsoft.com/office/drawing/2014/main" id="{547B6984-729D-4273-9F35-137DEAFA47D1}"/>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4" name="Pulsante di azione: vuoto 13" descr="Indietro con riempimento a tinta unita">
            <a:hlinkClick r:id="rId2" action="ppaction://hlinksldjump" highlightClick="1"/>
            <a:extLst>
              <a:ext uri="{FF2B5EF4-FFF2-40B4-BE49-F238E27FC236}">
                <a16:creationId xmlns:a16="http://schemas.microsoft.com/office/drawing/2014/main" id="{2A840FA4-4F54-45D1-99DC-ECFE7702D289}"/>
              </a:ext>
            </a:extLst>
          </p:cNvPr>
          <p:cNvSpPr/>
          <p:nvPr/>
        </p:nvSpPr>
        <p:spPr>
          <a:xfrm>
            <a:off x="2075250" y="505529"/>
            <a:ext cx="417501" cy="386443"/>
          </a:xfrm>
          <a:prstGeom prst="actionButtonBlank">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5" name="Gruppo 14">
            <a:extLst>
              <a:ext uri="{FF2B5EF4-FFF2-40B4-BE49-F238E27FC236}">
                <a16:creationId xmlns:a16="http://schemas.microsoft.com/office/drawing/2014/main" id="{410021F5-4C2F-4A45-A95B-5C38CB9713D5}"/>
              </a:ext>
            </a:extLst>
          </p:cNvPr>
          <p:cNvGrpSpPr/>
          <p:nvPr/>
        </p:nvGrpSpPr>
        <p:grpSpPr>
          <a:xfrm rot="5400000">
            <a:off x="-3167651" y="3212999"/>
            <a:ext cx="6662061" cy="432000"/>
            <a:chOff x="0" y="0"/>
            <a:chExt cx="12260385" cy="581573"/>
          </a:xfrm>
        </p:grpSpPr>
        <p:pic>
          <p:nvPicPr>
            <p:cNvPr id="16" name="Immagine 15">
              <a:extLst>
                <a:ext uri="{FF2B5EF4-FFF2-40B4-BE49-F238E27FC236}">
                  <a16:creationId xmlns:a16="http://schemas.microsoft.com/office/drawing/2014/main" id="{F2562F1B-142B-41CF-89D3-13298ACC16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7" name="Immagine 16">
              <a:extLst>
                <a:ext uri="{FF2B5EF4-FFF2-40B4-BE49-F238E27FC236}">
                  <a16:creationId xmlns:a16="http://schemas.microsoft.com/office/drawing/2014/main" id="{A4F1293D-4EF7-42FF-BA2F-493ED6C03F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8" name="Immagine 17">
              <a:extLst>
                <a:ext uri="{FF2B5EF4-FFF2-40B4-BE49-F238E27FC236}">
                  <a16:creationId xmlns:a16="http://schemas.microsoft.com/office/drawing/2014/main" id="{65430AC5-8CA6-402C-8FD5-2A00133F8D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0" name="Gruppo 19">
            <a:extLst>
              <a:ext uri="{FF2B5EF4-FFF2-40B4-BE49-F238E27FC236}">
                <a16:creationId xmlns:a16="http://schemas.microsoft.com/office/drawing/2014/main" id="{D6DD8B42-ED50-4556-B1CA-FB81C7E7B21F}"/>
              </a:ext>
            </a:extLst>
          </p:cNvPr>
          <p:cNvGrpSpPr/>
          <p:nvPr/>
        </p:nvGrpSpPr>
        <p:grpSpPr>
          <a:xfrm>
            <a:off x="4572000" y="85316"/>
            <a:ext cx="7526173" cy="369714"/>
            <a:chOff x="596530" y="360775"/>
            <a:chExt cx="9604098" cy="341130"/>
          </a:xfrm>
        </p:grpSpPr>
        <p:sp>
          <p:nvSpPr>
            <p:cNvPr id="21" name="CasellaDiTesto 20">
              <a:extLst>
                <a:ext uri="{FF2B5EF4-FFF2-40B4-BE49-F238E27FC236}">
                  <a16:creationId xmlns:a16="http://schemas.microsoft.com/office/drawing/2014/main" id="{E0107AEA-C852-4FFF-857F-2B466893BA13}"/>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2" name="Immagine 21">
              <a:extLst>
                <a:ext uri="{FF2B5EF4-FFF2-40B4-BE49-F238E27FC236}">
                  <a16:creationId xmlns:a16="http://schemas.microsoft.com/office/drawing/2014/main" id="{A02B7D9B-CF80-48DA-BF98-A7CBDA2502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2011366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DD7ACE4-018E-43D2-99DC-E4A9895DBBD6}"/>
              </a:ext>
            </a:extLst>
          </p:cNvPr>
          <p:cNvSpPr txBox="1"/>
          <p:nvPr/>
        </p:nvSpPr>
        <p:spPr>
          <a:xfrm>
            <a:off x="390928" y="1077014"/>
            <a:ext cx="11724871" cy="5139869"/>
          </a:xfrm>
          <a:prstGeom prst="rect">
            <a:avLst/>
          </a:prstGeom>
          <a:noFill/>
        </p:spPr>
        <p:txBody>
          <a:bodyPr wrap="square">
            <a:spAutoFit/>
          </a:bodyPr>
          <a:lstStyle/>
          <a:p>
            <a:pPr algn="just"/>
            <a:r>
              <a:rPr lang="it-IT" sz="2000" b="1" u="sng">
                <a:latin typeface="Work Sans" pitchFamily="2" charset="0"/>
              </a:rPr>
              <a:t>Descrizione dei livelli di apprendimento - Matematica</a:t>
            </a:r>
            <a:endParaRPr lang="it-IT" sz="1400" u="sng">
              <a:solidFill>
                <a:srgbClr val="1F1E1E"/>
              </a:solidFill>
              <a:latin typeface="Work Sans" pitchFamily="2" charset="0"/>
            </a:endParaRPr>
          </a:p>
          <a:p>
            <a:pPr algn="just"/>
            <a:r>
              <a:rPr lang="it-IT" sz="1400" b="1" i="0">
                <a:solidFill>
                  <a:srgbClr val="1A1A1A"/>
                </a:solidFill>
                <a:effectLst/>
                <a:latin typeface="Work Sans" pitchFamily="2" charset="0"/>
              </a:rPr>
              <a:t>LIVELLO 5</a:t>
            </a:r>
          </a:p>
          <a:p>
            <a:pPr algn="just"/>
            <a:r>
              <a:rPr lang="it-IT" sz="1400" b="1" i="0">
                <a:solidFill>
                  <a:srgbClr val="1A1A1A"/>
                </a:solidFill>
                <a:effectLst/>
                <a:latin typeface="Work Sans" pitchFamily="2" charset="0"/>
              </a:rPr>
              <a:t>NUMERI</a:t>
            </a:r>
            <a:endParaRPr lang="it-IT" sz="1400" i="0">
              <a:solidFill>
                <a:srgbClr val="1A1A1A"/>
              </a:solidFill>
              <a:effectLst/>
              <a:latin typeface="Work Sans" pitchFamily="2" charset="0"/>
            </a:endParaRPr>
          </a:p>
          <a:p>
            <a:pPr algn="just"/>
            <a:r>
              <a:rPr lang="it-IT" sz="1400" i="0">
                <a:solidFill>
                  <a:srgbClr val="1A1A1A"/>
                </a:solidFill>
                <a:effectLst/>
                <a:latin typeface="Work Sans" pitchFamily="2" charset="0"/>
              </a:rPr>
              <a:t>L’allievo/a risolve problemi utilizzando conoscenze e strumenti matematici specifici del grado scolare, per esempio, data la soluzione di un’equazione che contiene un parametro, determina il valore del parametro stesso. Individua il modello matematico che risolve un problema, per esempio sceglie, fra più equazioni proposte, quella che lo rappresenta. Utilizza la notazione scientifica e gli ordini di grandezza per stimare il risultato di un’operazione e calcola variazioni percentuali. Produce argomentazioni pertinenti e coerenti, collegando e integrando fra loro conoscenze relative alle operazioni, all’ordinamento e alle proprietà dei numeri reali, espresse in forma generale attraverso il linguaggio simbolico.</a:t>
            </a:r>
          </a:p>
          <a:p>
            <a:pPr algn="just"/>
            <a:r>
              <a:rPr lang="it-IT" sz="1400" b="1" i="0">
                <a:solidFill>
                  <a:srgbClr val="1A1A1A"/>
                </a:solidFill>
                <a:effectLst/>
                <a:latin typeface="Work Sans" pitchFamily="2" charset="0"/>
              </a:rPr>
              <a:t>SPAZIO E FIGURE</a:t>
            </a:r>
          </a:p>
          <a:p>
            <a:pPr algn="just"/>
            <a:r>
              <a:rPr lang="it-IT" sz="1400" i="0">
                <a:solidFill>
                  <a:srgbClr val="1A1A1A"/>
                </a:solidFill>
                <a:effectLst/>
                <a:latin typeface="Work Sans" pitchFamily="2" charset="0"/>
              </a:rPr>
              <a:t>L’allievo/a conosce in maniera dettagliata i principali elementi di geometria e li collega tra loro in modo tale da cogliere relazioni, anche non esplicite, in situazioni geometriche complesse allo scopo di risolvere problemi, per esempio quelli relativi al calcolo di perimetri e aree. Completa o produce dimostrazioni che coinvolgono conoscenze di base di geometria euclidea, per esempio la somma degli angoli interni di un triangolo o la congruenza degli angoli opposti al vertice.</a:t>
            </a:r>
          </a:p>
          <a:p>
            <a:pPr algn="just"/>
            <a:r>
              <a:rPr lang="it-IT" sz="1400" b="1" i="0">
                <a:solidFill>
                  <a:srgbClr val="1A1A1A"/>
                </a:solidFill>
                <a:effectLst/>
                <a:latin typeface="Work Sans" pitchFamily="2" charset="0"/>
              </a:rPr>
              <a:t>DATI E PREVISIONI</a:t>
            </a:r>
          </a:p>
          <a:p>
            <a:pPr algn="just"/>
            <a:r>
              <a:rPr lang="it-IT" sz="1400" i="0">
                <a:solidFill>
                  <a:srgbClr val="1A1A1A"/>
                </a:solidFill>
                <a:effectLst/>
                <a:latin typeface="Work Sans" pitchFamily="2" charset="0"/>
              </a:rPr>
              <a:t>L’allievo/a interpreta informazioni attivando strategie e ragionamenti in situazioni complesse di incertezza. Risolve problemi che richiedono la padronanza del concetto di media aritmetica anche nel caso in cui i dati si presentano con frequenze diverse. Utilizza rappresentazioni anche complesse di dati allo scopo di produrre argomentazioni a sostegno di una determinata affermazione.</a:t>
            </a:r>
          </a:p>
          <a:p>
            <a:pPr algn="just"/>
            <a:r>
              <a:rPr lang="it-IT" sz="1400" b="1" i="0">
                <a:solidFill>
                  <a:srgbClr val="1A1A1A"/>
                </a:solidFill>
                <a:effectLst/>
                <a:latin typeface="Work Sans" pitchFamily="2" charset="0"/>
              </a:rPr>
              <a:t>RELAZIONI E FUNZIONI</a:t>
            </a:r>
          </a:p>
          <a:p>
            <a:pPr algn="just"/>
            <a:r>
              <a:rPr lang="it-IT" sz="1400" i="0">
                <a:solidFill>
                  <a:srgbClr val="1A1A1A"/>
                </a:solidFill>
                <a:effectLst/>
                <a:latin typeface="Work Sans" pitchFamily="2" charset="0"/>
              </a:rPr>
              <a:t>L'allievo/a, in un contesto matematico, è in grado di manipolare e utilizzare una formula, per esempio di proporzionalità inversa e, in un contesto reale, è in grado di manipolare e confrontare più formule, ricavando i dati da un testo o da una tabella, per prendere decisioni. Riconosce, tra diversi grafici, quello che può essere associato a una formula data, per esempio del tipo y=ax+b, oppure associa a una retta la corrispondente equazione fra quelle fornite.</a:t>
            </a:r>
            <a:endParaRPr lang="it-IT" sz="1400" u="sng">
              <a:latin typeface="Work Sans" pitchFamily="2" charset="0"/>
            </a:endParaRPr>
          </a:p>
        </p:txBody>
      </p:sp>
      <p:sp>
        <p:nvSpPr>
          <p:cNvPr id="13" name="CasellaDiTesto 12">
            <a:extLst>
              <a:ext uri="{FF2B5EF4-FFF2-40B4-BE49-F238E27FC236}">
                <a16:creationId xmlns:a16="http://schemas.microsoft.com/office/drawing/2014/main" id="{DB91EAFE-029F-4AAB-9E96-9403CCF50A2E}"/>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4" name="Pulsante di azione: vuoto 13" descr="Indietro con riempimento a tinta unita">
            <a:hlinkClick r:id="rId2" action="ppaction://hlinksldjump" highlightClick="1"/>
            <a:extLst>
              <a:ext uri="{FF2B5EF4-FFF2-40B4-BE49-F238E27FC236}">
                <a16:creationId xmlns:a16="http://schemas.microsoft.com/office/drawing/2014/main" id="{E3AF8545-BBB4-482D-AD28-4A13C8FD7492}"/>
              </a:ext>
            </a:extLst>
          </p:cNvPr>
          <p:cNvSpPr/>
          <p:nvPr/>
        </p:nvSpPr>
        <p:spPr>
          <a:xfrm>
            <a:off x="2075250" y="505529"/>
            <a:ext cx="417501" cy="386443"/>
          </a:xfrm>
          <a:prstGeom prst="actionButtonBlank">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5" name="Gruppo 14">
            <a:extLst>
              <a:ext uri="{FF2B5EF4-FFF2-40B4-BE49-F238E27FC236}">
                <a16:creationId xmlns:a16="http://schemas.microsoft.com/office/drawing/2014/main" id="{2061DFD8-9B1E-475A-AE50-A1AD38F69749}"/>
              </a:ext>
            </a:extLst>
          </p:cNvPr>
          <p:cNvGrpSpPr/>
          <p:nvPr/>
        </p:nvGrpSpPr>
        <p:grpSpPr>
          <a:xfrm rot="5400000">
            <a:off x="-3167651" y="3212999"/>
            <a:ext cx="6662061" cy="432000"/>
            <a:chOff x="0" y="0"/>
            <a:chExt cx="12260385" cy="581573"/>
          </a:xfrm>
        </p:grpSpPr>
        <p:pic>
          <p:nvPicPr>
            <p:cNvPr id="16" name="Immagine 15">
              <a:extLst>
                <a:ext uri="{FF2B5EF4-FFF2-40B4-BE49-F238E27FC236}">
                  <a16:creationId xmlns:a16="http://schemas.microsoft.com/office/drawing/2014/main" id="{5DCCE3D5-6384-4882-94E5-DB09946D31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7" name="Immagine 16">
              <a:extLst>
                <a:ext uri="{FF2B5EF4-FFF2-40B4-BE49-F238E27FC236}">
                  <a16:creationId xmlns:a16="http://schemas.microsoft.com/office/drawing/2014/main" id="{985A9BA2-0C14-4E8B-BC37-95CE57666D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8" name="Immagine 17">
              <a:extLst>
                <a:ext uri="{FF2B5EF4-FFF2-40B4-BE49-F238E27FC236}">
                  <a16:creationId xmlns:a16="http://schemas.microsoft.com/office/drawing/2014/main" id="{1924F73C-A8EE-4F63-BE2C-83BB6A3B00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0" name="Gruppo 19">
            <a:extLst>
              <a:ext uri="{FF2B5EF4-FFF2-40B4-BE49-F238E27FC236}">
                <a16:creationId xmlns:a16="http://schemas.microsoft.com/office/drawing/2014/main" id="{FD93B622-5FC4-429B-A7FA-63F20AD92E09}"/>
              </a:ext>
            </a:extLst>
          </p:cNvPr>
          <p:cNvGrpSpPr/>
          <p:nvPr/>
        </p:nvGrpSpPr>
        <p:grpSpPr>
          <a:xfrm>
            <a:off x="4572000" y="85316"/>
            <a:ext cx="7526173" cy="369714"/>
            <a:chOff x="596530" y="360775"/>
            <a:chExt cx="9604098" cy="341130"/>
          </a:xfrm>
        </p:grpSpPr>
        <p:sp>
          <p:nvSpPr>
            <p:cNvPr id="21" name="CasellaDiTesto 20">
              <a:extLst>
                <a:ext uri="{FF2B5EF4-FFF2-40B4-BE49-F238E27FC236}">
                  <a16:creationId xmlns:a16="http://schemas.microsoft.com/office/drawing/2014/main" id="{17F1BF9B-E339-4CF4-946A-CD6A1DA9F190}"/>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2" name="Immagine 21">
              <a:extLst>
                <a:ext uri="{FF2B5EF4-FFF2-40B4-BE49-F238E27FC236}">
                  <a16:creationId xmlns:a16="http://schemas.microsoft.com/office/drawing/2014/main" id="{1EB1EFEF-B759-4FEC-A666-4D096DB44A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3245183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78392D1-5474-4751-9C8D-E278B2C25932}"/>
              </a:ext>
            </a:extLst>
          </p:cNvPr>
          <p:cNvSpPr txBox="1"/>
          <p:nvPr/>
        </p:nvSpPr>
        <p:spPr>
          <a:xfrm>
            <a:off x="758762" y="1098760"/>
            <a:ext cx="10674476" cy="4832092"/>
          </a:xfrm>
          <a:prstGeom prst="rect">
            <a:avLst/>
          </a:prstGeom>
          <a:noFill/>
        </p:spPr>
        <p:txBody>
          <a:bodyPr wrap="square" rtlCol="0">
            <a:spAutoFit/>
          </a:bodyPr>
          <a:lstStyle/>
          <a:p>
            <a:pPr algn="ctr"/>
            <a:r>
              <a:rPr lang="it-IT" sz="5400">
                <a:latin typeface="Segoe Script" panose="030B0504020000000003" pitchFamily="66" charset="0"/>
              </a:rPr>
              <a:t>   </a:t>
            </a:r>
          </a:p>
          <a:p>
            <a:pPr algn="ctr"/>
            <a:r>
              <a:rPr lang="it-IT" sz="3600">
                <a:latin typeface="Segoe Script" panose="030B0504020000000003" pitchFamily="66" charset="0"/>
              </a:rPr>
              <a:t>LICEO </a:t>
            </a:r>
            <a:r>
              <a:rPr lang="it-IT" sz="3600">
                <a:latin typeface="Segoe Script" panose="030B0504020000000003" pitchFamily="66" charset="0"/>
                <a:sym typeface="Symbol" panose="05050102010706020507" pitchFamily="18" charset="2"/>
              </a:rPr>
              <a:t></a:t>
            </a:r>
            <a:r>
              <a:rPr lang="it-IT" sz="3600">
                <a:latin typeface="Segoe Script" panose="030B0504020000000003" pitchFamily="66" charset="0"/>
              </a:rPr>
              <a:t>P. NERVI–G. FERRARI</a:t>
            </a:r>
            <a:r>
              <a:rPr lang="it-IT" sz="3600">
                <a:latin typeface="Segoe Script" panose="030B0504020000000003" pitchFamily="66" charset="0"/>
                <a:sym typeface="Symbol" panose="05050102010706020507" pitchFamily="18" charset="2"/>
              </a:rPr>
              <a:t></a:t>
            </a:r>
          </a:p>
          <a:p>
            <a:pPr algn="ctr"/>
            <a:endParaRPr lang="it-IT" sz="4000">
              <a:latin typeface="Segoe Script" panose="030B0504020000000003" pitchFamily="66" charset="0"/>
            </a:endParaRPr>
          </a:p>
          <a:p>
            <a:pPr algn="ctr"/>
            <a:r>
              <a:rPr lang="it-IT" sz="5400">
                <a:latin typeface="Segoe Script" panose="030B0504020000000003" pitchFamily="66" charset="0"/>
              </a:rPr>
              <a:t>Restituzione Dati INVALSI </a:t>
            </a:r>
          </a:p>
          <a:p>
            <a:pPr algn="ctr"/>
            <a:r>
              <a:rPr lang="it-IT" sz="3600">
                <a:latin typeface="Segoe Script" panose="030B0504020000000003" pitchFamily="66" charset="0"/>
              </a:rPr>
              <a:t>a.s. 2024/2025</a:t>
            </a:r>
          </a:p>
          <a:p>
            <a:pPr algn="ctr"/>
            <a:endParaRPr lang="it-IT" sz="4400">
              <a:latin typeface="Segoe Script" panose="030B0504020000000003" pitchFamily="66" charset="0"/>
            </a:endParaRPr>
          </a:p>
          <a:p>
            <a:pPr algn="ctr"/>
            <a:r>
              <a:rPr lang="it-IT" sz="4400">
                <a:highlight>
                  <a:srgbClr val="FFFF00"/>
                </a:highlight>
                <a:latin typeface="Segoe Script" panose="030B0504020000000003" pitchFamily="66" charset="0"/>
              </a:rPr>
              <a:t>Classi quinte</a:t>
            </a:r>
          </a:p>
        </p:txBody>
      </p:sp>
      <p:pic>
        <p:nvPicPr>
          <p:cNvPr id="4" name="Immagine 3">
            <a:extLst>
              <a:ext uri="{FF2B5EF4-FFF2-40B4-BE49-F238E27FC236}">
                <a16:creationId xmlns:a16="http://schemas.microsoft.com/office/drawing/2014/main" id="{94B3E544-BF83-4D7F-A9FD-C7AC091DA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0513" y="1416436"/>
            <a:ext cx="908304" cy="1313688"/>
          </a:xfrm>
          <a:prstGeom prst="rect">
            <a:avLst/>
          </a:prstGeom>
        </p:spPr>
      </p:pic>
      <p:pic>
        <p:nvPicPr>
          <p:cNvPr id="15" name="Immagine 14">
            <a:extLst>
              <a:ext uri="{FF2B5EF4-FFF2-40B4-BE49-F238E27FC236}">
                <a16:creationId xmlns:a16="http://schemas.microsoft.com/office/drawing/2014/main" id="{6BC88578-F037-4D10-B4BF-B98B2D6A9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183" y="1416436"/>
            <a:ext cx="1119999" cy="1137099"/>
          </a:xfrm>
          <a:prstGeom prst="rect">
            <a:avLst/>
          </a:prstGeom>
        </p:spPr>
      </p:pic>
      <p:pic>
        <p:nvPicPr>
          <p:cNvPr id="16" name="Immagine 15">
            <a:extLst>
              <a:ext uri="{FF2B5EF4-FFF2-40B4-BE49-F238E27FC236}">
                <a16:creationId xmlns:a16="http://schemas.microsoft.com/office/drawing/2014/main" id="{920FCA90-6BFF-42C1-8D34-057DF2A05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7138" y="1416436"/>
            <a:ext cx="537724" cy="537724"/>
          </a:xfrm>
          <a:prstGeom prst="rect">
            <a:avLst/>
          </a:prstGeom>
        </p:spPr>
      </p:pic>
      <p:grpSp>
        <p:nvGrpSpPr>
          <p:cNvPr id="21" name="Gruppo 20">
            <a:extLst>
              <a:ext uri="{FF2B5EF4-FFF2-40B4-BE49-F238E27FC236}">
                <a16:creationId xmlns:a16="http://schemas.microsoft.com/office/drawing/2014/main" id="{89C7094E-1E04-474C-A396-8EC938F2895E}"/>
              </a:ext>
            </a:extLst>
          </p:cNvPr>
          <p:cNvGrpSpPr/>
          <p:nvPr/>
        </p:nvGrpSpPr>
        <p:grpSpPr>
          <a:xfrm rot="5400000">
            <a:off x="-3167651" y="3212999"/>
            <a:ext cx="6662061" cy="432000"/>
            <a:chOff x="0" y="0"/>
            <a:chExt cx="12260385" cy="581573"/>
          </a:xfrm>
        </p:grpSpPr>
        <p:pic>
          <p:nvPicPr>
            <p:cNvPr id="22" name="Immagine 21">
              <a:extLst>
                <a:ext uri="{FF2B5EF4-FFF2-40B4-BE49-F238E27FC236}">
                  <a16:creationId xmlns:a16="http://schemas.microsoft.com/office/drawing/2014/main" id="{814EE8AF-86D3-41FF-9877-DADAB0DFEF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23" name="Immagine 22">
              <a:extLst>
                <a:ext uri="{FF2B5EF4-FFF2-40B4-BE49-F238E27FC236}">
                  <a16:creationId xmlns:a16="http://schemas.microsoft.com/office/drawing/2014/main" id="{B0D08472-FE23-47CF-B3DA-8CF50BB89E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24" name="Immagine 23">
              <a:extLst>
                <a:ext uri="{FF2B5EF4-FFF2-40B4-BE49-F238E27FC236}">
                  <a16:creationId xmlns:a16="http://schemas.microsoft.com/office/drawing/2014/main" id="{6D79C417-3141-49AD-8006-1A885A18AE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26" name="CasellaDiTesto 25">
            <a:extLst>
              <a:ext uri="{FF2B5EF4-FFF2-40B4-BE49-F238E27FC236}">
                <a16:creationId xmlns:a16="http://schemas.microsoft.com/office/drawing/2014/main" id="{EE0C9615-7C36-4F64-BFD6-A8C7EEDBC98A}"/>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7" name="Pulsante di azione: vuoto 26" descr="Indietro con riempimento a tinta unita">
            <a:hlinkClick r:id="rId6" action="ppaction://hlinksldjump" highlightClick="1"/>
            <a:extLst>
              <a:ext uri="{FF2B5EF4-FFF2-40B4-BE49-F238E27FC236}">
                <a16:creationId xmlns:a16="http://schemas.microsoft.com/office/drawing/2014/main" id="{2C1E0C0C-BC87-4152-94B0-FAD0D4477181}"/>
              </a:ext>
            </a:extLst>
          </p:cNvPr>
          <p:cNvSpPr/>
          <p:nvPr/>
        </p:nvSpPr>
        <p:spPr>
          <a:xfrm>
            <a:off x="2075250" y="505529"/>
            <a:ext cx="417501" cy="386443"/>
          </a:xfrm>
          <a:prstGeom prst="actionButtonBlank">
            <a:avLst/>
          </a:prstGeom>
          <a:blipFill dpi="0"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94945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ella 3">
            <a:extLst>
              <a:ext uri="{FF2B5EF4-FFF2-40B4-BE49-F238E27FC236}">
                <a16:creationId xmlns:a16="http://schemas.microsoft.com/office/drawing/2014/main" id="{EF4783D2-551F-4319-BB0A-06402F0F1A60}"/>
              </a:ext>
            </a:extLst>
          </p:cNvPr>
          <p:cNvGraphicFramePr>
            <a:graphicFrameLocks noGrp="1"/>
          </p:cNvGraphicFramePr>
          <p:nvPr>
            <p:extLst>
              <p:ext uri="{D42A27DB-BD31-4B8C-83A1-F6EECF244321}">
                <p14:modId xmlns:p14="http://schemas.microsoft.com/office/powerpoint/2010/main" val="3693068826"/>
              </p:ext>
            </p:extLst>
          </p:nvPr>
        </p:nvGraphicFramePr>
        <p:xfrm>
          <a:off x="272139" y="723986"/>
          <a:ext cx="11919861" cy="3731240"/>
        </p:xfrm>
        <a:graphic>
          <a:graphicData uri="http://schemas.openxmlformats.org/drawingml/2006/table">
            <a:tbl>
              <a:tblPr firstRow="1" bandRow="1">
                <a:tableStyleId>{7DF18680-E054-41AD-8BC1-D1AEF772440D}</a:tableStyleId>
              </a:tblPr>
              <a:tblGrid>
                <a:gridCol w="1475016">
                  <a:extLst>
                    <a:ext uri="{9D8B030D-6E8A-4147-A177-3AD203B41FA5}">
                      <a16:colId xmlns:a16="http://schemas.microsoft.com/office/drawing/2014/main" val="4057865429"/>
                    </a:ext>
                  </a:extLst>
                </a:gridCol>
                <a:gridCol w="1357473">
                  <a:extLst>
                    <a:ext uri="{9D8B030D-6E8A-4147-A177-3AD203B41FA5}">
                      <a16:colId xmlns:a16="http://schemas.microsoft.com/office/drawing/2014/main" val="2456361952"/>
                    </a:ext>
                  </a:extLst>
                </a:gridCol>
                <a:gridCol w="1357473">
                  <a:extLst>
                    <a:ext uri="{9D8B030D-6E8A-4147-A177-3AD203B41FA5}">
                      <a16:colId xmlns:a16="http://schemas.microsoft.com/office/drawing/2014/main" val="3450232042"/>
                    </a:ext>
                  </a:extLst>
                </a:gridCol>
                <a:gridCol w="1357473">
                  <a:extLst>
                    <a:ext uri="{9D8B030D-6E8A-4147-A177-3AD203B41FA5}">
                      <a16:colId xmlns:a16="http://schemas.microsoft.com/office/drawing/2014/main" val="3578735676"/>
                    </a:ext>
                  </a:extLst>
                </a:gridCol>
                <a:gridCol w="2124142">
                  <a:extLst>
                    <a:ext uri="{9D8B030D-6E8A-4147-A177-3AD203B41FA5}">
                      <a16:colId xmlns:a16="http://schemas.microsoft.com/office/drawing/2014/main" val="1246928854"/>
                    </a:ext>
                  </a:extLst>
                </a:gridCol>
                <a:gridCol w="2124142">
                  <a:extLst>
                    <a:ext uri="{9D8B030D-6E8A-4147-A177-3AD203B41FA5}">
                      <a16:colId xmlns:a16="http://schemas.microsoft.com/office/drawing/2014/main" val="341335712"/>
                    </a:ext>
                  </a:extLst>
                </a:gridCol>
                <a:gridCol w="2124142">
                  <a:extLst>
                    <a:ext uri="{9D8B030D-6E8A-4147-A177-3AD203B41FA5}">
                      <a16:colId xmlns:a16="http://schemas.microsoft.com/office/drawing/2014/main" val="561693737"/>
                    </a:ext>
                  </a:extLst>
                </a:gridCol>
              </a:tblGrid>
              <a:tr h="365117">
                <a:tc gridSpan="7">
                  <a:txBody>
                    <a:bodyPr/>
                    <a:lstStyle/>
                    <a:p>
                      <a:pPr algn="ctr"/>
                      <a:r>
                        <a:rPr lang="it-IT" sz="2000">
                          <a:solidFill>
                            <a:schemeClr val="tx1"/>
                          </a:solidFill>
                          <a:latin typeface="Work Sans" pitchFamily="2" charset="0"/>
                        </a:rPr>
                        <a:t>Punteggi generali ultimo anno</a:t>
                      </a: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extLst>
                  <a:ext uri="{0D108BD9-81ED-4DB2-BD59-A6C34878D82A}">
                    <a16:rowId xmlns:a16="http://schemas.microsoft.com/office/drawing/2014/main" val="60220748"/>
                  </a:ext>
                </a:extLst>
              </a:tr>
              <a:tr h="727547">
                <a:tc>
                  <a:txBody>
                    <a:bodyPr/>
                    <a:lstStyle/>
                    <a:p>
                      <a:pPr algn="ctr"/>
                      <a:endParaRPr lang="it-IT" sz="1400" b="1">
                        <a:latin typeface="Work Sans" pitchFamily="2" charset="0"/>
                      </a:endParaRPr>
                    </a:p>
                  </a:txBody>
                  <a:tcPr anchor="ctr"/>
                </a:tc>
                <a:tc>
                  <a:txBody>
                    <a:bodyPr/>
                    <a:lstStyle/>
                    <a:p>
                      <a:pPr algn="ctr"/>
                      <a:r>
                        <a:rPr lang="it-IT" sz="1400" b="1">
                          <a:latin typeface="Work Sans" pitchFamily="2" charset="0"/>
                        </a:rPr>
                        <a:t>Traguardi raggiunti</a:t>
                      </a:r>
                    </a:p>
                  </a:txBody>
                  <a:tcPr anchor="ctr"/>
                </a:tc>
                <a:tc>
                  <a:txBody>
                    <a:bodyPr/>
                    <a:lstStyle/>
                    <a:p>
                      <a:pPr algn="ctr"/>
                      <a:r>
                        <a:rPr lang="it-IT" sz="1400" b="1">
                          <a:latin typeface="Work Sans" pitchFamily="2" charset="0"/>
                        </a:rPr>
                        <a:t>Punteggio</a:t>
                      </a:r>
                    </a:p>
                  </a:txBody>
                  <a:tcPr anchor="ctr"/>
                </a:tc>
                <a:tc>
                  <a:txBody>
                    <a:bodyPr/>
                    <a:lstStyle/>
                    <a:p>
                      <a:pPr algn="ctr"/>
                      <a:r>
                        <a:rPr lang="it-IT" sz="1400" b="1">
                          <a:latin typeface="Work Sans" pitchFamily="2" charset="0"/>
                        </a:rPr>
                        <a:t>Differenza rispetto a gruppi simili</a:t>
                      </a:r>
                    </a:p>
                  </a:txBody>
                  <a:tcPr anchor="ctr"/>
                </a:tc>
                <a:tc>
                  <a:txBody>
                    <a:bodyPr/>
                    <a:lstStyle/>
                    <a:p>
                      <a:pPr algn="ctr"/>
                      <a:r>
                        <a:rPr lang="it-IT" sz="1400" b="1">
                          <a:latin typeface="Work Sans" pitchFamily="2" charset="0"/>
                        </a:rPr>
                        <a:t>Confronto rispetto alla regione</a:t>
                      </a:r>
                    </a:p>
                  </a:txBody>
                  <a:tcPr anchor="ctr"/>
                </a:tc>
                <a:tc>
                  <a:txBody>
                    <a:bodyPr/>
                    <a:lstStyle/>
                    <a:p>
                      <a:pPr algn="ctr"/>
                      <a:r>
                        <a:rPr lang="it-IT" sz="1400" b="1">
                          <a:latin typeface="Work Sans" pitchFamily="2" charset="0"/>
                        </a:rPr>
                        <a:t>Confronto rispetto alla macro-area</a:t>
                      </a:r>
                    </a:p>
                  </a:txBody>
                  <a:tcPr anchor="ctr"/>
                </a:tc>
                <a:tc>
                  <a:txBody>
                    <a:bodyPr/>
                    <a:lstStyle/>
                    <a:p>
                      <a:pPr algn="ctr"/>
                      <a:r>
                        <a:rPr lang="it-IT" sz="1400" b="1">
                          <a:latin typeface="Work Sans" pitchFamily="2" charset="0"/>
                        </a:rPr>
                        <a:t>Confronto rispetto all’Italia</a:t>
                      </a:r>
                    </a:p>
                  </a:txBody>
                  <a:tcPr anchor="ctr"/>
                </a:tc>
                <a:extLst>
                  <a:ext uri="{0D108BD9-81ED-4DB2-BD59-A6C34878D82A}">
                    <a16:rowId xmlns:a16="http://schemas.microsoft.com/office/drawing/2014/main" val="700804956"/>
                  </a:ext>
                </a:extLst>
              </a:tr>
              <a:tr h="520696">
                <a:tc>
                  <a:txBody>
                    <a:bodyPr/>
                    <a:lstStyle/>
                    <a:p>
                      <a:pPr algn="ctr"/>
                      <a:r>
                        <a:rPr lang="it-IT" sz="1400" b="1">
                          <a:latin typeface="Work Sans" pitchFamily="2" charset="0"/>
                        </a:rPr>
                        <a:t>ITALIANO</a:t>
                      </a:r>
                    </a:p>
                  </a:txBody>
                  <a:tcPr anchor="ctr"/>
                </a:tc>
                <a:tc>
                  <a:txBody>
                    <a:bodyPr/>
                    <a:lstStyle/>
                    <a:p>
                      <a:pPr algn="ctr" fontAlgn="ctr"/>
                      <a:r>
                        <a:rPr lang="it-IT" sz="1400">
                          <a:solidFill>
                            <a:srgbClr val="1A1A1A"/>
                          </a:solidFill>
                          <a:effectLst/>
                          <a:latin typeface="Work Sans" pitchFamily="2" charset="0"/>
                        </a:rPr>
                        <a:t>79%</a:t>
                      </a:r>
                    </a:p>
                  </a:txBody>
                  <a:tcPr anchor="ctr"/>
                </a:tc>
                <a:tc>
                  <a:txBody>
                    <a:bodyPr/>
                    <a:lstStyle/>
                    <a:p>
                      <a:pPr algn="ctr" fontAlgn="ctr"/>
                      <a:r>
                        <a:rPr lang="it-IT" sz="1400">
                          <a:solidFill>
                            <a:srgbClr val="1A1A1A"/>
                          </a:solidFill>
                          <a:effectLst/>
                          <a:latin typeface="Work Sans" pitchFamily="2" charset="0"/>
                        </a:rPr>
                        <a:t>208,7</a:t>
                      </a:r>
                    </a:p>
                  </a:txBody>
                  <a:tcPr anchor="ctr"/>
                </a:tc>
                <a:tc>
                  <a:txBody>
                    <a:bodyPr/>
                    <a:lstStyle/>
                    <a:p>
                      <a:pPr algn="ctr"/>
                      <a:r>
                        <a:rPr lang="it-IT" sz="1400" b="0" i="0" kern="1200">
                          <a:solidFill>
                            <a:schemeClr val="dk1"/>
                          </a:solidFill>
                          <a:effectLst/>
                          <a:latin typeface="Work Sans" pitchFamily="2" charset="0"/>
                          <a:ea typeface="+mn-ea"/>
                          <a:cs typeface="+mn-cs"/>
                        </a:rPr>
                        <a:t>+21,3</a:t>
                      </a:r>
                      <a:endParaRPr lang="it-IT" sz="1400">
                        <a:latin typeface="Work Sans" pitchFamily="2" charset="0"/>
                      </a:endParaRPr>
                    </a:p>
                  </a:txBody>
                  <a:tcPr anchor="ctr">
                    <a:solidFill>
                      <a:schemeClr val="accent6">
                        <a:lumMod val="40000"/>
                        <a:lumOff val="60000"/>
                      </a:schemeClr>
                    </a:solidFill>
                  </a:tcPr>
                </a:tc>
                <a:tc>
                  <a:txBody>
                    <a:bodyPr/>
                    <a:lstStyle/>
                    <a:p>
                      <a:pPr marL="0" algn="ctr" defTabSz="914400" rtl="0" eaLnBrk="1" latinLnBrk="0" hangingPunct="1"/>
                      <a:endParaRPr lang="it-IT" sz="1400" kern="1200">
                        <a:solidFill>
                          <a:schemeClr val="dk1"/>
                        </a:solidFill>
                        <a:latin typeface="Work Sans" pitchFamily="2" charset="0"/>
                        <a:ea typeface="+mn-ea"/>
                        <a:cs typeface="+mn-cs"/>
                      </a:endParaRPr>
                    </a:p>
                  </a:txBody>
                  <a:tcPr anchor="ctr">
                    <a:solidFill>
                      <a:schemeClr val="accent6">
                        <a:lumMod val="40000"/>
                        <a:lumOff val="60000"/>
                      </a:schemeClr>
                    </a:solidFill>
                  </a:tcPr>
                </a:tc>
                <a:tc>
                  <a:txBody>
                    <a:bodyPr/>
                    <a:lstStyle/>
                    <a:p>
                      <a:pPr marL="0" algn="ctr" defTabSz="914400" rtl="0" eaLnBrk="1" latinLnBrk="0" hangingPunct="1"/>
                      <a:endParaRPr lang="it-IT" sz="1400" kern="1200">
                        <a:solidFill>
                          <a:schemeClr val="dk1"/>
                        </a:solidFill>
                        <a:latin typeface="Work Sans" pitchFamily="2" charset="0"/>
                        <a:ea typeface="+mn-ea"/>
                        <a:cs typeface="+mn-cs"/>
                      </a:endParaRPr>
                    </a:p>
                  </a:txBody>
                  <a:tcPr anchor="ctr">
                    <a:solidFill>
                      <a:schemeClr val="accent6">
                        <a:lumMod val="40000"/>
                        <a:lumOff val="60000"/>
                      </a:schemeClr>
                    </a:solidFill>
                  </a:tcPr>
                </a:tc>
                <a:tc>
                  <a:txBody>
                    <a:bodyPr/>
                    <a:lstStyle/>
                    <a:p>
                      <a:pPr marL="0" algn="ctr" defTabSz="914400" rtl="0" eaLnBrk="1" latinLnBrk="0" hangingPunct="1"/>
                      <a:endParaRPr lang="it-IT" sz="1400" kern="1200">
                        <a:solidFill>
                          <a:schemeClr val="dk1"/>
                        </a:solidFill>
                        <a:latin typeface="Work Sans" pitchFamily="2" charset="0"/>
                        <a:ea typeface="+mn-ea"/>
                        <a:cs typeface="+mn-cs"/>
                      </a:endParaRPr>
                    </a:p>
                  </a:txBody>
                  <a:tcPr anchor="ctr">
                    <a:solidFill>
                      <a:schemeClr val="accent6">
                        <a:lumMod val="40000"/>
                        <a:lumOff val="60000"/>
                      </a:schemeClr>
                    </a:solidFill>
                  </a:tcPr>
                </a:tc>
                <a:extLst>
                  <a:ext uri="{0D108BD9-81ED-4DB2-BD59-A6C34878D82A}">
                    <a16:rowId xmlns:a16="http://schemas.microsoft.com/office/drawing/2014/main" val="1686223323"/>
                  </a:ext>
                </a:extLst>
              </a:tr>
              <a:tr h="520696">
                <a:tc>
                  <a:txBody>
                    <a:bodyPr/>
                    <a:lstStyle/>
                    <a:p>
                      <a:pPr algn="ctr"/>
                      <a:r>
                        <a:rPr lang="it-IT" sz="1400" b="1">
                          <a:latin typeface="Work Sans" pitchFamily="2" charset="0"/>
                        </a:rPr>
                        <a:t>MATEMATICA</a:t>
                      </a:r>
                    </a:p>
                  </a:txBody>
                  <a:tcPr anchor="ctr"/>
                </a:tc>
                <a:tc>
                  <a:txBody>
                    <a:bodyPr/>
                    <a:lstStyle/>
                    <a:p>
                      <a:pPr algn="ctr" fontAlgn="ctr"/>
                      <a:r>
                        <a:rPr lang="it-IT" sz="1400">
                          <a:solidFill>
                            <a:srgbClr val="1A1A1A"/>
                          </a:solidFill>
                          <a:effectLst/>
                          <a:latin typeface="Work Sans" pitchFamily="2" charset="0"/>
                        </a:rPr>
                        <a:t>65%</a:t>
                      </a:r>
                    </a:p>
                  </a:txBody>
                  <a:tcPr anchor="ctr"/>
                </a:tc>
                <a:tc>
                  <a:txBody>
                    <a:bodyPr/>
                    <a:lstStyle/>
                    <a:p>
                      <a:pPr algn="ctr" fontAlgn="ctr"/>
                      <a:r>
                        <a:rPr lang="it-IT" sz="1400">
                          <a:solidFill>
                            <a:srgbClr val="1A1A1A"/>
                          </a:solidFill>
                          <a:effectLst/>
                          <a:latin typeface="Work Sans" pitchFamily="2" charset="0"/>
                        </a:rPr>
                        <a:t>205,8</a:t>
                      </a:r>
                    </a:p>
                  </a:txBody>
                  <a:tcPr anchor="ctr"/>
                </a:tc>
                <a:tc>
                  <a:txBody>
                    <a:bodyPr/>
                    <a:lstStyle/>
                    <a:p>
                      <a:pPr algn="ctr"/>
                      <a:r>
                        <a:rPr lang="it-IT" sz="1400" b="0" i="0" kern="1200">
                          <a:solidFill>
                            <a:schemeClr val="dk1"/>
                          </a:solidFill>
                          <a:effectLst/>
                          <a:latin typeface="Work Sans" pitchFamily="2" charset="0"/>
                          <a:ea typeface="+mn-ea"/>
                          <a:cs typeface="+mn-cs"/>
                        </a:rPr>
                        <a:t>+17,4</a:t>
                      </a:r>
                      <a:endParaRPr lang="it-IT" sz="1400">
                        <a:latin typeface="Work Sans" pitchFamily="2" charset="0"/>
                      </a:endParaRPr>
                    </a:p>
                  </a:txBody>
                  <a:tcPr anchor="ctr">
                    <a:solidFill>
                      <a:schemeClr val="accent6">
                        <a:lumMod val="40000"/>
                        <a:lumOff val="60000"/>
                      </a:schemeClr>
                    </a:solidFill>
                  </a:tcPr>
                </a:tc>
                <a:tc>
                  <a:txBody>
                    <a:bodyPr/>
                    <a:lstStyle/>
                    <a:p>
                      <a:pPr marL="0" algn="ctr" defTabSz="914400" rtl="0" eaLnBrk="1" latinLnBrk="0" hangingPunct="1"/>
                      <a:endParaRPr lang="it-IT" sz="1400" kern="1200">
                        <a:solidFill>
                          <a:schemeClr val="dk1"/>
                        </a:solidFill>
                        <a:latin typeface="Work Sans" pitchFamily="2" charset="0"/>
                        <a:ea typeface="+mn-ea"/>
                        <a:cs typeface="+mn-cs"/>
                      </a:endParaRPr>
                    </a:p>
                  </a:txBody>
                  <a:tcPr anchor="ctr">
                    <a:solidFill>
                      <a:schemeClr val="accent6">
                        <a:lumMod val="40000"/>
                        <a:lumOff val="60000"/>
                      </a:schemeClr>
                    </a:solidFill>
                  </a:tcPr>
                </a:tc>
                <a:tc>
                  <a:txBody>
                    <a:bodyPr/>
                    <a:lstStyle/>
                    <a:p>
                      <a:pPr marL="0" algn="ctr" defTabSz="914400" rtl="0" eaLnBrk="1" latinLnBrk="0" hangingPunct="1"/>
                      <a:endParaRPr lang="it-IT" sz="1400" kern="1200">
                        <a:solidFill>
                          <a:schemeClr val="dk1"/>
                        </a:solidFill>
                        <a:latin typeface="Work Sans" pitchFamily="2" charset="0"/>
                        <a:ea typeface="+mn-ea"/>
                        <a:cs typeface="+mn-cs"/>
                      </a:endParaRPr>
                    </a:p>
                  </a:txBody>
                  <a:tcPr anchor="ctr">
                    <a:solidFill>
                      <a:schemeClr val="accent6">
                        <a:lumMod val="40000"/>
                        <a:lumOff val="60000"/>
                      </a:schemeClr>
                    </a:solidFill>
                  </a:tcPr>
                </a:tc>
                <a:tc>
                  <a:txBody>
                    <a:bodyPr/>
                    <a:lstStyle/>
                    <a:p>
                      <a:pPr marL="0" algn="ctr" defTabSz="914400" rtl="0" eaLnBrk="1" latinLnBrk="0" hangingPunct="1"/>
                      <a:endParaRPr lang="it-IT" sz="1400" kern="1200">
                        <a:solidFill>
                          <a:schemeClr val="dk1"/>
                        </a:solidFill>
                        <a:latin typeface="Work Sans" pitchFamily="2" charset="0"/>
                        <a:ea typeface="+mn-ea"/>
                        <a:cs typeface="+mn-cs"/>
                      </a:endParaRPr>
                    </a:p>
                  </a:txBody>
                  <a:tcPr anchor="ctr">
                    <a:solidFill>
                      <a:schemeClr val="accent6">
                        <a:lumMod val="40000"/>
                        <a:lumOff val="60000"/>
                      </a:schemeClr>
                    </a:solidFill>
                  </a:tcPr>
                </a:tc>
                <a:extLst>
                  <a:ext uri="{0D108BD9-81ED-4DB2-BD59-A6C34878D82A}">
                    <a16:rowId xmlns:a16="http://schemas.microsoft.com/office/drawing/2014/main" val="3535242013"/>
                  </a:ext>
                </a:extLst>
              </a:tr>
              <a:tr h="520696">
                <a:tc>
                  <a:txBody>
                    <a:bodyPr/>
                    <a:lstStyle/>
                    <a:p>
                      <a:pPr algn="ctr"/>
                      <a:r>
                        <a:rPr lang="it-IT" sz="1400" b="1">
                          <a:latin typeface="Work Sans" pitchFamily="2" charset="0"/>
                        </a:rPr>
                        <a:t>INGLESE reading</a:t>
                      </a:r>
                    </a:p>
                  </a:txBody>
                  <a:tcPr anchor="ctr"/>
                </a:tc>
                <a:tc>
                  <a:txBody>
                    <a:bodyPr/>
                    <a:lstStyle/>
                    <a:p>
                      <a:pPr algn="ctr" fontAlgn="ctr"/>
                      <a:r>
                        <a:rPr lang="it-IT" sz="1400">
                          <a:solidFill>
                            <a:srgbClr val="1A1A1A"/>
                          </a:solidFill>
                          <a:effectLst/>
                          <a:latin typeface="Work Sans" pitchFamily="2" charset="0"/>
                        </a:rPr>
                        <a:t>74%</a:t>
                      </a:r>
                    </a:p>
                  </a:txBody>
                  <a:tcPr anchor="ctr"/>
                </a:tc>
                <a:tc>
                  <a:txBody>
                    <a:bodyPr/>
                    <a:lstStyle/>
                    <a:p>
                      <a:pPr algn="ctr" fontAlgn="ctr"/>
                      <a:r>
                        <a:rPr lang="it-IT" sz="1400">
                          <a:solidFill>
                            <a:srgbClr val="1A1A1A"/>
                          </a:solidFill>
                          <a:effectLst/>
                          <a:latin typeface="Work Sans" pitchFamily="2" charset="0"/>
                        </a:rPr>
                        <a:t>222,9</a:t>
                      </a:r>
                    </a:p>
                  </a:txBody>
                  <a:tcPr anchor="ctr"/>
                </a:tc>
                <a:tc>
                  <a:txBody>
                    <a:bodyPr/>
                    <a:lstStyle/>
                    <a:p>
                      <a:pPr algn="ctr"/>
                      <a:r>
                        <a:rPr lang="it-IT" sz="1400" b="0" i="0" kern="1200">
                          <a:solidFill>
                            <a:schemeClr val="dk1"/>
                          </a:solidFill>
                          <a:effectLst/>
                          <a:latin typeface="Work Sans" pitchFamily="2" charset="0"/>
                          <a:ea typeface="+mn-ea"/>
                          <a:cs typeface="+mn-cs"/>
                        </a:rPr>
                        <a:t>+19,3</a:t>
                      </a:r>
                      <a:endParaRPr lang="it-IT" sz="1400">
                        <a:latin typeface="Work Sans" pitchFamily="2" charset="0"/>
                      </a:endParaRPr>
                    </a:p>
                  </a:txBody>
                  <a:tcPr anchor="ctr">
                    <a:solidFill>
                      <a:schemeClr val="accent6">
                        <a:lumMod val="40000"/>
                        <a:lumOff val="60000"/>
                      </a:schemeClr>
                    </a:solidFill>
                  </a:tcPr>
                </a:tc>
                <a:tc>
                  <a:txBody>
                    <a:bodyPr/>
                    <a:lstStyle/>
                    <a:p>
                      <a:pPr marL="0" algn="ctr" defTabSz="914400" rtl="0" eaLnBrk="1" latinLnBrk="0" hangingPunct="1"/>
                      <a:endParaRPr lang="it-IT" sz="1400" kern="1200">
                        <a:solidFill>
                          <a:schemeClr val="dk1"/>
                        </a:solidFill>
                        <a:latin typeface="Work Sans" pitchFamily="2" charset="0"/>
                        <a:ea typeface="+mn-ea"/>
                        <a:cs typeface="+mn-cs"/>
                      </a:endParaRPr>
                    </a:p>
                  </a:txBody>
                  <a:tcPr anchor="ctr">
                    <a:solidFill>
                      <a:schemeClr val="accent6">
                        <a:lumMod val="40000"/>
                        <a:lumOff val="60000"/>
                      </a:schemeClr>
                    </a:solidFill>
                  </a:tcPr>
                </a:tc>
                <a:tc>
                  <a:txBody>
                    <a:bodyPr/>
                    <a:lstStyle/>
                    <a:p>
                      <a:pPr marL="0" algn="ctr" defTabSz="914400" rtl="0" eaLnBrk="1" latinLnBrk="0" hangingPunct="1"/>
                      <a:endParaRPr lang="it-IT" sz="1400" kern="1200">
                        <a:solidFill>
                          <a:schemeClr val="dk1"/>
                        </a:solidFill>
                        <a:latin typeface="Work Sans" pitchFamily="2" charset="0"/>
                        <a:ea typeface="+mn-ea"/>
                        <a:cs typeface="+mn-cs"/>
                      </a:endParaRPr>
                    </a:p>
                  </a:txBody>
                  <a:tcPr anchor="ctr">
                    <a:solidFill>
                      <a:schemeClr val="accent6">
                        <a:lumMod val="40000"/>
                        <a:lumOff val="60000"/>
                      </a:schemeClr>
                    </a:solidFill>
                  </a:tcPr>
                </a:tc>
                <a:tc>
                  <a:txBody>
                    <a:bodyPr/>
                    <a:lstStyle/>
                    <a:p>
                      <a:pPr marL="0" algn="ctr" defTabSz="914400" rtl="0" eaLnBrk="1" latinLnBrk="0" hangingPunct="1"/>
                      <a:endParaRPr lang="it-IT" sz="1400" kern="1200">
                        <a:solidFill>
                          <a:schemeClr val="dk1"/>
                        </a:solidFill>
                        <a:latin typeface="Work Sans" pitchFamily="2" charset="0"/>
                        <a:ea typeface="+mn-ea"/>
                        <a:cs typeface="+mn-cs"/>
                      </a:endParaRPr>
                    </a:p>
                  </a:txBody>
                  <a:tcPr anchor="ctr">
                    <a:solidFill>
                      <a:schemeClr val="accent6">
                        <a:lumMod val="40000"/>
                        <a:lumOff val="60000"/>
                      </a:schemeClr>
                    </a:solidFill>
                  </a:tcPr>
                </a:tc>
                <a:extLst>
                  <a:ext uri="{0D108BD9-81ED-4DB2-BD59-A6C34878D82A}">
                    <a16:rowId xmlns:a16="http://schemas.microsoft.com/office/drawing/2014/main" val="3286873205"/>
                  </a:ext>
                </a:extLst>
              </a:tr>
              <a:tr h="520696">
                <a:tc>
                  <a:txBody>
                    <a:bodyPr/>
                    <a:lstStyle/>
                    <a:p>
                      <a:pPr algn="ctr"/>
                      <a:r>
                        <a:rPr lang="it-IT" sz="1400" b="1">
                          <a:latin typeface="Work Sans" pitchFamily="2" charset="0"/>
                        </a:rPr>
                        <a:t>INGLESE listening</a:t>
                      </a:r>
                    </a:p>
                  </a:txBody>
                  <a:tcPr anchor="ctr"/>
                </a:tc>
                <a:tc>
                  <a:txBody>
                    <a:bodyPr/>
                    <a:lstStyle/>
                    <a:p>
                      <a:pPr algn="ctr" fontAlgn="ctr"/>
                      <a:r>
                        <a:rPr lang="it-IT" sz="1400">
                          <a:solidFill>
                            <a:srgbClr val="1A1A1A"/>
                          </a:solidFill>
                          <a:effectLst/>
                          <a:latin typeface="Work Sans" pitchFamily="2" charset="0"/>
                        </a:rPr>
                        <a:t>70%</a:t>
                      </a:r>
                    </a:p>
                  </a:txBody>
                  <a:tcPr anchor="ctr"/>
                </a:tc>
                <a:tc>
                  <a:txBody>
                    <a:bodyPr/>
                    <a:lstStyle/>
                    <a:p>
                      <a:pPr algn="ctr" fontAlgn="ctr"/>
                      <a:r>
                        <a:rPr lang="it-IT" sz="1400">
                          <a:solidFill>
                            <a:srgbClr val="1A1A1A"/>
                          </a:solidFill>
                          <a:effectLst/>
                          <a:latin typeface="Work Sans" pitchFamily="2" charset="0"/>
                        </a:rPr>
                        <a:t>234,8</a:t>
                      </a:r>
                    </a:p>
                  </a:txBody>
                  <a:tcPr anchor="ctr"/>
                </a:tc>
                <a:tc>
                  <a:txBody>
                    <a:bodyPr/>
                    <a:lstStyle/>
                    <a:p>
                      <a:pPr algn="ctr"/>
                      <a:r>
                        <a:rPr lang="it-IT" sz="1400" b="0" i="0" kern="1200">
                          <a:solidFill>
                            <a:schemeClr val="dk1"/>
                          </a:solidFill>
                          <a:effectLst/>
                          <a:latin typeface="Work Sans" pitchFamily="2" charset="0"/>
                          <a:ea typeface="+mn-ea"/>
                          <a:cs typeface="+mn-cs"/>
                        </a:rPr>
                        <a:t>+22,7</a:t>
                      </a:r>
                      <a:endParaRPr lang="it-IT" sz="1400">
                        <a:latin typeface="Work Sans" pitchFamily="2" charset="0"/>
                      </a:endParaRPr>
                    </a:p>
                  </a:txBody>
                  <a:tcPr anchor="ctr">
                    <a:solidFill>
                      <a:schemeClr val="accent6">
                        <a:lumMod val="40000"/>
                        <a:lumOff val="60000"/>
                      </a:schemeClr>
                    </a:solidFill>
                  </a:tcPr>
                </a:tc>
                <a:tc>
                  <a:txBody>
                    <a:bodyPr/>
                    <a:lstStyle/>
                    <a:p>
                      <a:pPr marL="0" algn="ctr" defTabSz="914400" rtl="0" eaLnBrk="1" latinLnBrk="0" hangingPunct="1"/>
                      <a:endParaRPr lang="it-IT" sz="1400" kern="1200">
                        <a:solidFill>
                          <a:schemeClr val="dk1"/>
                        </a:solidFill>
                        <a:latin typeface="Work Sans" pitchFamily="2" charset="0"/>
                        <a:ea typeface="+mn-ea"/>
                        <a:cs typeface="+mn-cs"/>
                      </a:endParaRPr>
                    </a:p>
                  </a:txBody>
                  <a:tcPr anchor="ctr">
                    <a:solidFill>
                      <a:schemeClr val="accent6">
                        <a:lumMod val="40000"/>
                        <a:lumOff val="60000"/>
                      </a:schemeClr>
                    </a:solidFill>
                  </a:tcPr>
                </a:tc>
                <a:tc>
                  <a:txBody>
                    <a:bodyPr/>
                    <a:lstStyle/>
                    <a:p>
                      <a:pPr marL="0" algn="ctr" defTabSz="914400" rtl="0" eaLnBrk="1" latinLnBrk="0" hangingPunct="1"/>
                      <a:endParaRPr lang="it-IT" sz="1400" kern="1200">
                        <a:solidFill>
                          <a:schemeClr val="dk1"/>
                        </a:solidFill>
                        <a:latin typeface="Work Sans" pitchFamily="2" charset="0"/>
                        <a:ea typeface="+mn-ea"/>
                        <a:cs typeface="+mn-cs"/>
                      </a:endParaRPr>
                    </a:p>
                  </a:txBody>
                  <a:tcPr anchor="ctr">
                    <a:solidFill>
                      <a:schemeClr val="accent6">
                        <a:lumMod val="40000"/>
                        <a:lumOff val="60000"/>
                      </a:schemeClr>
                    </a:solidFill>
                  </a:tcPr>
                </a:tc>
                <a:tc>
                  <a:txBody>
                    <a:bodyPr/>
                    <a:lstStyle/>
                    <a:p>
                      <a:pPr marL="0" algn="ctr" defTabSz="914400" rtl="0" eaLnBrk="1" latinLnBrk="0" hangingPunct="1"/>
                      <a:endParaRPr lang="it-IT" sz="1400" kern="1200">
                        <a:solidFill>
                          <a:schemeClr val="dk1"/>
                        </a:solidFill>
                        <a:latin typeface="Work Sans" pitchFamily="2" charset="0"/>
                        <a:ea typeface="+mn-ea"/>
                        <a:cs typeface="+mn-cs"/>
                      </a:endParaRPr>
                    </a:p>
                  </a:txBody>
                  <a:tcPr anchor="ctr">
                    <a:solidFill>
                      <a:schemeClr val="accent6">
                        <a:lumMod val="40000"/>
                        <a:lumOff val="60000"/>
                      </a:schemeClr>
                    </a:solidFill>
                  </a:tcPr>
                </a:tc>
                <a:extLst>
                  <a:ext uri="{0D108BD9-81ED-4DB2-BD59-A6C34878D82A}">
                    <a16:rowId xmlns:a16="http://schemas.microsoft.com/office/drawing/2014/main" val="127245402"/>
                  </a:ext>
                </a:extLst>
              </a:tr>
              <a:tr h="520696">
                <a:tc gridSpan="7">
                  <a:txBody>
                    <a:bodyPr/>
                    <a:lstStyle/>
                    <a:p>
                      <a:pPr algn="l"/>
                      <a:r>
                        <a:rPr lang="it-IT" sz="1400">
                          <a:latin typeface="Work Sans" pitchFamily="2" charset="0"/>
                        </a:rPr>
                        <a:t>Traguardi raggiunti = SOMMA (livello 1 + livello 2 + livello 3)</a:t>
                      </a:r>
                    </a:p>
                    <a:p>
                      <a:pPr algn="l"/>
                      <a:r>
                        <a:rPr lang="it-IT" sz="1400">
                          <a:latin typeface="Work Sans" pitchFamily="2" charset="0"/>
                        </a:rPr>
                        <a:t>        significativamente superiore           non significativamente differente          significativamente inferiore</a:t>
                      </a:r>
                    </a:p>
                  </a:txBody>
                  <a:tcPr anchor="ctr"/>
                </a:tc>
                <a:tc hMerge="1">
                  <a:txBody>
                    <a:bodyPr/>
                    <a:lstStyle/>
                    <a:p>
                      <a:pPr algn="ctr"/>
                      <a:endParaRPr lang="it-IT" sz="1400">
                        <a:latin typeface="Segoe Print" panose="02000600000000000000" pitchFamily="2" charset="0"/>
                      </a:endParaRPr>
                    </a:p>
                  </a:txBody>
                  <a:tcPr anchor="ctr"/>
                </a:tc>
                <a:tc hMerge="1">
                  <a:txBody>
                    <a:bodyPr/>
                    <a:lstStyle/>
                    <a:p>
                      <a:pPr algn="ctr"/>
                      <a:endParaRPr lang="it-IT" sz="1400">
                        <a:latin typeface="Segoe Print" panose="02000600000000000000" pitchFamily="2" charset="0"/>
                      </a:endParaRPr>
                    </a:p>
                  </a:txBody>
                  <a:tcPr anchor="ctr"/>
                </a:tc>
                <a:tc hMerge="1">
                  <a:txBody>
                    <a:bodyPr/>
                    <a:lstStyle/>
                    <a:p>
                      <a:pPr algn="ctr"/>
                      <a:endParaRPr lang="it-IT" sz="1400">
                        <a:latin typeface="Segoe Print" panose="02000600000000000000" pitchFamily="2" charset="0"/>
                      </a:endParaRPr>
                    </a:p>
                  </a:txBody>
                  <a:tcPr anchor="ctr"/>
                </a:tc>
                <a:tc hMerge="1">
                  <a:txBody>
                    <a:bodyPr/>
                    <a:lstStyle/>
                    <a:p>
                      <a:pPr algn="ctr"/>
                      <a:endParaRPr lang="it-IT" sz="1400">
                        <a:latin typeface="Segoe Print" panose="02000600000000000000" pitchFamily="2" charset="0"/>
                      </a:endParaRPr>
                    </a:p>
                  </a:txBody>
                  <a:tcPr anchor="ctr"/>
                </a:tc>
                <a:tc hMerge="1">
                  <a:txBody>
                    <a:bodyPr/>
                    <a:lstStyle/>
                    <a:p>
                      <a:pPr algn="ctr"/>
                      <a:endParaRPr lang="it-IT" sz="1400">
                        <a:latin typeface="Segoe Print" panose="02000600000000000000" pitchFamily="2" charset="0"/>
                      </a:endParaRPr>
                    </a:p>
                  </a:txBody>
                  <a:tcPr anchor="ctr"/>
                </a:tc>
                <a:tc hMerge="1">
                  <a:txBody>
                    <a:bodyPr/>
                    <a:lstStyle/>
                    <a:p>
                      <a:pPr algn="ctr"/>
                      <a:endParaRPr lang="it-IT" sz="1400">
                        <a:latin typeface="Segoe Print" panose="02000600000000000000" pitchFamily="2" charset="0"/>
                      </a:endParaRPr>
                    </a:p>
                  </a:txBody>
                  <a:tcPr anchor="ctr"/>
                </a:tc>
                <a:extLst>
                  <a:ext uri="{0D108BD9-81ED-4DB2-BD59-A6C34878D82A}">
                    <a16:rowId xmlns:a16="http://schemas.microsoft.com/office/drawing/2014/main" val="753287717"/>
                  </a:ext>
                </a:extLst>
              </a:tr>
            </a:tbl>
          </a:graphicData>
        </a:graphic>
      </p:graphicFrame>
      <p:pic>
        <p:nvPicPr>
          <p:cNvPr id="13" name="Elemento grafico 12" descr="Segna Pollice su con riempimento a tinta unita">
            <a:extLst>
              <a:ext uri="{FF2B5EF4-FFF2-40B4-BE49-F238E27FC236}">
                <a16:creationId xmlns:a16="http://schemas.microsoft.com/office/drawing/2014/main" id="{FB8A51C2-4ECB-4ECD-9360-C09C642656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6351" y="4178394"/>
            <a:ext cx="216000" cy="216000"/>
          </a:xfrm>
          <a:prstGeom prst="rect">
            <a:avLst/>
          </a:prstGeom>
        </p:spPr>
      </p:pic>
      <p:grpSp>
        <p:nvGrpSpPr>
          <p:cNvPr id="14" name="Gruppo 13">
            <a:extLst>
              <a:ext uri="{FF2B5EF4-FFF2-40B4-BE49-F238E27FC236}">
                <a16:creationId xmlns:a16="http://schemas.microsoft.com/office/drawing/2014/main" id="{620C584C-4ACC-4E9B-BC01-1727F1E9555A}"/>
              </a:ext>
            </a:extLst>
          </p:cNvPr>
          <p:cNvGrpSpPr>
            <a:grpSpLocks noChangeAspect="1"/>
          </p:cNvGrpSpPr>
          <p:nvPr/>
        </p:nvGrpSpPr>
        <p:grpSpPr>
          <a:xfrm>
            <a:off x="3489776" y="4208557"/>
            <a:ext cx="362100" cy="216000"/>
            <a:chOff x="8073887" y="1291301"/>
            <a:chExt cx="724200" cy="432000"/>
          </a:xfrm>
          <a:solidFill>
            <a:srgbClr val="FFC000"/>
          </a:solidFill>
        </p:grpSpPr>
        <p:pic>
          <p:nvPicPr>
            <p:cNvPr id="15" name="Elemento grafico 14" descr="Freccia: diritta con riempimento a tinta unita">
              <a:extLst>
                <a:ext uri="{FF2B5EF4-FFF2-40B4-BE49-F238E27FC236}">
                  <a16:creationId xmlns:a16="http://schemas.microsoft.com/office/drawing/2014/main" id="{3F0E0307-A52C-47A2-9C76-E09C0A839B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3887" y="1291301"/>
              <a:ext cx="432000" cy="432000"/>
            </a:xfrm>
            <a:prstGeom prst="rect">
              <a:avLst/>
            </a:prstGeom>
          </p:spPr>
        </p:pic>
        <p:pic>
          <p:nvPicPr>
            <p:cNvPr id="16" name="Elemento grafico 15" descr="Freccia: diritta con riempimento a tinta unita">
              <a:extLst>
                <a:ext uri="{FF2B5EF4-FFF2-40B4-BE49-F238E27FC236}">
                  <a16:creationId xmlns:a16="http://schemas.microsoft.com/office/drawing/2014/main" id="{41EC4E05-C5FD-453F-AC2C-76C2D1928E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366087" y="1291301"/>
              <a:ext cx="432000" cy="432000"/>
            </a:xfrm>
            <a:prstGeom prst="rect">
              <a:avLst/>
            </a:prstGeom>
          </p:spPr>
        </p:pic>
      </p:grpSp>
      <p:pic>
        <p:nvPicPr>
          <p:cNvPr id="17" name="Elemento grafico 16" descr="Segna Pollice su con riempimento a tinta unita">
            <a:extLst>
              <a:ext uri="{FF2B5EF4-FFF2-40B4-BE49-F238E27FC236}">
                <a16:creationId xmlns:a16="http://schemas.microsoft.com/office/drawing/2014/main" id="{D5449585-F1B3-4AD3-B9C8-924AC1AA8FF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7102096" y="4239226"/>
            <a:ext cx="216000" cy="216000"/>
          </a:xfrm>
          <a:prstGeom prst="rect">
            <a:avLst/>
          </a:prstGeom>
        </p:spPr>
      </p:pic>
      <p:pic>
        <p:nvPicPr>
          <p:cNvPr id="18" name="Elemento grafico 17" descr="Segna Pollice su con riempimento a tinta unita">
            <a:extLst>
              <a:ext uri="{FF2B5EF4-FFF2-40B4-BE49-F238E27FC236}">
                <a16:creationId xmlns:a16="http://schemas.microsoft.com/office/drawing/2014/main" id="{A6E2EC10-8DBF-4120-84B7-8F64BB86B2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14922" y="1893965"/>
            <a:ext cx="432000" cy="432000"/>
          </a:xfrm>
          <a:prstGeom prst="rect">
            <a:avLst/>
          </a:prstGeom>
        </p:spPr>
      </p:pic>
      <p:pic>
        <p:nvPicPr>
          <p:cNvPr id="19" name="Elemento grafico 18" descr="Segna Pollice su con riempimento a tinta unita">
            <a:extLst>
              <a:ext uri="{FF2B5EF4-FFF2-40B4-BE49-F238E27FC236}">
                <a16:creationId xmlns:a16="http://schemas.microsoft.com/office/drawing/2014/main" id="{7247FC73-22A0-4FDC-A454-361B32C2FA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42509" y="1893965"/>
            <a:ext cx="432000" cy="432000"/>
          </a:xfrm>
          <a:prstGeom prst="rect">
            <a:avLst/>
          </a:prstGeom>
        </p:spPr>
      </p:pic>
      <p:pic>
        <p:nvPicPr>
          <p:cNvPr id="20" name="Elemento grafico 19" descr="Segna Pollice su con riempimento a tinta unita">
            <a:extLst>
              <a:ext uri="{FF2B5EF4-FFF2-40B4-BE49-F238E27FC236}">
                <a16:creationId xmlns:a16="http://schemas.microsoft.com/office/drawing/2014/main" id="{4687877D-9366-4AB9-8E8B-093A30675F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70096" y="1893965"/>
            <a:ext cx="432000" cy="432000"/>
          </a:xfrm>
          <a:prstGeom prst="rect">
            <a:avLst/>
          </a:prstGeom>
        </p:spPr>
      </p:pic>
      <p:pic>
        <p:nvPicPr>
          <p:cNvPr id="21" name="Elemento grafico 20" descr="Segna Pollice su con riempimento a tinta unita">
            <a:extLst>
              <a:ext uri="{FF2B5EF4-FFF2-40B4-BE49-F238E27FC236}">
                <a16:creationId xmlns:a16="http://schemas.microsoft.com/office/drawing/2014/main" id="{B05ABF55-116D-4065-A3FA-463BBC784E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14922" y="2390047"/>
            <a:ext cx="432000" cy="432000"/>
          </a:xfrm>
          <a:prstGeom prst="rect">
            <a:avLst/>
          </a:prstGeom>
        </p:spPr>
      </p:pic>
      <p:pic>
        <p:nvPicPr>
          <p:cNvPr id="22" name="Elemento grafico 21" descr="Segna Pollice su con riempimento a tinta unita">
            <a:extLst>
              <a:ext uri="{FF2B5EF4-FFF2-40B4-BE49-F238E27FC236}">
                <a16:creationId xmlns:a16="http://schemas.microsoft.com/office/drawing/2014/main" id="{7FF087F8-443F-4373-B553-DA1CC526C2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42509" y="2390047"/>
            <a:ext cx="432000" cy="432000"/>
          </a:xfrm>
          <a:prstGeom prst="rect">
            <a:avLst/>
          </a:prstGeom>
        </p:spPr>
      </p:pic>
      <p:pic>
        <p:nvPicPr>
          <p:cNvPr id="23" name="Elemento grafico 22" descr="Segna Pollice su con riempimento a tinta unita">
            <a:extLst>
              <a:ext uri="{FF2B5EF4-FFF2-40B4-BE49-F238E27FC236}">
                <a16:creationId xmlns:a16="http://schemas.microsoft.com/office/drawing/2014/main" id="{64ACA92D-1999-46CC-92D1-5180A90E5B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70096" y="2390047"/>
            <a:ext cx="432000" cy="432000"/>
          </a:xfrm>
          <a:prstGeom prst="rect">
            <a:avLst/>
          </a:prstGeom>
        </p:spPr>
      </p:pic>
      <p:pic>
        <p:nvPicPr>
          <p:cNvPr id="24" name="Elemento grafico 23" descr="Segna Pollice su con riempimento a tinta unita">
            <a:extLst>
              <a:ext uri="{FF2B5EF4-FFF2-40B4-BE49-F238E27FC236}">
                <a16:creationId xmlns:a16="http://schemas.microsoft.com/office/drawing/2014/main" id="{4718747C-C965-42D2-8C42-4E1AD0D6B8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14922" y="2926554"/>
            <a:ext cx="432000" cy="432000"/>
          </a:xfrm>
          <a:prstGeom prst="rect">
            <a:avLst/>
          </a:prstGeom>
        </p:spPr>
      </p:pic>
      <p:pic>
        <p:nvPicPr>
          <p:cNvPr id="25" name="Elemento grafico 24" descr="Segna Pollice su con riempimento a tinta unita">
            <a:extLst>
              <a:ext uri="{FF2B5EF4-FFF2-40B4-BE49-F238E27FC236}">
                <a16:creationId xmlns:a16="http://schemas.microsoft.com/office/drawing/2014/main" id="{40992C9D-A09E-4D37-8BC9-FB5406EC4C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42509" y="2926554"/>
            <a:ext cx="432000" cy="432000"/>
          </a:xfrm>
          <a:prstGeom prst="rect">
            <a:avLst/>
          </a:prstGeom>
        </p:spPr>
      </p:pic>
      <p:pic>
        <p:nvPicPr>
          <p:cNvPr id="27" name="Elemento grafico 26" descr="Segna Pollice su con riempimento a tinta unita">
            <a:extLst>
              <a:ext uri="{FF2B5EF4-FFF2-40B4-BE49-F238E27FC236}">
                <a16:creationId xmlns:a16="http://schemas.microsoft.com/office/drawing/2014/main" id="{D24D2789-23A9-4415-B387-82FE7BE28B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70096" y="2926554"/>
            <a:ext cx="432000" cy="432000"/>
          </a:xfrm>
          <a:prstGeom prst="rect">
            <a:avLst/>
          </a:prstGeom>
        </p:spPr>
      </p:pic>
      <p:pic>
        <p:nvPicPr>
          <p:cNvPr id="28" name="Elemento grafico 27" descr="Segna Pollice su con riempimento a tinta unita">
            <a:extLst>
              <a:ext uri="{FF2B5EF4-FFF2-40B4-BE49-F238E27FC236}">
                <a16:creationId xmlns:a16="http://schemas.microsoft.com/office/drawing/2014/main" id="{0E7B2C6A-35D7-4793-9163-A3435B2B6F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14922" y="3458435"/>
            <a:ext cx="432000" cy="432000"/>
          </a:xfrm>
          <a:prstGeom prst="rect">
            <a:avLst/>
          </a:prstGeom>
        </p:spPr>
      </p:pic>
      <p:pic>
        <p:nvPicPr>
          <p:cNvPr id="29" name="Elemento grafico 28" descr="Segna Pollice su con riempimento a tinta unita">
            <a:extLst>
              <a:ext uri="{FF2B5EF4-FFF2-40B4-BE49-F238E27FC236}">
                <a16:creationId xmlns:a16="http://schemas.microsoft.com/office/drawing/2014/main" id="{8DCE8042-2741-40C2-86E5-C362A19752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42509" y="3458435"/>
            <a:ext cx="432000" cy="432000"/>
          </a:xfrm>
          <a:prstGeom prst="rect">
            <a:avLst/>
          </a:prstGeom>
        </p:spPr>
      </p:pic>
      <p:pic>
        <p:nvPicPr>
          <p:cNvPr id="30" name="Elemento grafico 29" descr="Segna Pollice su con riempimento a tinta unita">
            <a:extLst>
              <a:ext uri="{FF2B5EF4-FFF2-40B4-BE49-F238E27FC236}">
                <a16:creationId xmlns:a16="http://schemas.microsoft.com/office/drawing/2014/main" id="{B82D1E27-F4A2-43D8-BEA4-A744566287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70096" y="3458435"/>
            <a:ext cx="432000" cy="432000"/>
          </a:xfrm>
          <a:prstGeom prst="rect">
            <a:avLst/>
          </a:prstGeom>
        </p:spPr>
      </p:pic>
      <p:sp>
        <p:nvSpPr>
          <p:cNvPr id="31" name="CasellaDiTesto 30">
            <a:extLst>
              <a:ext uri="{FF2B5EF4-FFF2-40B4-BE49-F238E27FC236}">
                <a16:creationId xmlns:a16="http://schemas.microsoft.com/office/drawing/2014/main" id="{4107D2AD-25AA-47D5-8914-62D51760599F}"/>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32" name="Pulsante di azione: vuoto 31" descr="Indietro con riempimento a tinta unita">
            <a:hlinkClick r:id="rId8" action="ppaction://hlinksldjump" highlightClick="1"/>
            <a:extLst>
              <a:ext uri="{FF2B5EF4-FFF2-40B4-BE49-F238E27FC236}">
                <a16:creationId xmlns:a16="http://schemas.microsoft.com/office/drawing/2014/main" id="{03C46EA8-7523-4544-AED0-7D994595B612}"/>
              </a:ext>
            </a:extLst>
          </p:cNvPr>
          <p:cNvSpPr/>
          <p:nvPr/>
        </p:nvSpPr>
        <p:spPr>
          <a:xfrm>
            <a:off x="2075250" y="505529"/>
            <a:ext cx="417501" cy="386443"/>
          </a:xfrm>
          <a:prstGeom prst="actionButtonBlank">
            <a:avLst/>
          </a:prstGeom>
          <a:blipFill dpi="0"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3" name="Gruppo 32">
            <a:extLst>
              <a:ext uri="{FF2B5EF4-FFF2-40B4-BE49-F238E27FC236}">
                <a16:creationId xmlns:a16="http://schemas.microsoft.com/office/drawing/2014/main" id="{36821F03-1A5C-4217-9AD4-3D618891AE03}"/>
              </a:ext>
            </a:extLst>
          </p:cNvPr>
          <p:cNvGrpSpPr/>
          <p:nvPr/>
        </p:nvGrpSpPr>
        <p:grpSpPr>
          <a:xfrm rot="5400000">
            <a:off x="-3167651" y="3212999"/>
            <a:ext cx="6662061" cy="432000"/>
            <a:chOff x="0" y="0"/>
            <a:chExt cx="12260385" cy="581573"/>
          </a:xfrm>
        </p:grpSpPr>
        <p:pic>
          <p:nvPicPr>
            <p:cNvPr id="34" name="Immagine 33">
              <a:extLst>
                <a:ext uri="{FF2B5EF4-FFF2-40B4-BE49-F238E27FC236}">
                  <a16:creationId xmlns:a16="http://schemas.microsoft.com/office/drawing/2014/main" id="{81B8D043-BDBF-4FCA-8710-AC1DFACC73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35" name="Immagine 34">
              <a:extLst>
                <a:ext uri="{FF2B5EF4-FFF2-40B4-BE49-F238E27FC236}">
                  <a16:creationId xmlns:a16="http://schemas.microsoft.com/office/drawing/2014/main" id="{A3435C44-D3C1-4257-B314-244FADD2E7D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38" name="Immagine 37">
              <a:extLst>
                <a:ext uri="{FF2B5EF4-FFF2-40B4-BE49-F238E27FC236}">
                  <a16:creationId xmlns:a16="http://schemas.microsoft.com/office/drawing/2014/main" id="{A2A41857-B743-4FBC-AE7A-423709170BF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41" name="Gruppo 40">
            <a:extLst>
              <a:ext uri="{FF2B5EF4-FFF2-40B4-BE49-F238E27FC236}">
                <a16:creationId xmlns:a16="http://schemas.microsoft.com/office/drawing/2014/main" id="{50369693-69CF-4107-933F-592D116734FB}"/>
              </a:ext>
            </a:extLst>
          </p:cNvPr>
          <p:cNvGrpSpPr/>
          <p:nvPr/>
        </p:nvGrpSpPr>
        <p:grpSpPr>
          <a:xfrm>
            <a:off x="4572000" y="85316"/>
            <a:ext cx="7526173" cy="369714"/>
            <a:chOff x="596530" y="360775"/>
            <a:chExt cx="9604098" cy="341130"/>
          </a:xfrm>
        </p:grpSpPr>
        <p:sp>
          <p:nvSpPr>
            <p:cNvPr id="42" name="CasellaDiTesto 41">
              <a:extLst>
                <a:ext uri="{FF2B5EF4-FFF2-40B4-BE49-F238E27FC236}">
                  <a16:creationId xmlns:a16="http://schemas.microsoft.com/office/drawing/2014/main" id="{167B4967-3474-4EDE-83BF-05FE3E9750B1}"/>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43" name="Immagine 42">
              <a:extLst>
                <a:ext uri="{FF2B5EF4-FFF2-40B4-BE49-F238E27FC236}">
                  <a16:creationId xmlns:a16="http://schemas.microsoft.com/office/drawing/2014/main" id="{38ACE75D-2B80-4A33-8DEA-798936ED458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2144348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ella 15">
            <a:extLst>
              <a:ext uri="{FF2B5EF4-FFF2-40B4-BE49-F238E27FC236}">
                <a16:creationId xmlns:a16="http://schemas.microsoft.com/office/drawing/2014/main" id="{C4283AF2-636C-4F28-A56C-34A3F6EB25D9}"/>
              </a:ext>
            </a:extLst>
          </p:cNvPr>
          <p:cNvGraphicFramePr>
            <a:graphicFrameLocks noGrp="1"/>
          </p:cNvGraphicFramePr>
          <p:nvPr>
            <p:extLst>
              <p:ext uri="{D42A27DB-BD31-4B8C-83A1-F6EECF244321}">
                <p14:modId xmlns:p14="http://schemas.microsoft.com/office/powerpoint/2010/main" val="2830166660"/>
              </p:ext>
            </p:extLst>
          </p:nvPr>
        </p:nvGraphicFramePr>
        <p:xfrm>
          <a:off x="272141" y="801321"/>
          <a:ext cx="11919859" cy="4412666"/>
        </p:xfrm>
        <a:graphic>
          <a:graphicData uri="http://schemas.openxmlformats.org/drawingml/2006/table">
            <a:tbl>
              <a:tblPr firstRow="1" bandRow="1">
                <a:tableStyleId>{7DF18680-E054-41AD-8BC1-D1AEF772440D}</a:tableStyleId>
              </a:tblPr>
              <a:tblGrid>
                <a:gridCol w="1433650">
                  <a:extLst>
                    <a:ext uri="{9D8B030D-6E8A-4147-A177-3AD203B41FA5}">
                      <a16:colId xmlns:a16="http://schemas.microsoft.com/office/drawing/2014/main" val="2944020019"/>
                    </a:ext>
                  </a:extLst>
                </a:gridCol>
                <a:gridCol w="1508760">
                  <a:extLst>
                    <a:ext uri="{9D8B030D-6E8A-4147-A177-3AD203B41FA5}">
                      <a16:colId xmlns:a16="http://schemas.microsoft.com/office/drawing/2014/main" val="79365766"/>
                    </a:ext>
                  </a:extLst>
                </a:gridCol>
                <a:gridCol w="1783080">
                  <a:extLst>
                    <a:ext uri="{9D8B030D-6E8A-4147-A177-3AD203B41FA5}">
                      <a16:colId xmlns:a16="http://schemas.microsoft.com/office/drawing/2014/main" val="4129911090"/>
                    </a:ext>
                  </a:extLst>
                </a:gridCol>
                <a:gridCol w="1478280">
                  <a:extLst>
                    <a:ext uri="{9D8B030D-6E8A-4147-A177-3AD203B41FA5}">
                      <a16:colId xmlns:a16="http://schemas.microsoft.com/office/drawing/2014/main" val="23027056"/>
                    </a:ext>
                  </a:extLst>
                </a:gridCol>
                <a:gridCol w="1478280">
                  <a:extLst>
                    <a:ext uri="{9D8B030D-6E8A-4147-A177-3AD203B41FA5}">
                      <a16:colId xmlns:a16="http://schemas.microsoft.com/office/drawing/2014/main" val="1567833803"/>
                    </a:ext>
                  </a:extLst>
                </a:gridCol>
                <a:gridCol w="1386840">
                  <a:extLst>
                    <a:ext uri="{9D8B030D-6E8A-4147-A177-3AD203B41FA5}">
                      <a16:colId xmlns:a16="http://schemas.microsoft.com/office/drawing/2014/main" val="291230167"/>
                    </a:ext>
                  </a:extLst>
                </a:gridCol>
                <a:gridCol w="1417320">
                  <a:extLst>
                    <a:ext uri="{9D8B030D-6E8A-4147-A177-3AD203B41FA5}">
                      <a16:colId xmlns:a16="http://schemas.microsoft.com/office/drawing/2014/main" val="1988389916"/>
                    </a:ext>
                  </a:extLst>
                </a:gridCol>
                <a:gridCol w="1433649">
                  <a:extLst>
                    <a:ext uri="{9D8B030D-6E8A-4147-A177-3AD203B41FA5}">
                      <a16:colId xmlns:a16="http://schemas.microsoft.com/office/drawing/2014/main" val="744706569"/>
                    </a:ext>
                  </a:extLst>
                </a:gridCol>
              </a:tblGrid>
              <a:tr h="438358">
                <a:tc gridSpan="8">
                  <a:txBody>
                    <a:bodyPr/>
                    <a:lstStyle/>
                    <a:p>
                      <a:pPr algn="ctr"/>
                      <a:r>
                        <a:rPr lang="it-IT" sz="2000">
                          <a:solidFill>
                            <a:schemeClr val="tx1"/>
                          </a:solidFill>
                          <a:latin typeface="Work Sans" pitchFamily="2" charset="0"/>
                        </a:rPr>
                        <a:t>Distribuzione degli studenti nei livelli di apprendimento ultimo anno (Italiano e Matematica)</a:t>
                      </a: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endParaRPr lang="it-IT"/>
                    </a:p>
                  </a:txBody>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tc hMerge="1">
                  <a:txBody>
                    <a:bodyPr/>
                    <a:lstStyle/>
                    <a:p>
                      <a:pPr algn="ctr"/>
                      <a:endParaRPr lang="it-IT" sz="1400">
                        <a:latin typeface="Segoe Print" panose="02000600000000000000" pitchFamily="2" charset="0"/>
                      </a:endParaRPr>
                    </a:p>
                  </a:txBody>
                  <a:tcPr anchor="ctr">
                    <a:noFill/>
                  </a:tcPr>
                </a:tc>
                <a:extLst>
                  <a:ext uri="{0D108BD9-81ED-4DB2-BD59-A6C34878D82A}">
                    <a16:rowId xmlns:a16="http://schemas.microsoft.com/office/drawing/2014/main" val="1003653957"/>
                  </a:ext>
                </a:extLst>
              </a:tr>
              <a:tr h="1011596">
                <a:tc>
                  <a:txBody>
                    <a:bodyPr/>
                    <a:lstStyle/>
                    <a:p>
                      <a:pPr algn="ctr"/>
                      <a:endParaRPr lang="it-IT" sz="1400" b="1">
                        <a:latin typeface="Work Sans" pitchFamily="2" charset="0"/>
                      </a:endParaRPr>
                    </a:p>
                  </a:txBody>
                  <a:tcPr anchor="ctr"/>
                </a:tc>
                <a:tc>
                  <a:txBody>
                    <a:bodyPr/>
                    <a:lstStyle/>
                    <a:p>
                      <a:pPr algn="ctr"/>
                      <a:r>
                        <a:rPr lang="it-IT" sz="1400" b="1">
                          <a:latin typeface="Work Sans" pitchFamily="2" charset="0"/>
                        </a:rPr>
                        <a:t>Materia</a:t>
                      </a:r>
                    </a:p>
                  </a:txBody>
                  <a:tcPr anchor="ctr"/>
                </a:tc>
                <a:tc>
                  <a:txBody>
                    <a:bodyPr/>
                    <a:lstStyle/>
                    <a:p>
                      <a:pPr algn="ctr"/>
                      <a:r>
                        <a:rPr lang="it-IT" sz="1800" b="1" i="0" kern="1200">
                          <a:solidFill>
                            <a:schemeClr val="dk1"/>
                          </a:solidFill>
                          <a:effectLst/>
                          <a:latin typeface="Work Sans" pitchFamily="2" charset="0"/>
                          <a:ea typeface="+mn-ea"/>
                          <a:cs typeface="+mn-cs"/>
                        </a:rPr>
                        <a:t>Traguardi raggiunti </a:t>
                      </a:r>
                    </a:p>
                    <a:p>
                      <a:pPr algn="ctr"/>
                      <a:r>
                        <a:rPr lang="it-IT" sz="1800" b="1" i="0" kern="1200">
                          <a:solidFill>
                            <a:schemeClr val="dk1"/>
                          </a:solidFill>
                          <a:effectLst/>
                          <a:latin typeface="Work Sans" pitchFamily="2" charset="0"/>
                          <a:ea typeface="+mn-ea"/>
                          <a:cs typeface="+mn-cs"/>
                        </a:rPr>
                        <a:t>(liv. 3 + 4 + 5)</a:t>
                      </a:r>
                      <a:endParaRPr lang="it-IT" sz="1400" b="1">
                        <a:latin typeface="Work Sans" pitchFamily="2" charset="0"/>
                      </a:endParaRP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2</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3</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4</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5</a:t>
                      </a:r>
                    </a:p>
                  </a:txBody>
                  <a:tcPr anchor="ctr"/>
                </a:tc>
                <a:extLst>
                  <a:ext uri="{0D108BD9-81ED-4DB2-BD59-A6C34878D82A}">
                    <a16:rowId xmlns:a16="http://schemas.microsoft.com/office/drawing/2014/main" val="1843048503"/>
                  </a:ext>
                </a:extLst>
              </a:tr>
              <a:tr h="370339">
                <a:tc>
                  <a:txBody>
                    <a:bodyPr/>
                    <a:lstStyle/>
                    <a:p>
                      <a:pPr algn="ctr"/>
                      <a:r>
                        <a:rPr lang="it-IT" sz="1400" b="1">
                          <a:latin typeface="Work Sans" pitchFamily="2" charset="0"/>
                        </a:rPr>
                        <a:t>Nervi-Ferrari</a:t>
                      </a:r>
                    </a:p>
                  </a:txBody>
                  <a:tcPr anchor="c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a:latin typeface="Work Sans" pitchFamily="2" charset="0"/>
                        </a:rPr>
                        <a:t>ITALIANO</a:t>
                      </a:r>
                    </a:p>
                  </a:txBody>
                  <a:tcPr anchor="ctr">
                    <a:solidFill>
                      <a:srgbClr val="FFFFCC"/>
                    </a:solidFill>
                  </a:tcPr>
                </a:tc>
                <a:tc>
                  <a:txBody>
                    <a:bodyPr/>
                    <a:lstStyle/>
                    <a:p>
                      <a:pPr algn="ctr" fontAlgn="ctr"/>
                      <a:r>
                        <a:rPr lang="it-IT" sz="1400">
                          <a:solidFill>
                            <a:srgbClr val="1A1A1A"/>
                          </a:solidFill>
                          <a:effectLst/>
                          <a:latin typeface="Work Sans" pitchFamily="2" charset="0"/>
                        </a:rPr>
                        <a:t>141 (78,8%)</a:t>
                      </a:r>
                    </a:p>
                  </a:txBody>
                  <a:tcPr anchor="ctr">
                    <a:solidFill>
                      <a:srgbClr val="FFFFCC"/>
                    </a:solidFill>
                  </a:tcPr>
                </a:tc>
                <a:tc>
                  <a:txBody>
                    <a:bodyPr/>
                    <a:lstStyle/>
                    <a:p>
                      <a:pPr algn="ctr" fontAlgn="ctr"/>
                      <a:r>
                        <a:rPr lang="it-IT" sz="1400">
                          <a:solidFill>
                            <a:srgbClr val="1A1A1A"/>
                          </a:solidFill>
                          <a:effectLst/>
                          <a:latin typeface="Work Sans" pitchFamily="2" charset="0"/>
                        </a:rPr>
                        <a:t>17 (9,5%)</a:t>
                      </a:r>
                    </a:p>
                  </a:txBody>
                  <a:tcPr anchor="ctr">
                    <a:solidFill>
                      <a:srgbClr val="FFFFCC"/>
                    </a:solidFill>
                  </a:tcPr>
                </a:tc>
                <a:tc>
                  <a:txBody>
                    <a:bodyPr/>
                    <a:lstStyle/>
                    <a:p>
                      <a:pPr algn="ctr" fontAlgn="ctr"/>
                      <a:r>
                        <a:rPr lang="it-IT" sz="1400">
                          <a:solidFill>
                            <a:srgbClr val="1A1A1A"/>
                          </a:solidFill>
                          <a:effectLst/>
                          <a:latin typeface="Work Sans" pitchFamily="2" charset="0"/>
                        </a:rPr>
                        <a:t>21 (11,7%)</a:t>
                      </a:r>
                    </a:p>
                  </a:txBody>
                  <a:tcPr anchor="ctr">
                    <a:solidFill>
                      <a:srgbClr val="FFFFCC"/>
                    </a:solidFill>
                  </a:tcPr>
                </a:tc>
                <a:tc>
                  <a:txBody>
                    <a:bodyPr/>
                    <a:lstStyle/>
                    <a:p>
                      <a:pPr algn="ctr" fontAlgn="ctr"/>
                      <a:r>
                        <a:rPr lang="it-IT" sz="1400">
                          <a:solidFill>
                            <a:srgbClr val="1A1A1A"/>
                          </a:solidFill>
                          <a:effectLst/>
                          <a:latin typeface="Work Sans" pitchFamily="2" charset="0"/>
                        </a:rPr>
                        <a:t>58 (32,4%)</a:t>
                      </a:r>
                    </a:p>
                  </a:txBody>
                  <a:tcPr anchor="ctr">
                    <a:solidFill>
                      <a:srgbClr val="FFFFCC"/>
                    </a:solidFill>
                  </a:tcPr>
                </a:tc>
                <a:tc>
                  <a:txBody>
                    <a:bodyPr/>
                    <a:lstStyle/>
                    <a:p>
                      <a:pPr algn="ctr" fontAlgn="ctr"/>
                      <a:r>
                        <a:rPr lang="it-IT" sz="1400">
                          <a:solidFill>
                            <a:srgbClr val="1A1A1A"/>
                          </a:solidFill>
                          <a:effectLst/>
                          <a:latin typeface="Work Sans" pitchFamily="2" charset="0"/>
                        </a:rPr>
                        <a:t>62 (34,6%)</a:t>
                      </a:r>
                    </a:p>
                  </a:txBody>
                  <a:tcPr anchor="ctr">
                    <a:solidFill>
                      <a:srgbClr val="FFFFCC"/>
                    </a:solidFill>
                  </a:tcPr>
                </a:tc>
                <a:tc>
                  <a:txBody>
                    <a:bodyPr/>
                    <a:lstStyle/>
                    <a:p>
                      <a:pPr algn="ctr" fontAlgn="ctr"/>
                      <a:r>
                        <a:rPr lang="it-IT" sz="1400">
                          <a:solidFill>
                            <a:srgbClr val="1A1A1A"/>
                          </a:solidFill>
                          <a:effectLst/>
                          <a:latin typeface="Work Sans" pitchFamily="2" charset="0"/>
                        </a:rPr>
                        <a:t>21 (11,7%)</a:t>
                      </a:r>
                    </a:p>
                  </a:txBody>
                  <a:tcPr anchor="ctr">
                    <a:solidFill>
                      <a:srgbClr val="FFFFCC"/>
                    </a:solidFill>
                  </a:tcPr>
                </a:tc>
                <a:extLst>
                  <a:ext uri="{0D108BD9-81ED-4DB2-BD59-A6C34878D82A}">
                    <a16:rowId xmlns:a16="http://schemas.microsoft.com/office/drawing/2014/main" val="3468404980"/>
                  </a:ext>
                </a:extLst>
              </a:tr>
              <a:tr h="370339">
                <a:tc>
                  <a:txBody>
                    <a:bodyPr/>
                    <a:lstStyle/>
                    <a:p>
                      <a:pPr algn="ctr"/>
                      <a:r>
                        <a:rPr lang="it-IT" sz="1400" b="1">
                          <a:latin typeface="Work Sans" pitchFamily="2" charset="0"/>
                        </a:rPr>
                        <a:t>Lombardia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a:latin typeface="Work Sans" pitchFamily="2" charset="0"/>
                        </a:rPr>
                        <a:t>ITALIANO</a:t>
                      </a:r>
                    </a:p>
                  </a:txBody>
                  <a:tcPr anchor="ctr"/>
                </a:tc>
                <a:tc>
                  <a:txBody>
                    <a:bodyPr/>
                    <a:lstStyle/>
                    <a:p>
                      <a:pPr algn="ctr" fontAlgn="ctr"/>
                      <a:r>
                        <a:rPr lang="it-IT" sz="1400">
                          <a:effectLst/>
                          <a:latin typeface="Work Sans" pitchFamily="2" charset="0"/>
                        </a:rPr>
                        <a:t>62,2%</a:t>
                      </a:r>
                    </a:p>
                  </a:txBody>
                  <a:tcPr anchor="ctr"/>
                </a:tc>
                <a:tc>
                  <a:txBody>
                    <a:bodyPr/>
                    <a:lstStyle/>
                    <a:p>
                      <a:pPr algn="ctr" fontAlgn="ctr"/>
                      <a:r>
                        <a:rPr lang="it-IT" sz="1400">
                          <a:effectLst/>
                          <a:latin typeface="Work Sans" pitchFamily="2" charset="0"/>
                        </a:rPr>
                        <a:t>14,4%</a:t>
                      </a:r>
                    </a:p>
                  </a:txBody>
                  <a:tcPr anchor="ctr"/>
                </a:tc>
                <a:tc>
                  <a:txBody>
                    <a:bodyPr/>
                    <a:lstStyle/>
                    <a:p>
                      <a:pPr algn="ctr" fontAlgn="ctr"/>
                      <a:r>
                        <a:rPr lang="it-IT" sz="1400">
                          <a:effectLst/>
                          <a:latin typeface="Work Sans" pitchFamily="2" charset="0"/>
                        </a:rPr>
                        <a:t>23,4%</a:t>
                      </a:r>
                    </a:p>
                  </a:txBody>
                  <a:tcPr anchor="ctr"/>
                </a:tc>
                <a:tc>
                  <a:txBody>
                    <a:bodyPr/>
                    <a:lstStyle/>
                    <a:p>
                      <a:pPr algn="ctr" fontAlgn="ctr"/>
                      <a:r>
                        <a:rPr lang="it-IT" sz="1400">
                          <a:effectLst/>
                          <a:latin typeface="Work Sans" pitchFamily="2" charset="0"/>
                        </a:rPr>
                        <a:t>31,4%</a:t>
                      </a:r>
                    </a:p>
                  </a:txBody>
                  <a:tcPr anchor="ctr"/>
                </a:tc>
                <a:tc>
                  <a:txBody>
                    <a:bodyPr/>
                    <a:lstStyle/>
                    <a:p>
                      <a:pPr algn="ctr" fontAlgn="ctr"/>
                      <a:r>
                        <a:rPr lang="it-IT" sz="1400">
                          <a:effectLst/>
                          <a:latin typeface="Work Sans" pitchFamily="2" charset="0"/>
                        </a:rPr>
                        <a:t>22,2%</a:t>
                      </a:r>
                    </a:p>
                  </a:txBody>
                  <a:tcPr anchor="ctr"/>
                </a:tc>
                <a:tc>
                  <a:txBody>
                    <a:bodyPr/>
                    <a:lstStyle/>
                    <a:p>
                      <a:pPr algn="ctr" fontAlgn="ctr"/>
                      <a:r>
                        <a:rPr lang="it-IT" sz="1400">
                          <a:effectLst/>
                          <a:latin typeface="Work Sans" pitchFamily="2" charset="0"/>
                        </a:rPr>
                        <a:t>8,6%</a:t>
                      </a:r>
                    </a:p>
                  </a:txBody>
                  <a:tcPr anchor="ctr"/>
                </a:tc>
                <a:extLst>
                  <a:ext uri="{0D108BD9-81ED-4DB2-BD59-A6C34878D82A}">
                    <a16:rowId xmlns:a16="http://schemas.microsoft.com/office/drawing/2014/main" val="2483545185"/>
                  </a:ext>
                </a:extLst>
              </a:tr>
              <a:tr h="370339">
                <a:tc>
                  <a:txBody>
                    <a:bodyPr/>
                    <a:lstStyle/>
                    <a:p>
                      <a:pPr algn="ctr"/>
                      <a:r>
                        <a:rPr lang="it-IT" sz="1400" b="1">
                          <a:latin typeface="Work Sans" pitchFamily="2" charset="0"/>
                        </a:rPr>
                        <a:t>Nord ovest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a:latin typeface="Work Sans" pitchFamily="2" charset="0"/>
                        </a:rPr>
                        <a:t>ITALIANO</a:t>
                      </a:r>
                    </a:p>
                  </a:txBody>
                  <a:tcPr anchor="ctr"/>
                </a:tc>
                <a:tc>
                  <a:txBody>
                    <a:bodyPr/>
                    <a:lstStyle/>
                    <a:p>
                      <a:pPr algn="ctr" fontAlgn="ctr"/>
                      <a:r>
                        <a:rPr lang="it-IT" sz="1400">
                          <a:effectLst/>
                          <a:latin typeface="Work Sans" pitchFamily="2" charset="0"/>
                        </a:rPr>
                        <a:t>60,1%</a:t>
                      </a:r>
                    </a:p>
                  </a:txBody>
                  <a:tcPr anchor="ctr"/>
                </a:tc>
                <a:tc>
                  <a:txBody>
                    <a:bodyPr/>
                    <a:lstStyle/>
                    <a:p>
                      <a:pPr algn="ctr" fontAlgn="ctr"/>
                      <a:r>
                        <a:rPr lang="it-IT" sz="1400">
                          <a:effectLst/>
                          <a:latin typeface="Work Sans" pitchFamily="2" charset="0"/>
                        </a:rPr>
                        <a:t>15,7%</a:t>
                      </a:r>
                    </a:p>
                  </a:txBody>
                  <a:tcPr anchor="ctr"/>
                </a:tc>
                <a:tc>
                  <a:txBody>
                    <a:bodyPr/>
                    <a:lstStyle/>
                    <a:p>
                      <a:pPr algn="ctr" fontAlgn="ctr"/>
                      <a:r>
                        <a:rPr lang="it-IT" sz="1400">
                          <a:effectLst/>
                          <a:latin typeface="Work Sans" pitchFamily="2" charset="0"/>
                        </a:rPr>
                        <a:t>24,3%</a:t>
                      </a:r>
                    </a:p>
                  </a:txBody>
                  <a:tcPr anchor="ctr"/>
                </a:tc>
                <a:tc>
                  <a:txBody>
                    <a:bodyPr/>
                    <a:lstStyle/>
                    <a:p>
                      <a:pPr algn="ctr" fontAlgn="ctr"/>
                      <a:r>
                        <a:rPr lang="it-IT" sz="1400">
                          <a:effectLst/>
                          <a:latin typeface="Work Sans" pitchFamily="2" charset="0"/>
                        </a:rPr>
                        <a:t>31,0%</a:t>
                      </a:r>
                    </a:p>
                  </a:txBody>
                  <a:tcPr anchor="ctr"/>
                </a:tc>
                <a:tc>
                  <a:txBody>
                    <a:bodyPr/>
                    <a:lstStyle/>
                    <a:p>
                      <a:pPr algn="ctr" fontAlgn="ctr"/>
                      <a:r>
                        <a:rPr lang="it-IT" sz="1400">
                          <a:effectLst/>
                          <a:latin typeface="Work Sans" pitchFamily="2" charset="0"/>
                        </a:rPr>
                        <a:t>21,1%</a:t>
                      </a:r>
                    </a:p>
                  </a:txBody>
                  <a:tcPr anchor="ctr"/>
                </a:tc>
                <a:tc>
                  <a:txBody>
                    <a:bodyPr/>
                    <a:lstStyle/>
                    <a:p>
                      <a:pPr algn="ctr" fontAlgn="ctr"/>
                      <a:r>
                        <a:rPr lang="it-IT" sz="1400">
                          <a:effectLst/>
                          <a:latin typeface="Work Sans" pitchFamily="2" charset="0"/>
                        </a:rPr>
                        <a:t>8,0%</a:t>
                      </a:r>
                    </a:p>
                  </a:txBody>
                  <a:tcPr anchor="ctr"/>
                </a:tc>
                <a:extLst>
                  <a:ext uri="{0D108BD9-81ED-4DB2-BD59-A6C34878D82A}">
                    <a16:rowId xmlns:a16="http://schemas.microsoft.com/office/drawing/2014/main" val="2498667072"/>
                  </a:ext>
                </a:extLst>
              </a:tr>
              <a:tr h="370339">
                <a:tc>
                  <a:txBody>
                    <a:bodyPr/>
                    <a:lstStyle/>
                    <a:p>
                      <a:pPr algn="ctr"/>
                      <a:r>
                        <a:rPr lang="it-IT" sz="1400" b="1">
                          <a:latin typeface="Work Sans" pitchFamily="2" charset="0"/>
                        </a:rPr>
                        <a:t>Italia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a:latin typeface="Work Sans" pitchFamily="2" charset="0"/>
                        </a:rPr>
                        <a:t>ITALIANO</a:t>
                      </a:r>
                    </a:p>
                  </a:txBody>
                  <a:tcPr anchor="ctr"/>
                </a:tc>
                <a:tc>
                  <a:txBody>
                    <a:bodyPr/>
                    <a:lstStyle/>
                    <a:p>
                      <a:pPr algn="ctr" fontAlgn="ctr"/>
                      <a:r>
                        <a:rPr lang="it-IT" sz="1400">
                          <a:solidFill>
                            <a:srgbClr val="1A1A1A"/>
                          </a:solidFill>
                          <a:effectLst/>
                          <a:latin typeface="Work Sans" pitchFamily="2" charset="0"/>
                        </a:rPr>
                        <a:t>51,7%</a:t>
                      </a:r>
                    </a:p>
                  </a:txBody>
                  <a:tcPr anchor="ctr"/>
                </a:tc>
                <a:tc>
                  <a:txBody>
                    <a:bodyPr/>
                    <a:lstStyle/>
                    <a:p>
                      <a:pPr algn="ctr" fontAlgn="ctr"/>
                      <a:r>
                        <a:rPr lang="it-IT" sz="1400">
                          <a:solidFill>
                            <a:srgbClr val="1A1A1A"/>
                          </a:solidFill>
                          <a:effectLst/>
                          <a:latin typeface="Work Sans" pitchFamily="2" charset="0"/>
                        </a:rPr>
                        <a:t>23,1%</a:t>
                      </a:r>
                    </a:p>
                  </a:txBody>
                  <a:tcPr anchor="ctr"/>
                </a:tc>
                <a:tc>
                  <a:txBody>
                    <a:bodyPr/>
                    <a:lstStyle/>
                    <a:p>
                      <a:pPr algn="ctr" fontAlgn="ctr"/>
                      <a:r>
                        <a:rPr lang="it-IT" sz="1400">
                          <a:solidFill>
                            <a:srgbClr val="1A1A1A"/>
                          </a:solidFill>
                          <a:effectLst/>
                          <a:latin typeface="Work Sans" pitchFamily="2" charset="0"/>
                        </a:rPr>
                        <a:t>25,2%</a:t>
                      </a:r>
                    </a:p>
                  </a:txBody>
                  <a:tcPr anchor="ctr"/>
                </a:tc>
                <a:tc>
                  <a:txBody>
                    <a:bodyPr/>
                    <a:lstStyle/>
                    <a:p>
                      <a:pPr algn="ctr" fontAlgn="ctr"/>
                      <a:r>
                        <a:rPr lang="it-IT" sz="1400">
                          <a:solidFill>
                            <a:srgbClr val="1A1A1A"/>
                          </a:solidFill>
                          <a:effectLst/>
                          <a:latin typeface="Work Sans" pitchFamily="2" charset="0"/>
                        </a:rPr>
                        <a:t>28,2%</a:t>
                      </a:r>
                    </a:p>
                  </a:txBody>
                  <a:tcPr anchor="ctr"/>
                </a:tc>
                <a:tc>
                  <a:txBody>
                    <a:bodyPr/>
                    <a:lstStyle/>
                    <a:p>
                      <a:pPr algn="ctr" fontAlgn="ctr"/>
                      <a:r>
                        <a:rPr lang="it-IT" sz="1400">
                          <a:solidFill>
                            <a:srgbClr val="1A1A1A"/>
                          </a:solidFill>
                          <a:effectLst/>
                          <a:latin typeface="Work Sans" pitchFamily="2" charset="0"/>
                        </a:rPr>
                        <a:t>17,6%</a:t>
                      </a:r>
                    </a:p>
                  </a:txBody>
                  <a:tcPr anchor="ctr"/>
                </a:tc>
                <a:tc>
                  <a:txBody>
                    <a:bodyPr/>
                    <a:lstStyle/>
                    <a:p>
                      <a:pPr algn="ctr" fontAlgn="ctr"/>
                      <a:r>
                        <a:rPr lang="it-IT" sz="1400">
                          <a:solidFill>
                            <a:srgbClr val="1A1A1A"/>
                          </a:solidFill>
                          <a:effectLst/>
                          <a:latin typeface="Work Sans" pitchFamily="2" charset="0"/>
                        </a:rPr>
                        <a:t>6,0%</a:t>
                      </a:r>
                    </a:p>
                  </a:txBody>
                  <a:tcPr anchor="ctr"/>
                </a:tc>
                <a:extLst>
                  <a:ext uri="{0D108BD9-81ED-4DB2-BD59-A6C34878D82A}">
                    <a16:rowId xmlns:a16="http://schemas.microsoft.com/office/drawing/2014/main" val="2786210863"/>
                  </a:ext>
                </a:extLst>
              </a:tr>
              <a:tr h="370339">
                <a:tc>
                  <a:txBody>
                    <a:bodyPr/>
                    <a:lstStyle/>
                    <a:p>
                      <a:pPr algn="ctr"/>
                      <a:r>
                        <a:rPr lang="it-IT" sz="1400" b="1">
                          <a:latin typeface="Work Sans" pitchFamily="2" charset="0"/>
                        </a:rPr>
                        <a:t>Nervi-Ferrari</a:t>
                      </a:r>
                    </a:p>
                  </a:txBody>
                  <a:tcPr anchor="c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a:latin typeface="Work Sans" pitchFamily="2" charset="0"/>
                        </a:rPr>
                        <a:t>MATEMATICA</a:t>
                      </a:r>
                    </a:p>
                  </a:txBody>
                  <a:tcPr anchor="ctr">
                    <a:solidFill>
                      <a:srgbClr val="FFFFCC"/>
                    </a:solidFill>
                  </a:tcPr>
                </a:tc>
                <a:tc>
                  <a:txBody>
                    <a:bodyPr/>
                    <a:lstStyle/>
                    <a:p>
                      <a:pPr algn="ctr" fontAlgn="ctr"/>
                      <a:r>
                        <a:rPr lang="it-IT" sz="1400">
                          <a:solidFill>
                            <a:srgbClr val="1A1A1A"/>
                          </a:solidFill>
                          <a:effectLst/>
                          <a:latin typeface="Work Sans" pitchFamily="2" charset="0"/>
                        </a:rPr>
                        <a:t>116 (64,8%)</a:t>
                      </a:r>
                    </a:p>
                  </a:txBody>
                  <a:tcPr anchor="ctr">
                    <a:solidFill>
                      <a:srgbClr val="FFFFCC"/>
                    </a:solidFill>
                  </a:tcPr>
                </a:tc>
                <a:tc>
                  <a:txBody>
                    <a:bodyPr/>
                    <a:lstStyle/>
                    <a:p>
                      <a:pPr algn="ctr" fontAlgn="ctr"/>
                      <a:r>
                        <a:rPr lang="it-IT" sz="1400">
                          <a:solidFill>
                            <a:srgbClr val="1A1A1A"/>
                          </a:solidFill>
                          <a:effectLst/>
                          <a:latin typeface="Work Sans" pitchFamily="2" charset="0"/>
                        </a:rPr>
                        <a:t>25 (14,0%)</a:t>
                      </a:r>
                    </a:p>
                  </a:txBody>
                  <a:tcPr anchor="ctr">
                    <a:solidFill>
                      <a:srgbClr val="FFFFCC"/>
                    </a:solidFill>
                  </a:tcPr>
                </a:tc>
                <a:tc>
                  <a:txBody>
                    <a:bodyPr/>
                    <a:lstStyle/>
                    <a:p>
                      <a:pPr algn="ctr" fontAlgn="ctr"/>
                      <a:r>
                        <a:rPr lang="it-IT" sz="1400">
                          <a:solidFill>
                            <a:srgbClr val="1A1A1A"/>
                          </a:solidFill>
                          <a:effectLst/>
                          <a:latin typeface="Work Sans" pitchFamily="2" charset="0"/>
                        </a:rPr>
                        <a:t>38 (21,2%)</a:t>
                      </a:r>
                    </a:p>
                  </a:txBody>
                  <a:tcPr anchor="ctr">
                    <a:solidFill>
                      <a:srgbClr val="FFFFCC"/>
                    </a:solidFill>
                  </a:tcPr>
                </a:tc>
                <a:tc>
                  <a:txBody>
                    <a:bodyPr/>
                    <a:lstStyle/>
                    <a:p>
                      <a:pPr algn="ctr" fontAlgn="ctr"/>
                      <a:r>
                        <a:rPr lang="it-IT" sz="1400">
                          <a:solidFill>
                            <a:srgbClr val="1A1A1A"/>
                          </a:solidFill>
                          <a:effectLst/>
                          <a:latin typeface="Work Sans" pitchFamily="2" charset="0"/>
                        </a:rPr>
                        <a:t>41 (22,9%)</a:t>
                      </a:r>
                    </a:p>
                  </a:txBody>
                  <a:tcPr anchor="ctr">
                    <a:solidFill>
                      <a:srgbClr val="FFFFCC"/>
                    </a:solidFill>
                  </a:tcPr>
                </a:tc>
                <a:tc>
                  <a:txBody>
                    <a:bodyPr/>
                    <a:lstStyle/>
                    <a:p>
                      <a:pPr algn="ctr" fontAlgn="ctr"/>
                      <a:r>
                        <a:rPr lang="it-IT" sz="1400">
                          <a:solidFill>
                            <a:srgbClr val="1A1A1A"/>
                          </a:solidFill>
                          <a:effectLst/>
                          <a:latin typeface="Work Sans" pitchFamily="2" charset="0"/>
                        </a:rPr>
                        <a:t>28 (15,6%)</a:t>
                      </a:r>
                    </a:p>
                  </a:txBody>
                  <a:tcPr anchor="ctr">
                    <a:solidFill>
                      <a:srgbClr val="FFFFCC"/>
                    </a:solidFill>
                  </a:tcPr>
                </a:tc>
                <a:tc>
                  <a:txBody>
                    <a:bodyPr/>
                    <a:lstStyle/>
                    <a:p>
                      <a:pPr algn="ctr" fontAlgn="ctr"/>
                      <a:r>
                        <a:rPr lang="it-IT" sz="1400">
                          <a:solidFill>
                            <a:srgbClr val="1A1A1A"/>
                          </a:solidFill>
                          <a:effectLst/>
                          <a:latin typeface="Work Sans" pitchFamily="2" charset="0"/>
                        </a:rPr>
                        <a:t>47 (26,3%)</a:t>
                      </a:r>
                    </a:p>
                  </a:txBody>
                  <a:tcPr anchor="ctr">
                    <a:solidFill>
                      <a:srgbClr val="FFFFCC"/>
                    </a:solidFill>
                  </a:tcPr>
                </a:tc>
                <a:extLst>
                  <a:ext uri="{0D108BD9-81ED-4DB2-BD59-A6C34878D82A}">
                    <a16:rowId xmlns:a16="http://schemas.microsoft.com/office/drawing/2014/main" val="1065392956"/>
                  </a:ext>
                </a:extLst>
              </a:tr>
              <a:tr h="370339">
                <a:tc>
                  <a:txBody>
                    <a:bodyPr/>
                    <a:lstStyle/>
                    <a:p>
                      <a:pPr algn="ctr"/>
                      <a:r>
                        <a:rPr lang="it-IT" sz="1400" b="1">
                          <a:latin typeface="Work Sans" pitchFamily="2" charset="0"/>
                        </a:rPr>
                        <a:t>Lombardia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a:latin typeface="Work Sans" pitchFamily="2" charset="0"/>
                        </a:rPr>
                        <a:t>MATEMATICA</a:t>
                      </a:r>
                    </a:p>
                  </a:txBody>
                  <a:tcPr anchor="ctr"/>
                </a:tc>
                <a:tc>
                  <a:txBody>
                    <a:bodyPr/>
                    <a:lstStyle/>
                    <a:p>
                      <a:pPr algn="ctr" fontAlgn="ctr"/>
                      <a:r>
                        <a:rPr lang="it-IT" sz="1400">
                          <a:solidFill>
                            <a:srgbClr val="1A1A1A"/>
                          </a:solidFill>
                          <a:effectLst/>
                          <a:latin typeface="Work Sans" pitchFamily="2" charset="0"/>
                        </a:rPr>
                        <a:t>61,5%</a:t>
                      </a:r>
                    </a:p>
                  </a:txBody>
                  <a:tcPr anchor="ctr"/>
                </a:tc>
                <a:tc>
                  <a:txBody>
                    <a:bodyPr/>
                    <a:lstStyle/>
                    <a:p>
                      <a:pPr algn="ctr" fontAlgn="ctr"/>
                      <a:r>
                        <a:rPr lang="it-IT" sz="1400">
                          <a:solidFill>
                            <a:srgbClr val="1A1A1A"/>
                          </a:solidFill>
                          <a:effectLst/>
                          <a:latin typeface="Work Sans" pitchFamily="2" charset="0"/>
                        </a:rPr>
                        <a:t>17,3%</a:t>
                      </a:r>
                    </a:p>
                  </a:txBody>
                  <a:tcPr anchor="ctr"/>
                </a:tc>
                <a:tc>
                  <a:txBody>
                    <a:bodyPr/>
                    <a:lstStyle/>
                    <a:p>
                      <a:pPr algn="ctr" fontAlgn="ctr"/>
                      <a:r>
                        <a:rPr lang="it-IT" sz="1400">
                          <a:solidFill>
                            <a:srgbClr val="1A1A1A"/>
                          </a:solidFill>
                          <a:effectLst/>
                          <a:latin typeface="Work Sans" pitchFamily="2" charset="0"/>
                        </a:rPr>
                        <a:t>21,2%</a:t>
                      </a:r>
                    </a:p>
                  </a:txBody>
                  <a:tcPr anchor="ctr"/>
                </a:tc>
                <a:tc>
                  <a:txBody>
                    <a:bodyPr/>
                    <a:lstStyle/>
                    <a:p>
                      <a:pPr algn="ctr" fontAlgn="ctr"/>
                      <a:r>
                        <a:rPr lang="it-IT" sz="1400">
                          <a:solidFill>
                            <a:srgbClr val="1A1A1A"/>
                          </a:solidFill>
                          <a:effectLst/>
                          <a:latin typeface="Work Sans" pitchFamily="2" charset="0"/>
                        </a:rPr>
                        <a:t>23,5%</a:t>
                      </a:r>
                    </a:p>
                  </a:txBody>
                  <a:tcPr anchor="ctr"/>
                </a:tc>
                <a:tc>
                  <a:txBody>
                    <a:bodyPr/>
                    <a:lstStyle/>
                    <a:p>
                      <a:pPr algn="ctr" fontAlgn="ctr"/>
                      <a:r>
                        <a:rPr lang="it-IT" sz="1400">
                          <a:solidFill>
                            <a:srgbClr val="1A1A1A"/>
                          </a:solidFill>
                          <a:effectLst/>
                          <a:latin typeface="Work Sans" pitchFamily="2" charset="0"/>
                        </a:rPr>
                        <a:t>17,7%</a:t>
                      </a:r>
                    </a:p>
                  </a:txBody>
                  <a:tcPr anchor="ctr"/>
                </a:tc>
                <a:tc>
                  <a:txBody>
                    <a:bodyPr/>
                    <a:lstStyle/>
                    <a:p>
                      <a:pPr algn="ctr" fontAlgn="ctr"/>
                      <a:r>
                        <a:rPr lang="it-IT" sz="1400">
                          <a:solidFill>
                            <a:srgbClr val="1A1A1A"/>
                          </a:solidFill>
                          <a:effectLst/>
                          <a:latin typeface="Work Sans" pitchFamily="2" charset="0"/>
                        </a:rPr>
                        <a:t>20,4%</a:t>
                      </a:r>
                    </a:p>
                  </a:txBody>
                  <a:tcPr anchor="ctr"/>
                </a:tc>
                <a:extLst>
                  <a:ext uri="{0D108BD9-81ED-4DB2-BD59-A6C34878D82A}">
                    <a16:rowId xmlns:a16="http://schemas.microsoft.com/office/drawing/2014/main" val="1264857838"/>
                  </a:ext>
                </a:extLst>
              </a:tr>
              <a:tr h="370339">
                <a:tc>
                  <a:txBody>
                    <a:bodyPr/>
                    <a:lstStyle/>
                    <a:p>
                      <a:pPr algn="ctr"/>
                      <a:r>
                        <a:rPr lang="it-IT" sz="1400" b="1">
                          <a:latin typeface="Work Sans" pitchFamily="2" charset="0"/>
                        </a:rPr>
                        <a:t>Nord ovest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a:latin typeface="Work Sans" pitchFamily="2" charset="0"/>
                        </a:rPr>
                        <a:t>MATEMATICA</a:t>
                      </a:r>
                    </a:p>
                  </a:txBody>
                  <a:tcPr anchor="ctr"/>
                </a:tc>
                <a:tc>
                  <a:txBody>
                    <a:bodyPr/>
                    <a:lstStyle/>
                    <a:p>
                      <a:pPr algn="ctr" fontAlgn="ctr"/>
                      <a:r>
                        <a:rPr lang="it-IT" sz="1400">
                          <a:effectLst/>
                          <a:latin typeface="Work Sans" pitchFamily="2" charset="0"/>
                        </a:rPr>
                        <a:t>58,8%</a:t>
                      </a:r>
                    </a:p>
                  </a:txBody>
                  <a:tcPr anchor="ctr"/>
                </a:tc>
                <a:tc>
                  <a:txBody>
                    <a:bodyPr/>
                    <a:lstStyle/>
                    <a:p>
                      <a:pPr algn="ctr" fontAlgn="ctr"/>
                      <a:r>
                        <a:rPr lang="it-IT" sz="1400">
                          <a:effectLst/>
                          <a:latin typeface="Work Sans" pitchFamily="2" charset="0"/>
                        </a:rPr>
                        <a:t>19,1%</a:t>
                      </a:r>
                    </a:p>
                  </a:txBody>
                  <a:tcPr anchor="ctr"/>
                </a:tc>
                <a:tc>
                  <a:txBody>
                    <a:bodyPr/>
                    <a:lstStyle/>
                    <a:p>
                      <a:pPr algn="ctr" fontAlgn="ctr"/>
                      <a:r>
                        <a:rPr lang="it-IT" sz="1400">
                          <a:effectLst/>
                          <a:latin typeface="Work Sans" pitchFamily="2" charset="0"/>
                        </a:rPr>
                        <a:t>22,1%</a:t>
                      </a:r>
                    </a:p>
                  </a:txBody>
                  <a:tcPr anchor="ctr"/>
                </a:tc>
                <a:tc>
                  <a:txBody>
                    <a:bodyPr/>
                    <a:lstStyle/>
                    <a:p>
                      <a:pPr algn="ctr" fontAlgn="ctr"/>
                      <a:r>
                        <a:rPr lang="it-IT" sz="1400">
                          <a:effectLst/>
                          <a:latin typeface="Work Sans" pitchFamily="2" charset="0"/>
                        </a:rPr>
                        <a:t>23,2%</a:t>
                      </a:r>
                    </a:p>
                  </a:txBody>
                  <a:tcPr anchor="ctr"/>
                </a:tc>
                <a:tc>
                  <a:txBody>
                    <a:bodyPr/>
                    <a:lstStyle/>
                    <a:p>
                      <a:pPr algn="ctr" fontAlgn="ctr"/>
                      <a:r>
                        <a:rPr lang="it-IT" sz="1400">
                          <a:effectLst/>
                          <a:latin typeface="Work Sans" pitchFamily="2" charset="0"/>
                        </a:rPr>
                        <a:t>17,0%</a:t>
                      </a:r>
                    </a:p>
                  </a:txBody>
                  <a:tcPr anchor="ctr"/>
                </a:tc>
                <a:tc>
                  <a:txBody>
                    <a:bodyPr/>
                    <a:lstStyle/>
                    <a:p>
                      <a:pPr algn="ctr" fontAlgn="ctr"/>
                      <a:r>
                        <a:rPr lang="it-IT" sz="1400">
                          <a:effectLst/>
                          <a:latin typeface="Work Sans" pitchFamily="2" charset="0"/>
                        </a:rPr>
                        <a:t>18,5%</a:t>
                      </a:r>
                    </a:p>
                  </a:txBody>
                  <a:tcPr anchor="ctr"/>
                </a:tc>
                <a:extLst>
                  <a:ext uri="{0D108BD9-81ED-4DB2-BD59-A6C34878D82A}">
                    <a16:rowId xmlns:a16="http://schemas.microsoft.com/office/drawing/2014/main" val="3254715439"/>
                  </a:ext>
                </a:extLst>
              </a:tr>
              <a:tr h="370339">
                <a:tc>
                  <a:txBody>
                    <a:bodyPr/>
                    <a:lstStyle/>
                    <a:p>
                      <a:pPr algn="ctr"/>
                      <a:r>
                        <a:rPr lang="it-IT" sz="1400" b="1">
                          <a:latin typeface="Work Sans" pitchFamily="2" charset="0"/>
                        </a:rPr>
                        <a:t>Italia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a:latin typeface="Work Sans" pitchFamily="2" charset="0"/>
                        </a:rPr>
                        <a:t>MATEMATICA</a:t>
                      </a:r>
                    </a:p>
                  </a:txBody>
                  <a:tcPr anchor="ctr"/>
                </a:tc>
                <a:tc>
                  <a:txBody>
                    <a:bodyPr/>
                    <a:lstStyle/>
                    <a:p>
                      <a:pPr algn="ctr" fontAlgn="ctr"/>
                      <a:r>
                        <a:rPr lang="it-IT" sz="1400">
                          <a:solidFill>
                            <a:srgbClr val="1A1A1A"/>
                          </a:solidFill>
                          <a:effectLst/>
                          <a:latin typeface="Work Sans" pitchFamily="2" charset="0"/>
                        </a:rPr>
                        <a:t>49,2%</a:t>
                      </a:r>
                    </a:p>
                  </a:txBody>
                  <a:tcPr anchor="ctr"/>
                </a:tc>
                <a:tc>
                  <a:txBody>
                    <a:bodyPr/>
                    <a:lstStyle/>
                    <a:p>
                      <a:pPr algn="ctr" fontAlgn="ctr"/>
                      <a:r>
                        <a:rPr lang="it-IT" sz="1400">
                          <a:solidFill>
                            <a:srgbClr val="1A1A1A"/>
                          </a:solidFill>
                          <a:effectLst/>
                          <a:latin typeface="Work Sans" pitchFamily="2" charset="0"/>
                        </a:rPr>
                        <a:t>28,7%</a:t>
                      </a:r>
                    </a:p>
                  </a:txBody>
                  <a:tcPr anchor="ctr"/>
                </a:tc>
                <a:tc>
                  <a:txBody>
                    <a:bodyPr/>
                    <a:lstStyle/>
                    <a:p>
                      <a:pPr algn="ctr" fontAlgn="ctr"/>
                      <a:r>
                        <a:rPr lang="it-IT" sz="1400">
                          <a:solidFill>
                            <a:srgbClr val="1A1A1A"/>
                          </a:solidFill>
                          <a:effectLst/>
                          <a:latin typeface="Work Sans" pitchFamily="2" charset="0"/>
                        </a:rPr>
                        <a:t>22,1%</a:t>
                      </a:r>
                    </a:p>
                  </a:txBody>
                  <a:tcPr anchor="ctr"/>
                </a:tc>
                <a:tc>
                  <a:txBody>
                    <a:bodyPr/>
                    <a:lstStyle/>
                    <a:p>
                      <a:pPr algn="ctr" fontAlgn="ctr"/>
                      <a:r>
                        <a:rPr lang="it-IT" sz="1400">
                          <a:solidFill>
                            <a:srgbClr val="1A1A1A"/>
                          </a:solidFill>
                          <a:effectLst/>
                          <a:latin typeface="Work Sans" pitchFamily="2" charset="0"/>
                        </a:rPr>
                        <a:t>21,2%</a:t>
                      </a:r>
                    </a:p>
                  </a:txBody>
                  <a:tcPr anchor="ctr"/>
                </a:tc>
                <a:tc>
                  <a:txBody>
                    <a:bodyPr/>
                    <a:lstStyle/>
                    <a:p>
                      <a:pPr algn="ctr" fontAlgn="ctr"/>
                      <a:r>
                        <a:rPr lang="it-IT" sz="1400">
                          <a:solidFill>
                            <a:srgbClr val="1A1A1A"/>
                          </a:solidFill>
                          <a:effectLst/>
                          <a:latin typeface="Work Sans" pitchFamily="2" charset="0"/>
                        </a:rPr>
                        <a:t>14,5%</a:t>
                      </a:r>
                    </a:p>
                  </a:txBody>
                  <a:tcPr anchor="ctr"/>
                </a:tc>
                <a:tc>
                  <a:txBody>
                    <a:bodyPr/>
                    <a:lstStyle/>
                    <a:p>
                      <a:pPr algn="ctr" fontAlgn="ctr"/>
                      <a:r>
                        <a:rPr lang="it-IT" sz="1400">
                          <a:solidFill>
                            <a:srgbClr val="1A1A1A"/>
                          </a:solidFill>
                          <a:effectLst/>
                          <a:latin typeface="Work Sans" pitchFamily="2" charset="0"/>
                        </a:rPr>
                        <a:t>13,5%</a:t>
                      </a:r>
                    </a:p>
                  </a:txBody>
                  <a:tcPr anchor="ctr"/>
                </a:tc>
                <a:extLst>
                  <a:ext uri="{0D108BD9-81ED-4DB2-BD59-A6C34878D82A}">
                    <a16:rowId xmlns:a16="http://schemas.microsoft.com/office/drawing/2014/main" val="258436200"/>
                  </a:ext>
                </a:extLst>
              </a:tr>
            </a:tbl>
          </a:graphicData>
        </a:graphic>
      </p:graphicFrame>
      <p:sp>
        <p:nvSpPr>
          <p:cNvPr id="8" name="CasellaDiTesto 7">
            <a:extLst>
              <a:ext uri="{FF2B5EF4-FFF2-40B4-BE49-F238E27FC236}">
                <a16:creationId xmlns:a16="http://schemas.microsoft.com/office/drawing/2014/main" id="{4FABC01C-CA67-4669-8ED1-1E3DFAF0A33F}"/>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9" name="Pulsante di azione: vuoto 8" descr="Indietro con riempimento a tinta unita">
            <a:hlinkClick r:id="rId2" action="ppaction://hlinksldjump" highlightClick="1"/>
            <a:extLst>
              <a:ext uri="{FF2B5EF4-FFF2-40B4-BE49-F238E27FC236}">
                <a16:creationId xmlns:a16="http://schemas.microsoft.com/office/drawing/2014/main" id="{1DC1A2BE-4AAC-4A57-876D-3A554521E3B4}"/>
              </a:ext>
            </a:extLst>
          </p:cNvPr>
          <p:cNvSpPr/>
          <p:nvPr/>
        </p:nvSpPr>
        <p:spPr>
          <a:xfrm>
            <a:off x="2075250" y="505529"/>
            <a:ext cx="417501" cy="386443"/>
          </a:xfrm>
          <a:prstGeom prst="actionButtonBlank">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0" name="Gruppo 9">
            <a:extLst>
              <a:ext uri="{FF2B5EF4-FFF2-40B4-BE49-F238E27FC236}">
                <a16:creationId xmlns:a16="http://schemas.microsoft.com/office/drawing/2014/main" id="{F41A6712-828C-4FD0-BB95-58B9620CC807}"/>
              </a:ext>
            </a:extLst>
          </p:cNvPr>
          <p:cNvGrpSpPr/>
          <p:nvPr/>
        </p:nvGrpSpPr>
        <p:grpSpPr>
          <a:xfrm rot="5400000">
            <a:off x="-3167651" y="3212999"/>
            <a:ext cx="6662061" cy="432000"/>
            <a:chOff x="0" y="0"/>
            <a:chExt cx="12260385" cy="581573"/>
          </a:xfrm>
        </p:grpSpPr>
        <p:pic>
          <p:nvPicPr>
            <p:cNvPr id="11" name="Immagine 10">
              <a:extLst>
                <a:ext uri="{FF2B5EF4-FFF2-40B4-BE49-F238E27FC236}">
                  <a16:creationId xmlns:a16="http://schemas.microsoft.com/office/drawing/2014/main" id="{1C866D81-DB46-42C9-97BF-C3A75BAA99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2" name="Immagine 11">
              <a:extLst>
                <a:ext uri="{FF2B5EF4-FFF2-40B4-BE49-F238E27FC236}">
                  <a16:creationId xmlns:a16="http://schemas.microsoft.com/office/drawing/2014/main" id="{86ADF3FD-E62C-42BC-A163-1910E265C5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3" name="Immagine 12">
              <a:extLst>
                <a:ext uri="{FF2B5EF4-FFF2-40B4-BE49-F238E27FC236}">
                  <a16:creationId xmlns:a16="http://schemas.microsoft.com/office/drawing/2014/main" id="{74576D64-CE0B-4B1C-BA44-8C2E850483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0" name="Gruppo 19">
            <a:extLst>
              <a:ext uri="{FF2B5EF4-FFF2-40B4-BE49-F238E27FC236}">
                <a16:creationId xmlns:a16="http://schemas.microsoft.com/office/drawing/2014/main" id="{E76A8CB8-BAE6-46C2-9220-7CC6923C2E5D}"/>
              </a:ext>
            </a:extLst>
          </p:cNvPr>
          <p:cNvGrpSpPr/>
          <p:nvPr/>
        </p:nvGrpSpPr>
        <p:grpSpPr>
          <a:xfrm>
            <a:off x="4572000" y="85316"/>
            <a:ext cx="7526173" cy="369714"/>
            <a:chOff x="596530" y="360775"/>
            <a:chExt cx="9604098" cy="341130"/>
          </a:xfrm>
        </p:grpSpPr>
        <p:sp>
          <p:nvSpPr>
            <p:cNvPr id="21" name="CasellaDiTesto 20">
              <a:extLst>
                <a:ext uri="{FF2B5EF4-FFF2-40B4-BE49-F238E27FC236}">
                  <a16:creationId xmlns:a16="http://schemas.microsoft.com/office/drawing/2014/main" id="{8B6F341D-7EB7-49E6-90A2-43A203E16FDC}"/>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2" name="Immagine 21">
              <a:extLst>
                <a:ext uri="{FF2B5EF4-FFF2-40B4-BE49-F238E27FC236}">
                  <a16:creationId xmlns:a16="http://schemas.microsoft.com/office/drawing/2014/main" id="{CF5633EB-28D1-4368-934D-CEC779B724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441915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ella 15">
            <a:extLst>
              <a:ext uri="{FF2B5EF4-FFF2-40B4-BE49-F238E27FC236}">
                <a16:creationId xmlns:a16="http://schemas.microsoft.com/office/drawing/2014/main" id="{C4283AF2-636C-4F28-A56C-34A3F6EB25D9}"/>
              </a:ext>
            </a:extLst>
          </p:cNvPr>
          <p:cNvGraphicFramePr>
            <a:graphicFrameLocks noGrp="1"/>
          </p:cNvGraphicFramePr>
          <p:nvPr>
            <p:extLst>
              <p:ext uri="{D42A27DB-BD31-4B8C-83A1-F6EECF244321}">
                <p14:modId xmlns:p14="http://schemas.microsoft.com/office/powerpoint/2010/main" val="2889266301"/>
              </p:ext>
            </p:extLst>
          </p:nvPr>
        </p:nvGraphicFramePr>
        <p:xfrm>
          <a:off x="342551" y="1184830"/>
          <a:ext cx="11849449" cy="5048330"/>
        </p:xfrm>
        <a:graphic>
          <a:graphicData uri="http://schemas.openxmlformats.org/drawingml/2006/table">
            <a:tbl>
              <a:tblPr firstRow="1" bandRow="1">
                <a:tableStyleId>{7DF18680-E054-41AD-8BC1-D1AEF772440D}</a:tableStyleId>
              </a:tblPr>
              <a:tblGrid>
                <a:gridCol w="1863127">
                  <a:extLst>
                    <a:ext uri="{9D8B030D-6E8A-4147-A177-3AD203B41FA5}">
                      <a16:colId xmlns:a16="http://schemas.microsoft.com/office/drawing/2014/main" val="2944020019"/>
                    </a:ext>
                  </a:extLst>
                </a:gridCol>
                <a:gridCol w="3113206">
                  <a:extLst>
                    <a:ext uri="{9D8B030D-6E8A-4147-A177-3AD203B41FA5}">
                      <a16:colId xmlns:a16="http://schemas.microsoft.com/office/drawing/2014/main" val="79365766"/>
                    </a:ext>
                  </a:extLst>
                </a:gridCol>
                <a:gridCol w="2596926">
                  <a:extLst>
                    <a:ext uri="{9D8B030D-6E8A-4147-A177-3AD203B41FA5}">
                      <a16:colId xmlns:a16="http://schemas.microsoft.com/office/drawing/2014/main" val="23027056"/>
                    </a:ext>
                  </a:extLst>
                </a:gridCol>
                <a:gridCol w="2138095">
                  <a:extLst>
                    <a:ext uri="{9D8B030D-6E8A-4147-A177-3AD203B41FA5}">
                      <a16:colId xmlns:a16="http://schemas.microsoft.com/office/drawing/2014/main" val="1567833803"/>
                    </a:ext>
                  </a:extLst>
                </a:gridCol>
                <a:gridCol w="2138095">
                  <a:extLst>
                    <a:ext uri="{9D8B030D-6E8A-4147-A177-3AD203B41FA5}">
                      <a16:colId xmlns:a16="http://schemas.microsoft.com/office/drawing/2014/main" val="291230167"/>
                    </a:ext>
                  </a:extLst>
                </a:gridCol>
              </a:tblGrid>
              <a:tr h="648839">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a:solidFill>
                            <a:schemeClr val="tx1"/>
                          </a:solidFill>
                          <a:latin typeface="Work Sans" pitchFamily="2" charset="0"/>
                        </a:rPr>
                        <a:t>Distribuzione degli studenti nei livelli di apprendimento ultimo anno (Inglese)</a:t>
                      </a:r>
                    </a:p>
                  </a:txBody>
                  <a:tcPr anchor="c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0">
                        <a:latin typeface="+mn-lt"/>
                      </a:endParaRPr>
                    </a:p>
                  </a:txBody>
                  <a:tcPr anchor="ctr"/>
                </a:tc>
                <a:tc hMerge="1">
                  <a:txBody>
                    <a:bodyPr/>
                    <a:lstStyle/>
                    <a:p>
                      <a:pPr algn="ctr"/>
                      <a:endParaRPr lang="it-IT" sz="1400" b="1">
                        <a:latin typeface="+mn-lt"/>
                      </a:endParaRPr>
                    </a:p>
                  </a:txBody>
                  <a:tcPr anchor="ctr"/>
                </a:tc>
                <a:tc hMerge="1">
                  <a:txBody>
                    <a:bodyPr/>
                    <a:lstStyle/>
                    <a:p>
                      <a:pPr algn="ctr"/>
                      <a:endParaRPr lang="it-IT" sz="1400" b="1">
                        <a:latin typeface="+mn-lt"/>
                      </a:endParaRPr>
                    </a:p>
                  </a:txBody>
                  <a:tcPr anchor="ctr"/>
                </a:tc>
                <a:tc hMerge="1">
                  <a:txBody>
                    <a:bodyPr/>
                    <a:lstStyle/>
                    <a:p>
                      <a:pPr algn="ctr"/>
                      <a:endParaRPr lang="it-IT" sz="1400" b="1">
                        <a:latin typeface="+mn-lt"/>
                      </a:endParaRPr>
                    </a:p>
                  </a:txBody>
                  <a:tcPr anchor="ctr"/>
                </a:tc>
                <a:extLst>
                  <a:ext uri="{0D108BD9-81ED-4DB2-BD59-A6C34878D82A}">
                    <a16:rowId xmlns:a16="http://schemas.microsoft.com/office/drawing/2014/main" val="232165778"/>
                  </a:ext>
                </a:extLst>
              </a:tr>
              <a:tr h="789651">
                <a:tc gridSpan="2">
                  <a:txBody>
                    <a:bodyPr/>
                    <a:lstStyle/>
                    <a:p>
                      <a:pPr algn="ctr"/>
                      <a:endParaRPr lang="it-IT" sz="1400" b="1">
                        <a:latin typeface="Work Sans" pitchFamily="2" charset="0"/>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400" b="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a:latin typeface="Work Sans" pitchFamily="2" charset="0"/>
                        </a:rPr>
                        <a:t>Studenti che non raggiungono livello B1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B1</a:t>
                      </a:r>
                    </a:p>
                  </a:txBody>
                  <a:tcPr anchor="ctr"/>
                </a:tc>
                <a:tc>
                  <a:txBody>
                    <a:bodyPr/>
                    <a:lstStyle/>
                    <a:p>
                      <a:pPr algn="ctr"/>
                      <a:r>
                        <a:rPr lang="it-IT" sz="1400" b="1">
                          <a:latin typeface="Work Sans" pitchFamily="2" charset="0"/>
                        </a:rPr>
                        <a:t>Studenti</a:t>
                      </a:r>
                    </a:p>
                    <a:p>
                      <a:pPr algn="ctr"/>
                      <a:r>
                        <a:rPr lang="it-IT" sz="1400" b="1">
                          <a:latin typeface="Work Sans" pitchFamily="2" charset="0"/>
                        </a:rPr>
                        <a:t>a livello B2</a:t>
                      </a:r>
                    </a:p>
                  </a:txBody>
                  <a:tcPr anchor="ctr"/>
                </a:tc>
                <a:extLst>
                  <a:ext uri="{0D108BD9-81ED-4DB2-BD59-A6C34878D82A}">
                    <a16:rowId xmlns:a16="http://schemas.microsoft.com/office/drawing/2014/main" val="2861280277"/>
                  </a:ext>
                </a:extLst>
              </a:tr>
              <a:tr h="451230">
                <a:tc>
                  <a:txBody>
                    <a:bodyPr/>
                    <a:lstStyle/>
                    <a:p>
                      <a:pPr algn="ctr"/>
                      <a:r>
                        <a:rPr lang="it-IT" sz="1400" b="1">
                          <a:latin typeface="Work Sans" pitchFamily="2" charset="0"/>
                        </a:rPr>
                        <a:t>Nervi-Ferrari</a:t>
                      </a:r>
                    </a:p>
                  </a:txBody>
                  <a:tcPr anchor="ctr">
                    <a:solidFill>
                      <a:srgbClr val="FFFFCC"/>
                    </a:solidFill>
                  </a:tcPr>
                </a:tc>
                <a:tc>
                  <a:txBody>
                    <a:bodyPr/>
                    <a:lstStyle/>
                    <a:p>
                      <a:pPr algn="ctr"/>
                      <a:r>
                        <a:rPr lang="it-IT" sz="1400" b="0">
                          <a:latin typeface="Work Sans" pitchFamily="2" charset="0"/>
                        </a:rPr>
                        <a:t>INGLESE reading</a:t>
                      </a:r>
                    </a:p>
                  </a:txBody>
                  <a:tcPr anchor="ctr">
                    <a:solidFill>
                      <a:srgbClr val="FFFFCC"/>
                    </a:solidFill>
                  </a:tcPr>
                </a:tc>
                <a:tc>
                  <a:txBody>
                    <a:bodyPr/>
                    <a:lstStyle/>
                    <a:p>
                      <a:pPr algn="ctr" fontAlgn="ctr"/>
                      <a:r>
                        <a:rPr lang="it-IT" sz="1400">
                          <a:effectLst/>
                          <a:latin typeface="Work Sans" pitchFamily="2" charset="0"/>
                        </a:rPr>
                        <a:t>4 (2,2%)</a:t>
                      </a:r>
                    </a:p>
                  </a:txBody>
                  <a:tcPr anchor="ctr">
                    <a:solidFill>
                      <a:srgbClr val="FFFFCC"/>
                    </a:solidFill>
                  </a:tcPr>
                </a:tc>
                <a:tc>
                  <a:txBody>
                    <a:bodyPr/>
                    <a:lstStyle/>
                    <a:p>
                      <a:pPr algn="ctr" fontAlgn="ctr"/>
                      <a:r>
                        <a:rPr lang="it-IT" sz="1400">
                          <a:effectLst/>
                          <a:latin typeface="Work Sans" pitchFamily="2" charset="0"/>
                        </a:rPr>
                        <a:t>42 (23,5%)</a:t>
                      </a:r>
                    </a:p>
                  </a:txBody>
                  <a:tcPr anchor="ctr">
                    <a:solidFill>
                      <a:srgbClr val="FFFFCC"/>
                    </a:solidFill>
                  </a:tcPr>
                </a:tc>
                <a:tc>
                  <a:txBody>
                    <a:bodyPr/>
                    <a:lstStyle/>
                    <a:p>
                      <a:pPr algn="ctr" fontAlgn="ctr"/>
                      <a:r>
                        <a:rPr lang="it-IT" sz="1400">
                          <a:effectLst/>
                          <a:latin typeface="Work Sans" pitchFamily="2" charset="0"/>
                        </a:rPr>
                        <a:t>133 (74,3%)</a:t>
                      </a:r>
                    </a:p>
                  </a:txBody>
                  <a:tcPr anchor="ctr">
                    <a:solidFill>
                      <a:srgbClr val="FFFFCC"/>
                    </a:solidFill>
                  </a:tcPr>
                </a:tc>
                <a:extLst>
                  <a:ext uri="{0D108BD9-81ED-4DB2-BD59-A6C34878D82A}">
                    <a16:rowId xmlns:a16="http://schemas.microsoft.com/office/drawing/2014/main" val="157928075"/>
                  </a:ext>
                </a:extLst>
              </a:tr>
              <a:tr h="451230">
                <a:tc>
                  <a:txBody>
                    <a:bodyPr/>
                    <a:lstStyle/>
                    <a:p>
                      <a:pPr algn="ctr"/>
                      <a:r>
                        <a:rPr lang="it-IT" sz="1400" b="1">
                          <a:latin typeface="Work Sans" pitchFamily="2" charset="0"/>
                        </a:rPr>
                        <a:t>Lombardia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prstClr val="black"/>
                          </a:solidFill>
                          <a:effectLst/>
                          <a:uLnTx/>
                          <a:uFillTx/>
                          <a:latin typeface="Work Sans" pitchFamily="2" charset="0"/>
                          <a:ea typeface="+mn-ea"/>
                          <a:cs typeface="+mn-cs"/>
                        </a:rPr>
                        <a:t>INGLESE reading</a:t>
                      </a:r>
                    </a:p>
                  </a:txBody>
                  <a:tcPr anchor="ctr"/>
                </a:tc>
                <a:tc>
                  <a:txBody>
                    <a:bodyPr/>
                    <a:lstStyle/>
                    <a:p>
                      <a:pPr algn="ctr" fontAlgn="ctr"/>
                      <a:r>
                        <a:rPr lang="it-IT" sz="1400">
                          <a:solidFill>
                            <a:srgbClr val="1A1A1A"/>
                          </a:solidFill>
                          <a:effectLst/>
                          <a:latin typeface="Work Sans" pitchFamily="2" charset="0"/>
                        </a:rPr>
                        <a:t>6,7%</a:t>
                      </a:r>
                    </a:p>
                  </a:txBody>
                  <a:tcPr anchor="ctr"/>
                </a:tc>
                <a:tc>
                  <a:txBody>
                    <a:bodyPr/>
                    <a:lstStyle/>
                    <a:p>
                      <a:pPr algn="ctr" fontAlgn="ctr"/>
                      <a:r>
                        <a:rPr lang="it-IT" sz="1400">
                          <a:solidFill>
                            <a:srgbClr val="1A1A1A"/>
                          </a:solidFill>
                          <a:effectLst/>
                          <a:latin typeface="Work Sans" pitchFamily="2" charset="0"/>
                        </a:rPr>
                        <a:t>27,1%</a:t>
                      </a:r>
                    </a:p>
                  </a:txBody>
                  <a:tcPr anchor="ctr"/>
                </a:tc>
                <a:tc>
                  <a:txBody>
                    <a:bodyPr/>
                    <a:lstStyle/>
                    <a:p>
                      <a:pPr algn="ctr" fontAlgn="ctr"/>
                      <a:r>
                        <a:rPr lang="it-IT" sz="1400">
                          <a:solidFill>
                            <a:srgbClr val="1A1A1A"/>
                          </a:solidFill>
                          <a:effectLst/>
                          <a:latin typeface="Work Sans" pitchFamily="2" charset="0"/>
                        </a:rPr>
                        <a:t>66,2%</a:t>
                      </a:r>
                    </a:p>
                  </a:txBody>
                  <a:tcPr anchor="ctr"/>
                </a:tc>
                <a:extLst>
                  <a:ext uri="{0D108BD9-81ED-4DB2-BD59-A6C34878D82A}">
                    <a16:rowId xmlns:a16="http://schemas.microsoft.com/office/drawing/2014/main" val="4206221111"/>
                  </a:ext>
                </a:extLst>
              </a:tr>
              <a:tr h="451230">
                <a:tc>
                  <a:txBody>
                    <a:bodyPr/>
                    <a:lstStyle/>
                    <a:p>
                      <a:pPr algn="ctr"/>
                      <a:r>
                        <a:rPr lang="it-IT" sz="1400" b="1">
                          <a:latin typeface="Work Sans" pitchFamily="2" charset="0"/>
                        </a:rPr>
                        <a:t>Nord ovest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prstClr val="black"/>
                          </a:solidFill>
                          <a:effectLst/>
                          <a:uLnTx/>
                          <a:uFillTx/>
                          <a:latin typeface="Work Sans" pitchFamily="2" charset="0"/>
                          <a:ea typeface="+mn-ea"/>
                          <a:cs typeface="+mn-cs"/>
                        </a:rPr>
                        <a:t>INGLESE reading</a:t>
                      </a:r>
                    </a:p>
                  </a:txBody>
                  <a:tcPr anchor="ctr"/>
                </a:tc>
                <a:tc>
                  <a:txBody>
                    <a:bodyPr/>
                    <a:lstStyle/>
                    <a:p>
                      <a:pPr algn="ctr" fontAlgn="ctr"/>
                      <a:r>
                        <a:rPr lang="it-IT" sz="1400">
                          <a:effectLst/>
                          <a:latin typeface="Work Sans" pitchFamily="2" charset="0"/>
                        </a:rPr>
                        <a:t>7,6%</a:t>
                      </a:r>
                    </a:p>
                  </a:txBody>
                  <a:tcPr anchor="ctr"/>
                </a:tc>
                <a:tc>
                  <a:txBody>
                    <a:bodyPr/>
                    <a:lstStyle/>
                    <a:p>
                      <a:pPr algn="ctr" fontAlgn="ctr"/>
                      <a:r>
                        <a:rPr lang="it-IT" sz="1400">
                          <a:effectLst/>
                          <a:latin typeface="Work Sans" pitchFamily="2" charset="0"/>
                        </a:rPr>
                        <a:t>29,3%</a:t>
                      </a:r>
                    </a:p>
                  </a:txBody>
                  <a:tcPr anchor="ctr"/>
                </a:tc>
                <a:tc>
                  <a:txBody>
                    <a:bodyPr/>
                    <a:lstStyle/>
                    <a:p>
                      <a:pPr algn="ctr" fontAlgn="ctr"/>
                      <a:r>
                        <a:rPr lang="it-IT" sz="1400">
                          <a:effectLst/>
                          <a:latin typeface="Work Sans" pitchFamily="2" charset="0"/>
                        </a:rPr>
                        <a:t>63,1%</a:t>
                      </a:r>
                    </a:p>
                  </a:txBody>
                  <a:tcPr anchor="ctr"/>
                </a:tc>
                <a:extLst>
                  <a:ext uri="{0D108BD9-81ED-4DB2-BD59-A6C34878D82A}">
                    <a16:rowId xmlns:a16="http://schemas.microsoft.com/office/drawing/2014/main" val="3920507953"/>
                  </a:ext>
                </a:extLst>
              </a:tr>
              <a:tr h="451230">
                <a:tc>
                  <a:txBody>
                    <a:bodyPr/>
                    <a:lstStyle/>
                    <a:p>
                      <a:pPr algn="ctr"/>
                      <a:r>
                        <a:rPr lang="it-IT" sz="1400" b="1">
                          <a:latin typeface="Work Sans" pitchFamily="2" charset="0"/>
                        </a:rPr>
                        <a:t>Italia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prstClr val="black"/>
                          </a:solidFill>
                          <a:effectLst/>
                          <a:uLnTx/>
                          <a:uFillTx/>
                          <a:latin typeface="Work Sans" pitchFamily="2" charset="0"/>
                          <a:ea typeface="+mn-ea"/>
                          <a:cs typeface="+mn-cs"/>
                        </a:rPr>
                        <a:t>INGLESE reading</a:t>
                      </a:r>
                    </a:p>
                  </a:txBody>
                  <a:tcPr anchor="ctr"/>
                </a:tc>
                <a:tc>
                  <a:txBody>
                    <a:bodyPr/>
                    <a:lstStyle/>
                    <a:p>
                      <a:pPr algn="ctr" fontAlgn="ctr"/>
                      <a:r>
                        <a:rPr lang="it-IT" sz="1400">
                          <a:effectLst/>
                          <a:latin typeface="Work Sans" pitchFamily="2" charset="0"/>
                        </a:rPr>
                        <a:t>12,8%</a:t>
                      </a:r>
                    </a:p>
                  </a:txBody>
                  <a:tcPr anchor="ctr"/>
                </a:tc>
                <a:tc>
                  <a:txBody>
                    <a:bodyPr/>
                    <a:lstStyle/>
                    <a:p>
                      <a:pPr algn="ctr" fontAlgn="ctr"/>
                      <a:r>
                        <a:rPr lang="it-IT" sz="1400">
                          <a:effectLst/>
                          <a:latin typeface="Work Sans" pitchFamily="2" charset="0"/>
                        </a:rPr>
                        <a:t>31,9%</a:t>
                      </a:r>
                    </a:p>
                  </a:txBody>
                  <a:tcPr anchor="ctr"/>
                </a:tc>
                <a:tc>
                  <a:txBody>
                    <a:bodyPr/>
                    <a:lstStyle/>
                    <a:p>
                      <a:pPr algn="ctr" fontAlgn="ctr"/>
                      <a:r>
                        <a:rPr lang="it-IT" sz="1400">
                          <a:effectLst/>
                          <a:latin typeface="Work Sans" pitchFamily="2" charset="0"/>
                        </a:rPr>
                        <a:t>55,3%</a:t>
                      </a:r>
                    </a:p>
                  </a:txBody>
                  <a:tcPr anchor="ctr"/>
                </a:tc>
                <a:extLst>
                  <a:ext uri="{0D108BD9-81ED-4DB2-BD59-A6C34878D82A}">
                    <a16:rowId xmlns:a16="http://schemas.microsoft.com/office/drawing/2014/main" val="1911398025"/>
                  </a:ext>
                </a:extLst>
              </a:tr>
              <a:tr h="451230">
                <a:tc>
                  <a:txBody>
                    <a:bodyPr/>
                    <a:lstStyle/>
                    <a:p>
                      <a:pPr algn="ctr"/>
                      <a:r>
                        <a:rPr lang="it-IT" sz="1400" b="1">
                          <a:latin typeface="Work Sans" pitchFamily="2" charset="0"/>
                        </a:rPr>
                        <a:t>Nervi-Ferrari</a:t>
                      </a:r>
                    </a:p>
                  </a:txBody>
                  <a:tcPr anchor="c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a:latin typeface="Work Sans" pitchFamily="2" charset="0"/>
                        </a:rPr>
                        <a:t>INGLESE listening</a:t>
                      </a:r>
                    </a:p>
                  </a:txBody>
                  <a:tcPr anchor="ctr">
                    <a:solidFill>
                      <a:srgbClr val="FFFFCC"/>
                    </a:solidFill>
                  </a:tcPr>
                </a:tc>
                <a:tc>
                  <a:txBody>
                    <a:bodyPr/>
                    <a:lstStyle/>
                    <a:p>
                      <a:pPr algn="ctr" fontAlgn="ctr"/>
                      <a:r>
                        <a:rPr lang="it-IT" sz="1400">
                          <a:solidFill>
                            <a:srgbClr val="1A1A1A"/>
                          </a:solidFill>
                          <a:effectLst/>
                          <a:latin typeface="Work Sans" pitchFamily="2" charset="0"/>
                        </a:rPr>
                        <a:t>13 (7,3%)</a:t>
                      </a:r>
                    </a:p>
                  </a:txBody>
                  <a:tcPr anchor="ctr">
                    <a:solidFill>
                      <a:srgbClr val="FFFFCC"/>
                    </a:solidFill>
                  </a:tcPr>
                </a:tc>
                <a:tc>
                  <a:txBody>
                    <a:bodyPr/>
                    <a:lstStyle/>
                    <a:p>
                      <a:pPr algn="ctr" fontAlgn="ctr"/>
                      <a:r>
                        <a:rPr lang="it-IT" sz="1400">
                          <a:solidFill>
                            <a:srgbClr val="1A1A1A"/>
                          </a:solidFill>
                          <a:effectLst/>
                          <a:latin typeface="Work Sans" pitchFamily="2" charset="0"/>
                        </a:rPr>
                        <a:t>41 (22,9%)</a:t>
                      </a:r>
                    </a:p>
                  </a:txBody>
                  <a:tcPr anchor="ctr">
                    <a:solidFill>
                      <a:srgbClr val="FFFFCC"/>
                    </a:solidFill>
                  </a:tcPr>
                </a:tc>
                <a:tc>
                  <a:txBody>
                    <a:bodyPr/>
                    <a:lstStyle/>
                    <a:p>
                      <a:pPr algn="ctr" fontAlgn="ctr"/>
                      <a:r>
                        <a:rPr lang="it-IT" sz="1400">
                          <a:solidFill>
                            <a:srgbClr val="1A1A1A"/>
                          </a:solidFill>
                          <a:effectLst/>
                          <a:latin typeface="Work Sans" pitchFamily="2" charset="0"/>
                        </a:rPr>
                        <a:t>125 (69,8%)</a:t>
                      </a:r>
                    </a:p>
                  </a:txBody>
                  <a:tcPr anchor="ctr">
                    <a:solidFill>
                      <a:srgbClr val="FFFFCC"/>
                    </a:solidFill>
                  </a:tcPr>
                </a:tc>
                <a:extLst>
                  <a:ext uri="{0D108BD9-81ED-4DB2-BD59-A6C34878D82A}">
                    <a16:rowId xmlns:a16="http://schemas.microsoft.com/office/drawing/2014/main" val="4201139709"/>
                  </a:ext>
                </a:extLst>
              </a:tr>
              <a:tr h="451230">
                <a:tc>
                  <a:txBody>
                    <a:bodyPr/>
                    <a:lstStyle/>
                    <a:p>
                      <a:pPr algn="ctr"/>
                      <a:r>
                        <a:rPr lang="it-IT" sz="1400" b="1">
                          <a:latin typeface="Work Sans" pitchFamily="2" charset="0"/>
                        </a:rPr>
                        <a:t>Lombardia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prstClr val="black"/>
                          </a:solidFill>
                          <a:effectLst/>
                          <a:uLnTx/>
                          <a:uFillTx/>
                          <a:latin typeface="Work Sans" pitchFamily="2" charset="0"/>
                          <a:ea typeface="+mn-ea"/>
                          <a:cs typeface="+mn-cs"/>
                        </a:rPr>
                        <a:t>INGLESE listening</a:t>
                      </a:r>
                    </a:p>
                  </a:txBody>
                  <a:tcPr anchor="ctr"/>
                </a:tc>
                <a:tc>
                  <a:txBody>
                    <a:bodyPr/>
                    <a:lstStyle/>
                    <a:p>
                      <a:pPr algn="ctr" fontAlgn="ctr"/>
                      <a:r>
                        <a:rPr lang="it-IT" sz="1400">
                          <a:solidFill>
                            <a:srgbClr val="1A1A1A"/>
                          </a:solidFill>
                          <a:effectLst/>
                          <a:latin typeface="Work Sans" pitchFamily="2" charset="0"/>
                        </a:rPr>
                        <a:t>0,7%</a:t>
                      </a:r>
                    </a:p>
                  </a:txBody>
                  <a:tcPr anchor="ctr"/>
                </a:tc>
                <a:tc>
                  <a:txBody>
                    <a:bodyPr/>
                    <a:lstStyle/>
                    <a:p>
                      <a:pPr algn="ctr" fontAlgn="ctr"/>
                      <a:r>
                        <a:rPr lang="it-IT" sz="1400">
                          <a:solidFill>
                            <a:srgbClr val="1A1A1A"/>
                          </a:solidFill>
                          <a:effectLst/>
                          <a:latin typeface="Work Sans" pitchFamily="2" charset="0"/>
                        </a:rPr>
                        <a:t>30,0%</a:t>
                      </a:r>
                    </a:p>
                  </a:txBody>
                  <a:tcPr anchor="ctr"/>
                </a:tc>
                <a:tc>
                  <a:txBody>
                    <a:bodyPr/>
                    <a:lstStyle/>
                    <a:p>
                      <a:pPr algn="ctr" fontAlgn="ctr"/>
                      <a:r>
                        <a:rPr lang="it-IT" sz="1400">
                          <a:solidFill>
                            <a:srgbClr val="1A1A1A"/>
                          </a:solidFill>
                          <a:effectLst/>
                          <a:latin typeface="Work Sans" pitchFamily="2" charset="0"/>
                        </a:rPr>
                        <a:t>59,4%</a:t>
                      </a:r>
                    </a:p>
                  </a:txBody>
                  <a:tcPr anchor="ctr"/>
                </a:tc>
                <a:extLst>
                  <a:ext uri="{0D108BD9-81ED-4DB2-BD59-A6C34878D82A}">
                    <a16:rowId xmlns:a16="http://schemas.microsoft.com/office/drawing/2014/main" val="128676444"/>
                  </a:ext>
                </a:extLst>
              </a:tr>
              <a:tr h="451230">
                <a:tc>
                  <a:txBody>
                    <a:bodyPr/>
                    <a:lstStyle/>
                    <a:p>
                      <a:pPr algn="ctr"/>
                      <a:r>
                        <a:rPr lang="it-IT" sz="1400" b="1">
                          <a:latin typeface="Work Sans" pitchFamily="2" charset="0"/>
                        </a:rPr>
                        <a:t>Nord ovest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prstClr val="black"/>
                          </a:solidFill>
                          <a:effectLst/>
                          <a:uLnTx/>
                          <a:uFillTx/>
                          <a:latin typeface="Work Sans" pitchFamily="2" charset="0"/>
                          <a:ea typeface="+mn-ea"/>
                          <a:cs typeface="+mn-cs"/>
                        </a:rPr>
                        <a:t>INGLESE listening</a:t>
                      </a:r>
                    </a:p>
                  </a:txBody>
                  <a:tcPr anchor="ctr"/>
                </a:tc>
                <a:tc>
                  <a:txBody>
                    <a:bodyPr/>
                    <a:lstStyle/>
                    <a:p>
                      <a:pPr algn="ctr" fontAlgn="ctr"/>
                      <a:r>
                        <a:rPr lang="it-IT" sz="1400">
                          <a:effectLst/>
                          <a:latin typeface="Work Sans" pitchFamily="2" charset="0"/>
                        </a:rPr>
                        <a:t>12,4%</a:t>
                      </a:r>
                    </a:p>
                  </a:txBody>
                  <a:tcPr anchor="ctr"/>
                </a:tc>
                <a:tc>
                  <a:txBody>
                    <a:bodyPr/>
                    <a:lstStyle/>
                    <a:p>
                      <a:pPr algn="ctr" fontAlgn="ctr"/>
                      <a:r>
                        <a:rPr lang="it-IT" sz="1400">
                          <a:effectLst/>
                          <a:latin typeface="Work Sans" pitchFamily="2" charset="0"/>
                        </a:rPr>
                        <a:t>31,3%</a:t>
                      </a:r>
                    </a:p>
                  </a:txBody>
                  <a:tcPr anchor="ctr"/>
                </a:tc>
                <a:tc>
                  <a:txBody>
                    <a:bodyPr/>
                    <a:lstStyle/>
                    <a:p>
                      <a:pPr algn="ctr" fontAlgn="ctr"/>
                      <a:r>
                        <a:rPr lang="it-IT" sz="1400">
                          <a:effectLst/>
                          <a:latin typeface="Work Sans" pitchFamily="2" charset="0"/>
                        </a:rPr>
                        <a:t>56,3%</a:t>
                      </a:r>
                    </a:p>
                  </a:txBody>
                  <a:tcPr anchor="ctr"/>
                </a:tc>
                <a:extLst>
                  <a:ext uri="{0D108BD9-81ED-4DB2-BD59-A6C34878D82A}">
                    <a16:rowId xmlns:a16="http://schemas.microsoft.com/office/drawing/2014/main" val="3152529388"/>
                  </a:ext>
                </a:extLst>
              </a:tr>
              <a:tr h="451230">
                <a:tc>
                  <a:txBody>
                    <a:bodyPr/>
                    <a:lstStyle/>
                    <a:p>
                      <a:pPr algn="ctr"/>
                      <a:r>
                        <a:rPr lang="it-IT" sz="1400" b="1">
                          <a:latin typeface="Work Sans" pitchFamily="2" charset="0"/>
                        </a:rPr>
                        <a:t>Italia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prstClr val="black"/>
                          </a:solidFill>
                          <a:effectLst/>
                          <a:uLnTx/>
                          <a:uFillTx/>
                          <a:latin typeface="Work Sans" pitchFamily="2" charset="0"/>
                          <a:ea typeface="+mn-ea"/>
                          <a:cs typeface="+mn-cs"/>
                        </a:rPr>
                        <a:t>INGLESE listening</a:t>
                      </a:r>
                    </a:p>
                  </a:txBody>
                  <a:tcPr anchor="ctr"/>
                </a:tc>
                <a:tc>
                  <a:txBody>
                    <a:bodyPr/>
                    <a:lstStyle/>
                    <a:p>
                      <a:pPr algn="ctr" fontAlgn="ctr"/>
                      <a:r>
                        <a:rPr lang="it-IT" sz="1400">
                          <a:solidFill>
                            <a:srgbClr val="1A1A1A"/>
                          </a:solidFill>
                          <a:effectLst/>
                          <a:latin typeface="Work Sans" pitchFamily="2" charset="0"/>
                        </a:rPr>
                        <a:t>22,6%</a:t>
                      </a:r>
                    </a:p>
                  </a:txBody>
                  <a:tcPr anchor="ctr"/>
                </a:tc>
                <a:tc>
                  <a:txBody>
                    <a:bodyPr/>
                    <a:lstStyle/>
                    <a:p>
                      <a:pPr algn="ctr" fontAlgn="ctr"/>
                      <a:r>
                        <a:rPr lang="it-IT" sz="1400">
                          <a:solidFill>
                            <a:srgbClr val="1A1A1A"/>
                          </a:solidFill>
                          <a:effectLst/>
                          <a:latin typeface="Work Sans" pitchFamily="2" charset="0"/>
                        </a:rPr>
                        <a:t>33,8%</a:t>
                      </a:r>
                    </a:p>
                  </a:txBody>
                  <a:tcPr anchor="ctr"/>
                </a:tc>
                <a:tc>
                  <a:txBody>
                    <a:bodyPr/>
                    <a:lstStyle/>
                    <a:p>
                      <a:pPr algn="ctr" fontAlgn="ctr"/>
                      <a:r>
                        <a:rPr lang="it-IT" sz="1400">
                          <a:solidFill>
                            <a:srgbClr val="1A1A1A"/>
                          </a:solidFill>
                          <a:effectLst/>
                          <a:latin typeface="Work Sans" pitchFamily="2" charset="0"/>
                        </a:rPr>
                        <a:t>43,6%</a:t>
                      </a:r>
                    </a:p>
                  </a:txBody>
                  <a:tcPr anchor="ctr"/>
                </a:tc>
                <a:extLst>
                  <a:ext uri="{0D108BD9-81ED-4DB2-BD59-A6C34878D82A}">
                    <a16:rowId xmlns:a16="http://schemas.microsoft.com/office/drawing/2014/main" val="147249484"/>
                  </a:ext>
                </a:extLst>
              </a:tr>
            </a:tbl>
          </a:graphicData>
        </a:graphic>
      </p:graphicFrame>
      <p:sp>
        <p:nvSpPr>
          <p:cNvPr id="7" name="CasellaDiTesto 6">
            <a:extLst>
              <a:ext uri="{FF2B5EF4-FFF2-40B4-BE49-F238E27FC236}">
                <a16:creationId xmlns:a16="http://schemas.microsoft.com/office/drawing/2014/main" id="{86647F02-F54B-44DF-9B42-C753F5502E8B}"/>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8" name="Pulsante di azione: vuoto 7" descr="Indietro con riempimento a tinta unita">
            <a:hlinkClick r:id="rId2" action="ppaction://hlinksldjump" highlightClick="1"/>
            <a:extLst>
              <a:ext uri="{FF2B5EF4-FFF2-40B4-BE49-F238E27FC236}">
                <a16:creationId xmlns:a16="http://schemas.microsoft.com/office/drawing/2014/main" id="{C679E1E5-9A34-4F6E-8E83-66B0C9C48F3C}"/>
              </a:ext>
            </a:extLst>
          </p:cNvPr>
          <p:cNvSpPr/>
          <p:nvPr/>
        </p:nvSpPr>
        <p:spPr>
          <a:xfrm>
            <a:off x="2075250" y="505529"/>
            <a:ext cx="417501" cy="386443"/>
          </a:xfrm>
          <a:prstGeom prst="actionButtonBlank">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9" name="Gruppo 8">
            <a:extLst>
              <a:ext uri="{FF2B5EF4-FFF2-40B4-BE49-F238E27FC236}">
                <a16:creationId xmlns:a16="http://schemas.microsoft.com/office/drawing/2014/main" id="{709B92AB-A509-424A-8281-A780F3B32F8D}"/>
              </a:ext>
            </a:extLst>
          </p:cNvPr>
          <p:cNvGrpSpPr/>
          <p:nvPr/>
        </p:nvGrpSpPr>
        <p:grpSpPr>
          <a:xfrm rot="5400000">
            <a:off x="-3167651" y="3212999"/>
            <a:ext cx="6662061" cy="432000"/>
            <a:chOff x="0" y="0"/>
            <a:chExt cx="12260385" cy="581573"/>
          </a:xfrm>
        </p:grpSpPr>
        <p:pic>
          <p:nvPicPr>
            <p:cNvPr id="10" name="Immagine 9">
              <a:extLst>
                <a:ext uri="{FF2B5EF4-FFF2-40B4-BE49-F238E27FC236}">
                  <a16:creationId xmlns:a16="http://schemas.microsoft.com/office/drawing/2014/main" id="{BBA305D9-1956-4214-9319-AF029C4193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1" name="Immagine 10">
              <a:extLst>
                <a:ext uri="{FF2B5EF4-FFF2-40B4-BE49-F238E27FC236}">
                  <a16:creationId xmlns:a16="http://schemas.microsoft.com/office/drawing/2014/main" id="{85423B7E-4E4F-470C-B40B-5B4A965930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2" name="Immagine 11">
              <a:extLst>
                <a:ext uri="{FF2B5EF4-FFF2-40B4-BE49-F238E27FC236}">
                  <a16:creationId xmlns:a16="http://schemas.microsoft.com/office/drawing/2014/main" id="{BF915569-A4E9-4F34-9190-74C8C92538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19" name="Gruppo 18">
            <a:extLst>
              <a:ext uri="{FF2B5EF4-FFF2-40B4-BE49-F238E27FC236}">
                <a16:creationId xmlns:a16="http://schemas.microsoft.com/office/drawing/2014/main" id="{291B651B-5105-4689-99FD-50E9E4B1D01C}"/>
              </a:ext>
            </a:extLst>
          </p:cNvPr>
          <p:cNvGrpSpPr/>
          <p:nvPr/>
        </p:nvGrpSpPr>
        <p:grpSpPr>
          <a:xfrm>
            <a:off x="4572000" y="85316"/>
            <a:ext cx="7526173" cy="369714"/>
            <a:chOff x="596530" y="360775"/>
            <a:chExt cx="9604098" cy="341130"/>
          </a:xfrm>
        </p:grpSpPr>
        <p:sp>
          <p:nvSpPr>
            <p:cNvPr id="20" name="CasellaDiTesto 19">
              <a:extLst>
                <a:ext uri="{FF2B5EF4-FFF2-40B4-BE49-F238E27FC236}">
                  <a16:creationId xmlns:a16="http://schemas.microsoft.com/office/drawing/2014/main" id="{A2603BBA-E655-4529-A33C-42A923010D88}"/>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1" name="Immagine 20">
              <a:extLst>
                <a:ext uri="{FF2B5EF4-FFF2-40B4-BE49-F238E27FC236}">
                  <a16:creationId xmlns:a16="http://schemas.microsoft.com/office/drawing/2014/main" id="{66F2CFC3-0963-48FE-BEF8-61DC2B0C54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649314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3">
            <a:extLst>
              <a:ext uri="{FF2B5EF4-FFF2-40B4-BE49-F238E27FC236}">
                <a16:creationId xmlns:a16="http://schemas.microsoft.com/office/drawing/2014/main" id="{4B70E087-6FD5-4D07-AB32-8DDBBD78B95B}"/>
              </a:ext>
            </a:extLst>
          </p:cNvPr>
          <p:cNvGraphicFramePr>
            <a:graphicFrameLocks noGrp="1"/>
          </p:cNvGraphicFramePr>
          <p:nvPr>
            <p:extLst>
              <p:ext uri="{D42A27DB-BD31-4B8C-83A1-F6EECF244321}">
                <p14:modId xmlns:p14="http://schemas.microsoft.com/office/powerpoint/2010/main" val="3654864041"/>
              </p:ext>
            </p:extLst>
          </p:nvPr>
        </p:nvGraphicFramePr>
        <p:xfrm>
          <a:off x="236220" y="1057426"/>
          <a:ext cx="11719558" cy="5501152"/>
        </p:xfrm>
        <a:graphic>
          <a:graphicData uri="http://schemas.openxmlformats.org/drawingml/2006/table">
            <a:tbl>
              <a:tblPr firstRow="1" bandRow="1">
                <a:tableStyleId>{5C22544A-7EE6-4342-B048-85BDC9FD1C3A}</a:tableStyleId>
              </a:tblPr>
              <a:tblGrid>
                <a:gridCol w="1269274">
                  <a:extLst>
                    <a:ext uri="{9D8B030D-6E8A-4147-A177-3AD203B41FA5}">
                      <a16:colId xmlns:a16="http://schemas.microsoft.com/office/drawing/2014/main" val="3086445372"/>
                    </a:ext>
                  </a:extLst>
                </a:gridCol>
                <a:gridCol w="1741714">
                  <a:extLst>
                    <a:ext uri="{9D8B030D-6E8A-4147-A177-3AD203B41FA5}">
                      <a16:colId xmlns:a16="http://schemas.microsoft.com/office/drawing/2014/main" val="3720313179"/>
                    </a:ext>
                  </a:extLst>
                </a:gridCol>
                <a:gridCol w="1741714">
                  <a:extLst>
                    <a:ext uri="{9D8B030D-6E8A-4147-A177-3AD203B41FA5}">
                      <a16:colId xmlns:a16="http://schemas.microsoft.com/office/drawing/2014/main" val="3156751206"/>
                    </a:ext>
                  </a:extLst>
                </a:gridCol>
                <a:gridCol w="1741714">
                  <a:extLst>
                    <a:ext uri="{9D8B030D-6E8A-4147-A177-3AD203B41FA5}">
                      <a16:colId xmlns:a16="http://schemas.microsoft.com/office/drawing/2014/main" val="1675375526"/>
                    </a:ext>
                  </a:extLst>
                </a:gridCol>
                <a:gridCol w="1741714">
                  <a:extLst>
                    <a:ext uri="{9D8B030D-6E8A-4147-A177-3AD203B41FA5}">
                      <a16:colId xmlns:a16="http://schemas.microsoft.com/office/drawing/2014/main" val="869660256"/>
                    </a:ext>
                  </a:extLst>
                </a:gridCol>
                <a:gridCol w="1741714">
                  <a:extLst>
                    <a:ext uri="{9D8B030D-6E8A-4147-A177-3AD203B41FA5}">
                      <a16:colId xmlns:a16="http://schemas.microsoft.com/office/drawing/2014/main" val="2450526501"/>
                    </a:ext>
                  </a:extLst>
                </a:gridCol>
                <a:gridCol w="1741714">
                  <a:extLst>
                    <a:ext uri="{9D8B030D-6E8A-4147-A177-3AD203B41FA5}">
                      <a16:colId xmlns:a16="http://schemas.microsoft.com/office/drawing/2014/main" val="3763295407"/>
                    </a:ext>
                  </a:extLst>
                </a:gridCol>
              </a:tblGrid>
              <a:tr h="687644">
                <a:tc gridSpan="7">
                  <a:txBody>
                    <a:bodyPr/>
                    <a:lstStyle/>
                    <a:p>
                      <a:pPr algn="ctr"/>
                      <a:r>
                        <a:rPr lang="it-IT" sz="1800" b="1" i="0" kern="1200">
                          <a:solidFill>
                            <a:schemeClr val="lt1"/>
                          </a:solidFill>
                          <a:effectLst/>
                          <a:latin typeface="Work Sans" pitchFamily="2" charset="0"/>
                          <a:ea typeface="+mn-ea"/>
                          <a:cs typeface="+mn-cs"/>
                        </a:rPr>
                        <a:t>Distribuzione nei livelli di apprendimento - Italiano e Matematica</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444926736"/>
                  </a:ext>
                </a:extLst>
              </a:tr>
              <a:tr h="687644">
                <a:tc rowSpan="2" gridSpan="2">
                  <a:txBody>
                    <a:bodyPr/>
                    <a:lstStyle/>
                    <a:p>
                      <a:endParaRPr lang="it-IT">
                        <a:latin typeface="Work Sans" pitchFamily="2" charset="0"/>
                      </a:endParaRPr>
                    </a:p>
                  </a:txBody>
                  <a:tcPr/>
                </a:tc>
                <a:tc rowSpan="2" hMerge="1">
                  <a:txBody>
                    <a:bodyPr/>
                    <a:lstStyle/>
                    <a:p>
                      <a:endParaRPr lang="it-IT"/>
                    </a:p>
                  </a:txBody>
                  <a:tcPr/>
                </a:tc>
                <a:tc gridSpan="5">
                  <a:txBody>
                    <a:bodyPr/>
                    <a:lstStyle/>
                    <a:p>
                      <a:pPr algn="ctr"/>
                      <a:r>
                        <a:rPr lang="it-IT" sz="1800" b="1" i="0" kern="1200">
                          <a:solidFill>
                            <a:schemeClr val="dk1"/>
                          </a:solidFill>
                          <a:effectLst/>
                          <a:latin typeface="Work Sans" pitchFamily="2" charset="0"/>
                          <a:ea typeface="+mn-ea"/>
                          <a:cs typeface="+mn-cs"/>
                        </a:rPr>
                        <a:t>Prove di Italiano</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272077773"/>
                  </a:ext>
                </a:extLst>
              </a:tr>
              <a:tr h="687644">
                <a:tc gridSpan="2" vMerge="1">
                  <a:txBody>
                    <a:bodyPr/>
                    <a:lstStyle/>
                    <a:p>
                      <a:endParaRPr lang="it-IT"/>
                    </a:p>
                  </a:txBody>
                  <a:tcPr/>
                </a:tc>
                <a:tc hMerge="1" vMerge="1">
                  <a:txBody>
                    <a:bodyPr/>
                    <a:lstStyle/>
                    <a:p>
                      <a:endParaRPr lang="it-IT"/>
                    </a:p>
                  </a:txBody>
                  <a:tcPr/>
                </a:tc>
                <a:tc>
                  <a:txBody>
                    <a:bodyPr/>
                    <a:lstStyle/>
                    <a:p>
                      <a:pPr algn="ctr"/>
                      <a:r>
                        <a:rPr lang="it-IT">
                          <a:effectLst/>
                          <a:latin typeface="Work Sans" pitchFamily="2" charset="0"/>
                        </a:rPr>
                        <a:t>Livello 1</a:t>
                      </a:r>
                    </a:p>
                  </a:txBody>
                  <a:tcPr anchor="ctr"/>
                </a:tc>
                <a:tc>
                  <a:txBody>
                    <a:bodyPr/>
                    <a:lstStyle/>
                    <a:p>
                      <a:pPr algn="ctr"/>
                      <a:r>
                        <a:rPr lang="it-IT">
                          <a:effectLst/>
                          <a:latin typeface="Work Sans" pitchFamily="2" charset="0"/>
                        </a:rPr>
                        <a:t>Livello 2</a:t>
                      </a:r>
                    </a:p>
                  </a:txBody>
                  <a:tcPr anchor="ctr"/>
                </a:tc>
                <a:tc>
                  <a:txBody>
                    <a:bodyPr/>
                    <a:lstStyle/>
                    <a:p>
                      <a:pPr algn="ctr"/>
                      <a:r>
                        <a:rPr lang="it-IT">
                          <a:effectLst/>
                          <a:latin typeface="Work Sans" pitchFamily="2" charset="0"/>
                        </a:rPr>
                        <a:t>Livello 3</a:t>
                      </a:r>
                    </a:p>
                  </a:txBody>
                  <a:tcPr anchor="ctr"/>
                </a:tc>
                <a:tc>
                  <a:txBody>
                    <a:bodyPr/>
                    <a:lstStyle/>
                    <a:p>
                      <a:pPr algn="ctr"/>
                      <a:r>
                        <a:rPr lang="it-IT">
                          <a:effectLst/>
                          <a:latin typeface="Work Sans" pitchFamily="2" charset="0"/>
                        </a:rPr>
                        <a:t>Livello 4</a:t>
                      </a:r>
                    </a:p>
                  </a:txBody>
                  <a:tcPr anchor="ctr"/>
                </a:tc>
                <a:tc>
                  <a:txBody>
                    <a:bodyPr/>
                    <a:lstStyle/>
                    <a:p>
                      <a:pPr algn="ctr"/>
                      <a:r>
                        <a:rPr lang="it-IT">
                          <a:effectLst/>
                          <a:latin typeface="Work Sans" pitchFamily="2" charset="0"/>
                        </a:rPr>
                        <a:t>Livello 5</a:t>
                      </a:r>
                    </a:p>
                  </a:txBody>
                  <a:tcPr anchor="ctr"/>
                </a:tc>
                <a:extLst>
                  <a:ext uri="{0D108BD9-81ED-4DB2-BD59-A6C34878D82A}">
                    <a16:rowId xmlns:a16="http://schemas.microsoft.com/office/drawing/2014/main" val="1155187279"/>
                  </a:ext>
                </a:extLst>
              </a:tr>
              <a:tr h="687644">
                <a:tc rowSpan="5">
                  <a:txBody>
                    <a:bodyPr/>
                    <a:lstStyle/>
                    <a:p>
                      <a:pPr algn="ctr"/>
                      <a:r>
                        <a:rPr lang="it-IT" sz="1800" b="1" i="0" kern="1200">
                          <a:solidFill>
                            <a:schemeClr val="dk1"/>
                          </a:solidFill>
                          <a:effectLst/>
                          <a:latin typeface="Work Sans" pitchFamily="2" charset="0"/>
                          <a:ea typeface="+mn-ea"/>
                          <a:cs typeface="+mn-cs"/>
                        </a:rPr>
                        <a:t>Prove di Matematica</a:t>
                      </a:r>
                      <a:endParaRPr lang="it-IT">
                        <a:latin typeface="Work Sans" pitchFamily="2" charset="0"/>
                      </a:endParaRPr>
                    </a:p>
                  </a:txBody>
                  <a:tcPr vert="vert270" anchor="ctr"/>
                </a:tc>
                <a:tc>
                  <a:txBody>
                    <a:bodyPr/>
                    <a:lstStyle/>
                    <a:p>
                      <a:pPr algn="ctr" fontAlgn="ctr"/>
                      <a:r>
                        <a:rPr lang="it-IT">
                          <a:effectLst/>
                          <a:latin typeface="Work Sans" pitchFamily="2" charset="0"/>
                        </a:rPr>
                        <a:t>Livello 1</a:t>
                      </a:r>
                    </a:p>
                  </a:txBody>
                  <a:tcPr anchor="ctr"/>
                </a:tc>
                <a:tc>
                  <a:txBody>
                    <a:bodyPr/>
                    <a:lstStyle/>
                    <a:p>
                      <a:pPr algn="ctr" fontAlgn="ctr"/>
                      <a:r>
                        <a:rPr lang="it-IT">
                          <a:effectLst/>
                          <a:latin typeface="Work Sans" pitchFamily="2" charset="0"/>
                        </a:rPr>
                        <a:t>10 (5,6%)</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8 (4,5%)</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4 (2,2%)</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3 (1,7%)</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0 (0,0%)</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extLst>
                  <a:ext uri="{0D108BD9-81ED-4DB2-BD59-A6C34878D82A}">
                    <a16:rowId xmlns:a16="http://schemas.microsoft.com/office/drawing/2014/main" val="2106618855"/>
                  </a:ext>
                </a:extLst>
              </a:tr>
              <a:tr h="687644">
                <a:tc vMerge="1">
                  <a:txBody>
                    <a:bodyPr/>
                    <a:lstStyle/>
                    <a:p>
                      <a:endParaRPr lang="it-IT"/>
                    </a:p>
                  </a:txBody>
                  <a:tcPr/>
                </a:tc>
                <a:tc>
                  <a:txBody>
                    <a:bodyPr/>
                    <a:lstStyle/>
                    <a:p>
                      <a:pPr algn="ctr" fontAlgn="ctr"/>
                      <a:r>
                        <a:rPr lang="it-IT">
                          <a:effectLst/>
                          <a:latin typeface="Work Sans" pitchFamily="2" charset="0"/>
                        </a:rPr>
                        <a:t>Livello 2</a:t>
                      </a:r>
                    </a:p>
                  </a:txBody>
                  <a:tcPr anchor="ctr"/>
                </a:tc>
                <a:tc>
                  <a:txBody>
                    <a:bodyPr/>
                    <a:lstStyle/>
                    <a:p>
                      <a:pPr algn="ctr" fontAlgn="ctr"/>
                      <a:r>
                        <a:rPr lang="it-IT">
                          <a:effectLst/>
                          <a:latin typeface="Work Sans" pitchFamily="2" charset="0"/>
                        </a:rPr>
                        <a:t>6 (3,4%)</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6 (3,4%)</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19 (10,6%)</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7 (3,9%)</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0 (0,0%)</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extLst>
                  <a:ext uri="{0D108BD9-81ED-4DB2-BD59-A6C34878D82A}">
                    <a16:rowId xmlns:a16="http://schemas.microsoft.com/office/drawing/2014/main" val="742647623"/>
                  </a:ext>
                </a:extLst>
              </a:tr>
              <a:tr h="687644">
                <a:tc vMerge="1">
                  <a:txBody>
                    <a:bodyPr/>
                    <a:lstStyle/>
                    <a:p>
                      <a:endParaRPr lang="it-IT"/>
                    </a:p>
                  </a:txBody>
                  <a:tcPr/>
                </a:tc>
                <a:tc>
                  <a:txBody>
                    <a:bodyPr/>
                    <a:lstStyle/>
                    <a:p>
                      <a:pPr algn="ctr" fontAlgn="ctr"/>
                      <a:r>
                        <a:rPr lang="it-IT">
                          <a:effectLst/>
                          <a:latin typeface="Work Sans" pitchFamily="2" charset="0"/>
                        </a:rPr>
                        <a:t>Livello 3</a:t>
                      </a:r>
                    </a:p>
                  </a:txBody>
                  <a:tcPr anchor="ctr"/>
                </a:tc>
                <a:tc>
                  <a:txBody>
                    <a:bodyPr/>
                    <a:lstStyle/>
                    <a:p>
                      <a:pPr algn="ctr" fontAlgn="ctr"/>
                      <a:r>
                        <a:rPr lang="it-IT">
                          <a:effectLst/>
                          <a:latin typeface="Work Sans" pitchFamily="2" charset="0"/>
                        </a:rPr>
                        <a:t>1 (0,6%)</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4 (2,2%)</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16 (8,9%)</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18 (10,1%)</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2 (1,1%)</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extLst>
                  <a:ext uri="{0D108BD9-81ED-4DB2-BD59-A6C34878D82A}">
                    <a16:rowId xmlns:a16="http://schemas.microsoft.com/office/drawing/2014/main" val="367335419"/>
                  </a:ext>
                </a:extLst>
              </a:tr>
              <a:tr h="687644">
                <a:tc vMerge="1">
                  <a:txBody>
                    <a:bodyPr/>
                    <a:lstStyle/>
                    <a:p>
                      <a:endParaRPr lang="it-IT"/>
                    </a:p>
                  </a:txBody>
                  <a:tcPr/>
                </a:tc>
                <a:tc>
                  <a:txBody>
                    <a:bodyPr/>
                    <a:lstStyle/>
                    <a:p>
                      <a:pPr algn="ctr" fontAlgn="ctr"/>
                      <a:r>
                        <a:rPr lang="it-IT">
                          <a:effectLst/>
                          <a:latin typeface="Work Sans" pitchFamily="2" charset="0"/>
                        </a:rPr>
                        <a:t>Livello 4</a:t>
                      </a:r>
                    </a:p>
                  </a:txBody>
                  <a:tcPr anchor="ctr"/>
                </a:tc>
                <a:tc>
                  <a:txBody>
                    <a:bodyPr/>
                    <a:lstStyle/>
                    <a:p>
                      <a:pPr algn="ctr" fontAlgn="ctr"/>
                      <a:r>
                        <a:rPr lang="it-IT">
                          <a:effectLst/>
                          <a:latin typeface="Work Sans" pitchFamily="2" charset="0"/>
                        </a:rPr>
                        <a:t>0 (0,0%)</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2 (1,1%)</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8 (4,5%)</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12 (6,7%)</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6 (3,4%)</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extLst>
                  <a:ext uri="{0D108BD9-81ED-4DB2-BD59-A6C34878D82A}">
                    <a16:rowId xmlns:a16="http://schemas.microsoft.com/office/drawing/2014/main" val="2533799991"/>
                  </a:ext>
                </a:extLst>
              </a:tr>
              <a:tr h="687644">
                <a:tc vMerge="1">
                  <a:txBody>
                    <a:bodyPr/>
                    <a:lstStyle/>
                    <a:p>
                      <a:endParaRPr lang="it-IT"/>
                    </a:p>
                  </a:txBody>
                  <a:tcPr/>
                </a:tc>
                <a:tc>
                  <a:txBody>
                    <a:bodyPr/>
                    <a:lstStyle/>
                    <a:p>
                      <a:pPr algn="ctr" fontAlgn="ctr"/>
                      <a:r>
                        <a:rPr lang="it-IT">
                          <a:effectLst/>
                          <a:latin typeface="Work Sans" pitchFamily="2" charset="0"/>
                        </a:rPr>
                        <a:t>Livello 5</a:t>
                      </a:r>
                    </a:p>
                  </a:txBody>
                  <a:tcPr anchor="ctr"/>
                </a:tc>
                <a:tc>
                  <a:txBody>
                    <a:bodyPr/>
                    <a:lstStyle/>
                    <a:p>
                      <a:pPr algn="ctr" fontAlgn="ctr"/>
                      <a:r>
                        <a:rPr lang="it-IT">
                          <a:effectLst/>
                          <a:latin typeface="Work Sans" pitchFamily="2" charset="0"/>
                        </a:rPr>
                        <a:t>0 (0,0%)</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1 (0,6%)</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11 (6,2%)</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22 (12,3%)</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tc>
                  <a:txBody>
                    <a:bodyPr/>
                    <a:lstStyle/>
                    <a:p>
                      <a:pPr algn="ctr" fontAlgn="ctr"/>
                      <a:r>
                        <a:rPr lang="it-IT">
                          <a:effectLst/>
                          <a:latin typeface="Work Sans" pitchFamily="2" charset="0"/>
                        </a:rPr>
                        <a:t>13 (7,3%)</a:t>
                      </a:r>
                    </a:p>
                  </a:txBody>
                  <a:tcPr anchor="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tcPr>
                </a:tc>
                <a:extLst>
                  <a:ext uri="{0D108BD9-81ED-4DB2-BD59-A6C34878D82A}">
                    <a16:rowId xmlns:a16="http://schemas.microsoft.com/office/drawing/2014/main" val="1157448383"/>
                  </a:ext>
                </a:extLst>
              </a:tr>
            </a:tbl>
          </a:graphicData>
        </a:graphic>
      </p:graphicFrame>
      <p:sp>
        <p:nvSpPr>
          <p:cNvPr id="7" name="CasellaDiTesto 6">
            <a:extLst>
              <a:ext uri="{FF2B5EF4-FFF2-40B4-BE49-F238E27FC236}">
                <a16:creationId xmlns:a16="http://schemas.microsoft.com/office/drawing/2014/main" id="{54044506-A190-4AC8-8F3D-AA865BD582A6}"/>
              </a:ext>
            </a:extLst>
          </p:cNvPr>
          <p:cNvSpPr txBox="1"/>
          <p:nvPr/>
        </p:nvSpPr>
        <p:spPr>
          <a:xfrm>
            <a:off x="3037114" y="657316"/>
            <a:ext cx="6117770" cy="400110"/>
          </a:xfrm>
          <a:prstGeom prst="rect">
            <a:avLst/>
          </a:prstGeom>
          <a:noFill/>
        </p:spPr>
        <p:txBody>
          <a:bodyPr wrap="square">
            <a:spAutoFit/>
          </a:bodyPr>
          <a:lstStyle/>
          <a:p>
            <a:pPr algn="ctr"/>
            <a:r>
              <a:rPr lang="it-IT" sz="2000" b="1" i="0">
                <a:solidFill>
                  <a:srgbClr val="1A1A1A"/>
                </a:solidFill>
                <a:effectLst/>
                <a:latin typeface="Work Sans" pitchFamily="2" charset="0"/>
              </a:rPr>
              <a:t>Secondaria Secondo Grado – Ultimo anno</a:t>
            </a:r>
          </a:p>
        </p:txBody>
      </p:sp>
      <p:sp>
        <p:nvSpPr>
          <p:cNvPr id="12" name="CasellaDiTesto 11">
            <a:extLst>
              <a:ext uri="{FF2B5EF4-FFF2-40B4-BE49-F238E27FC236}">
                <a16:creationId xmlns:a16="http://schemas.microsoft.com/office/drawing/2014/main" id="{3F3A3BBD-83DE-4FFA-97BC-D7CE0B0618EC}"/>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3" name="Pulsante di azione: vuoto 12" descr="Indietro con riempimento a tinta unita">
            <a:hlinkClick r:id="rId2" action="ppaction://hlinksldjump" highlightClick="1"/>
            <a:extLst>
              <a:ext uri="{FF2B5EF4-FFF2-40B4-BE49-F238E27FC236}">
                <a16:creationId xmlns:a16="http://schemas.microsoft.com/office/drawing/2014/main" id="{23C37F53-B460-4506-848E-A46F14997A16}"/>
              </a:ext>
            </a:extLst>
          </p:cNvPr>
          <p:cNvSpPr/>
          <p:nvPr/>
        </p:nvSpPr>
        <p:spPr>
          <a:xfrm>
            <a:off x="2075250" y="505529"/>
            <a:ext cx="417501" cy="386443"/>
          </a:xfrm>
          <a:prstGeom prst="actionButtonBlank">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uppo 13">
            <a:extLst>
              <a:ext uri="{FF2B5EF4-FFF2-40B4-BE49-F238E27FC236}">
                <a16:creationId xmlns:a16="http://schemas.microsoft.com/office/drawing/2014/main" id="{774B4937-6730-48A9-B667-BD9FCF30012B}"/>
              </a:ext>
            </a:extLst>
          </p:cNvPr>
          <p:cNvGrpSpPr/>
          <p:nvPr/>
        </p:nvGrpSpPr>
        <p:grpSpPr>
          <a:xfrm rot="5400000">
            <a:off x="-3167651" y="3212999"/>
            <a:ext cx="6662061" cy="432000"/>
            <a:chOff x="0" y="0"/>
            <a:chExt cx="12260385" cy="581573"/>
          </a:xfrm>
        </p:grpSpPr>
        <p:pic>
          <p:nvPicPr>
            <p:cNvPr id="15" name="Immagine 14">
              <a:extLst>
                <a:ext uri="{FF2B5EF4-FFF2-40B4-BE49-F238E27FC236}">
                  <a16:creationId xmlns:a16="http://schemas.microsoft.com/office/drawing/2014/main" id="{CE4818C8-45ED-44CA-B33F-E97CE4F75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6" name="Immagine 15">
              <a:extLst>
                <a:ext uri="{FF2B5EF4-FFF2-40B4-BE49-F238E27FC236}">
                  <a16:creationId xmlns:a16="http://schemas.microsoft.com/office/drawing/2014/main" id="{C68C922A-4141-4A6D-A3C6-4518B6C638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7" name="Immagine 16">
              <a:extLst>
                <a:ext uri="{FF2B5EF4-FFF2-40B4-BE49-F238E27FC236}">
                  <a16:creationId xmlns:a16="http://schemas.microsoft.com/office/drawing/2014/main" id="{FA5253D1-2E19-46BC-AAAB-7C77F67B5A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1" name="Gruppo 20">
            <a:extLst>
              <a:ext uri="{FF2B5EF4-FFF2-40B4-BE49-F238E27FC236}">
                <a16:creationId xmlns:a16="http://schemas.microsoft.com/office/drawing/2014/main" id="{E100A22E-95B0-4296-B421-1CC2CAC9D9F6}"/>
              </a:ext>
            </a:extLst>
          </p:cNvPr>
          <p:cNvGrpSpPr/>
          <p:nvPr/>
        </p:nvGrpSpPr>
        <p:grpSpPr>
          <a:xfrm>
            <a:off x="4572000" y="85316"/>
            <a:ext cx="7526173" cy="369714"/>
            <a:chOff x="596530" y="360775"/>
            <a:chExt cx="9604098" cy="341130"/>
          </a:xfrm>
        </p:grpSpPr>
        <p:sp>
          <p:nvSpPr>
            <p:cNvPr id="22" name="CasellaDiTesto 21">
              <a:extLst>
                <a:ext uri="{FF2B5EF4-FFF2-40B4-BE49-F238E27FC236}">
                  <a16:creationId xmlns:a16="http://schemas.microsoft.com/office/drawing/2014/main" id="{A8E01736-2ADA-4CF8-9835-C91FFFAC789E}"/>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3" name="Immagine 22">
              <a:extLst>
                <a:ext uri="{FF2B5EF4-FFF2-40B4-BE49-F238E27FC236}">
                  <a16:creationId xmlns:a16="http://schemas.microsoft.com/office/drawing/2014/main" id="{F2224544-E712-4E0E-8A31-62E17C2D25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967803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3">
            <a:extLst>
              <a:ext uri="{FF2B5EF4-FFF2-40B4-BE49-F238E27FC236}">
                <a16:creationId xmlns:a16="http://schemas.microsoft.com/office/drawing/2014/main" id="{4B70E087-6FD5-4D07-AB32-8DDBBD78B95B}"/>
              </a:ext>
            </a:extLst>
          </p:cNvPr>
          <p:cNvGraphicFramePr>
            <a:graphicFrameLocks noGrp="1"/>
          </p:cNvGraphicFramePr>
          <p:nvPr>
            <p:extLst>
              <p:ext uri="{D42A27DB-BD31-4B8C-83A1-F6EECF244321}">
                <p14:modId xmlns:p14="http://schemas.microsoft.com/office/powerpoint/2010/main" val="1129332663"/>
              </p:ext>
            </p:extLst>
          </p:nvPr>
        </p:nvGraphicFramePr>
        <p:xfrm>
          <a:off x="393701" y="1209585"/>
          <a:ext cx="11407773" cy="3798785"/>
        </p:xfrm>
        <a:graphic>
          <a:graphicData uri="http://schemas.openxmlformats.org/drawingml/2006/table">
            <a:tbl>
              <a:tblPr firstRow="1" bandRow="1">
                <a:tableStyleId>{5C22544A-7EE6-4342-B048-85BDC9FD1C3A}</a:tableStyleId>
              </a:tblPr>
              <a:tblGrid>
                <a:gridCol w="2696778">
                  <a:extLst>
                    <a:ext uri="{9D8B030D-6E8A-4147-A177-3AD203B41FA5}">
                      <a16:colId xmlns:a16="http://schemas.microsoft.com/office/drawing/2014/main" val="3086445372"/>
                    </a:ext>
                  </a:extLst>
                </a:gridCol>
                <a:gridCol w="2443617">
                  <a:extLst>
                    <a:ext uri="{9D8B030D-6E8A-4147-A177-3AD203B41FA5}">
                      <a16:colId xmlns:a16="http://schemas.microsoft.com/office/drawing/2014/main" val="3156751206"/>
                    </a:ext>
                  </a:extLst>
                </a:gridCol>
                <a:gridCol w="2089126">
                  <a:extLst>
                    <a:ext uri="{9D8B030D-6E8A-4147-A177-3AD203B41FA5}">
                      <a16:colId xmlns:a16="http://schemas.microsoft.com/office/drawing/2014/main" val="1675375526"/>
                    </a:ext>
                  </a:extLst>
                </a:gridCol>
                <a:gridCol w="2089126">
                  <a:extLst>
                    <a:ext uri="{9D8B030D-6E8A-4147-A177-3AD203B41FA5}">
                      <a16:colId xmlns:a16="http://schemas.microsoft.com/office/drawing/2014/main" val="869660256"/>
                    </a:ext>
                  </a:extLst>
                </a:gridCol>
                <a:gridCol w="2089126">
                  <a:extLst>
                    <a:ext uri="{9D8B030D-6E8A-4147-A177-3AD203B41FA5}">
                      <a16:colId xmlns:a16="http://schemas.microsoft.com/office/drawing/2014/main" val="2450526501"/>
                    </a:ext>
                  </a:extLst>
                </a:gridCol>
              </a:tblGrid>
              <a:tr h="503002">
                <a:tc gridSpan="5">
                  <a:txBody>
                    <a:bodyPr/>
                    <a:lstStyle/>
                    <a:p>
                      <a:pPr algn="ctr"/>
                      <a:r>
                        <a:rPr lang="it-IT" sz="1800" b="1" kern="1200">
                          <a:solidFill>
                            <a:schemeClr val="lt1"/>
                          </a:solidFill>
                          <a:effectLst/>
                          <a:latin typeface="Work Sans" pitchFamily="2" charset="0"/>
                        </a:rPr>
                        <a:t>Distribuzione nei livelli di apprendimento - Inglese</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444926736"/>
                  </a:ext>
                </a:extLst>
              </a:tr>
              <a:tr h="503002">
                <a:tc rowSpan="2">
                  <a:txBody>
                    <a:bodyPr/>
                    <a:lstStyle/>
                    <a:p>
                      <a:endParaRPr lang="it-IT">
                        <a:latin typeface="Work Sans" pitchFamily="2" charset="0"/>
                      </a:endParaRPr>
                    </a:p>
                  </a:txBody>
                  <a:tcPr/>
                </a:tc>
                <a:tc rowSpan="2">
                  <a:txBody>
                    <a:bodyPr/>
                    <a:lstStyle/>
                    <a:p>
                      <a:pPr algn="ctr"/>
                      <a:endParaRPr lang="it-IT">
                        <a:latin typeface="Work Sans" pitchFamily="2" charset="0"/>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b="1" kern="1200">
                          <a:solidFill>
                            <a:schemeClr val="dk1"/>
                          </a:solidFill>
                          <a:effectLst/>
                          <a:latin typeface="Work Sans" pitchFamily="2" charset="0"/>
                        </a:rPr>
                        <a:t>Prova di Inglese Listening</a:t>
                      </a:r>
                      <a:endParaRPr lang="it-IT">
                        <a:latin typeface="Work Sans" pitchFamily="2" charset="0"/>
                      </a:endParaRPr>
                    </a:p>
                  </a:txBody>
                  <a:tcPr anchor="ctr"/>
                </a:tc>
                <a:tc hMerge="1">
                  <a:txBody>
                    <a:bodyPr/>
                    <a:lstStyle/>
                    <a:p>
                      <a:endParaRPr lang="it-IT"/>
                    </a:p>
                  </a:txBody>
                  <a:tcPr anchor="ctr"/>
                </a:tc>
                <a:tc hMerge="1">
                  <a:txBody>
                    <a:bodyPr/>
                    <a:lstStyle/>
                    <a:p>
                      <a:endParaRPr lang="it-IT"/>
                    </a:p>
                  </a:txBody>
                  <a:tcPr anchor="ctr"/>
                </a:tc>
                <a:extLst>
                  <a:ext uri="{0D108BD9-81ED-4DB2-BD59-A6C34878D82A}">
                    <a16:rowId xmlns:a16="http://schemas.microsoft.com/office/drawing/2014/main" val="4272077773"/>
                  </a:ext>
                </a:extLst>
              </a:tr>
              <a:tr h="565659">
                <a:tc vMerge="1">
                  <a:txBody>
                    <a:bodyPr/>
                    <a:lstStyle/>
                    <a:p>
                      <a:endParaRPr lang="it-IT"/>
                    </a:p>
                  </a:txBody>
                  <a:tcPr/>
                </a:tc>
                <a:tc vMerge="1">
                  <a:txBody>
                    <a:bodyPr/>
                    <a:lstStyle/>
                    <a:p>
                      <a:pPr algn="ctr"/>
                      <a:endParaRPr lang="it-IT">
                        <a:effectLst/>
                        <a:latin typeface="Work Sans" pitchFamily="2" charset="0"/>
                      </a:endParaRPr>
                    </a:p>
                  </a:txBody>
                  <a:tcPr anchor="ctr"/>
                </a:tc>
                <a:tc>
                  <a:txBody>
                    <a:bodyPr/>
                    <a:lstStyle/>
                    <a:p>
                      <a:pPr algn="ctr"/>
                      <a:r>
                        <a:rPr lang="it-IT">
                          <a:effectLst/>
                          <a:latin typeface="Work Sans" pitchFamily="2" charset="0"/>
                        </a:rPr>
                        <a:t>Livello B1 non raggiunto</a:t>
                      </a:r>
                    </a:p>
                  </a:txBody>
                  <a:tcPr anchor="ctr"/>
                </a:tc>
                <a:tc>
                  <a:txBody>
                    <a:bodyPr/>
                    <a:lstStyle/>
                    <a:p>
                      <a:pPr algn="ctr"/>
                      <a:r>
                        <a:rPr lang="it-IT">
                          <a:effectLst/>
                          <a:latin typeface="Work Sans" pitchFamily="2" charset="0"/>
                        </a:rPr>
                        <a:t>Livello B1</a:t>
                      </a:r>
                    </a:p>
                  </a:txBody>
                  <a:tcPr anchor="ctr"/>
                </a:tc>
                <a:tc>
                  <a:txBody>
                    <a:bodyPr/>
                    <a:lstStyle/>
                    <a:p>
                      <a:pPr algn="ctr"/>
                      <a:r>
                        <a:rPr lang="it-IT">
                          <a:effectLst/>
                          <a:latin typeface="Work Sans" pitchFamily="2" charset="0"/>
                        </a:rPr>
                        <a:t>Livello B2</a:t>
                      </a:r>
                    </a:p>
                  </a:txBody>
                  <a:tcPr anchor="ctr"/>
                </a:tc>
                <a:extLst>
                  <a:ext uri="{0D108BD9-81ED-4DB2-BD59-A6C34878D82A}">
                    <a16:rowId xmlns:a16="http://schemas.microsoft.com/office/drawing/2014/main" val="1155187279"/>
                  </a:ext>
                </a:extLst>
              </a:tr>
              <a:tr h="717567">
                <a:tc rowSpan="3">
                  <a:txBody>
                    <a:bodyPr/>
                    <a:lstStyle/>
                    <a:p>
                      <a:pPr algn="ctr"/>
                      <a:r>
                        <a:rPr lang="it-IT" sz="1800" b="1" kern="1200">
                          <a:solidFill>
                            <a:schemeClr val="dk1"/>
                          </a:solidFill>
                          <a:effectLst/>
                          <a:latin typeface="Work Sans" pitchFamily="2" charset="0"/>
                        </a:rPr>
                        <a:t>Prova di Inglese Reading</a:t>
                      </a:r>
                      <a:endParaRPr lang="it-IT" sz="1800" b="1" i="0" kern="1200">
                        <a:solidFill>
                          <a:schemeClr val="dk1"/>
                        </a:solidFill>
                        <a:effectLst/>
                        <a:latin typeface="Work Sans" pitchFamily="2" charset="0"/>
                        <a:ea typeface="+mn-ea"/>
                        <a:cs typeface="+mn-cs"/>
                      </a:endParaRPr>
                    </a:p>
                  </a:txBody>
                  <a:tcPr vert="vert270" anchor="ctr"/>
                </a:tc>
                <a:tc>
                  <a:txBody>
                    <a:bodyPr/>
                    <a:lstStyle/>
                    <a:p>
                      <a:pPr marL="0" algn="ctr" defTabSz="914400" rtl="0" eaLnBrk="1" fontAlgn="ctr" latinLnBrk="0" hangingPunct="1"/>
                      <a:r>
                        <a:rPr lang="it-IT" sz="1800" kern="1200">
                          <a:solidFill>
                            <a:schemeClr val="dk1"/>
                          </a:solidFill>
                          <a:effectLst/>
                          <a:latin typeface="Work Sans" pitchFamily="2" charset="0"/>
                        </a:rPr>
                        <a:t>Livello B1 non raggiunto</a:t>
                      </a:r>
                      <a:endParaRPr lang="it-IT" sz="1800" kern="1200">
                        <a:solidFill>
                          <a:schemeClr val="dk1"/>
                        </a:solidFill>
                        <a:effectLst/>
                        <a:latin typeface="Work Sans" pitchFamily="2" charset="0"/>
                        <a:ea typeface="+mn-ea"/>
                        <a:cs typeface="+mn-cs"/>
                      </a:endParaRPr>
                    </a:p>
                  </a:txBody>
                  <a:tcPr anchor="ctr"/>
                </a:tc>
                <a:tc>
                  <a:txBody>
                    <a:bodyPr/>
                    <a:lstStyle/>
                    <a:p>
                      <a:pPr marL="0" algn="ctr" defTabSz="914400" rtl="0" eaLnBrk="1" fontAlgn="ctr" latinLnBrk="0" hangingPunct="1"/>
                      <a:r>
                        <a:rPr lang="it-IT" sz="1800" kern="1200">
                          <a:solidFill>
                            <a:schemeClr val="dk1"/>
                          </a:solidFill>
                          <a:effectLst/>
                          <a:latin typeface="Work Sans" pitchFamily="2" charset="0"/>
                        </a:rPr>
                        <a:t>1 (0,6%)</a:t>
                      </a:r>
                      <a:endParaRPr lang="it-IT" sz="1800" kern="1200">
                        <a:solidFill>
                          <a:schemeClr val="dk1"/>
                        </a:solidFill>
                        <a:effectLst/>
                        <a:latin typeface="Work Sans" pitchFamily="2" charset="0"/>
                        <a:ea typeface="+mn-ea"/>
                        <a:cs typeface="+mn-cs"/>
                      </a:endParaRP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tcPr>
                </a:tc>
                <a:tc>
                  <a:txBody>
                    <a:bodyPr/>
                    <a:lstStyle/>
                    <a:p>
                      <a:pPr marL="0" algn="ctr" defTabSz="914400" rtl="0" eaLnBrk="1" fontAlgn="ctr" latinLnBrk="0" hangingPunct="1"/>
                      <a:r>
                        <a:rPr lang="it-IT" sz="1800" kern="1200">
                          <a:solidFill>
                            <a:schemeClr val="dk1"/>
                          </a:solidFill>
                          <a:effectLst/>
                          <a:latin typeface="Work Sans" pitchFamily="2" charset="0"/>
                        </a:rPr>
                        <a:t>3 (1,7%)</a:t>
                      </a:r>
                      <a:endParaRPr lang="it-IT" sz="1800" kern="1200">
                        <a:solidFill>
                          <a:schemeClr val="dk1"/>
                        </a:solidFill>
                        <a:effectLst/>
                        <a:latin typeface="Work Sans" pitchFamily="2" charset="0"/>
                        <a:ea typeface="+mn-ea"/>
                        <a:cs typeface="+mn-cs"/>
                      </a:endParaRP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tcPr>
                </a:tc>
                <a:tc>
                  <a:txBody>
                    <a:bodyPr/>
                    <a:lstStyle/>
                    <a:p>
                      <a:pPr marL="0" algn="ctr" defTabSz="914400" rtl="0" eaLnBrk="1" fontAlgn="ctr" latinLnBrk="0" hangingPunct="1"/>
                      <a:r>
                        <a:rPr lang="it-IT" sz="1800" kern="1200">
                          <a:solidFill>
                            <a:schemeClr val="dk1"/>
                          </a:solidFill>
                          <a:effectLst/>
                          <a:latin typeface="Work Sans" pitchFamily="2" charset="0"/>
                        </a:rPr>
                        <a:t>0 (0,0%)</a:t>
                      </a:r>
                      <a:endParaRPr lang="it-IT" sz="1800" kern="1200">
                        <a:solidFill>
                          <a:schemeClr val="dk1"/>
                        </a:solidFill>
                        <a:effectLst/>
                        <a:latin typeface="Work Sans" pitchFamily="2" charset="0"/>
                        <a:ea typeface="+mn-ea"/>
                        <a:cs typeface="+mn-cs"/>
                      </a:endParaRP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tcPr>
                </a:tc>
                <a:extLst>
                  <a:ext uri="{0D108BD9-81ED-4DB2-BD59-A6C34878D82A}">
                    <a16:rowId xmlns:a16="http://schemas.microsoft.com/office/drawing/2014/main" val="2106618855"/>
                  </a:ext>
                </a:extLst>
              </a:tr>
              <a:tr h="717567">
                <a:tc vMerge="1">
                  <a:txBody>
                    <a:bodyPr/>
                    <a:lstStyle/>
                    <a:p>
                      <a:endParaRPr lang="it-IT"/>
                    </a:p>
                  </a:txBody>
                  <a:tcPr/>
                </a:tc>
                <a:tc>
                  <a:txBody>
                    <a:bodyPr/>
                    <a:lstStyle/>
                    <a:p>
                      <a:pPr marL="0" algn="ctr" defTabSz="914400" rtl="0" eaLnBrk="1" fontAlgn="ctr" latinLnBrk="0" hangingPunct="1"/>
                      <a:r>
                        <a:rPr lang="it-IT" sz="1800" kern="1200">
                          <a:solidFill>
                            <a:schemeClr val="dk1"/>
                          </a:solidFill>
                          <a:effectLst/>
                          <a:latin typeface="Work Sans" pitchFamily="2" charset="0"/>
                        </a:rPr>
                        <a:t>Livello B1</a:t>
                      </a:r>
                      <a:endParaRPr lang="it-IT" sz="1800" kern="1200">
                        <a:solidFill>
                          <a:schemeClr val="dk1"/>
                        </a:solidFill>
                        <a:effectLst/>
                        <a:latin typeface="Work Sans" pitchFamily="2" charset="0"/>
                        <a:ea typeface="+mn-ea"/>
                        <a:cs typeface="+mn-cs"/>
                      </a:endParaRPr>
                    </a:p>
                  </a:txBody>
                  <a:tcPr anchor="ctr"/>
                </a:tc>
                <a:tc>
                  <a:txBody>
                    <a:bodyPr/>
                    <a:lstStyle/>
                    <a:p>
                      <a:pPr marL="0" algn="ctr" defTabSz="914400" rtl="0" eaLnBrk="1" fontAlgn="ctr" latinLnBrk="0" hangingPunct="1"/>
                      <a:r>
                        <a:rPr lang="it-IT" sz="1800" kern="1200">
                          <a:solidFill>
                            <a:schemeClr val="dk1"/>
                          </a:solidFill>
                          <a:effectLst/>
                          <a:latin typeface="Work Sans" pitchFamily="2" charset="0"/>
                        </a:rPr>
                        <a:t>7 (3,9%)</a:t>
                      </a:r>
                      <a:endParaRPr lang="it-IT" sz="1800" kern="1200">
                        <a:solidFill>
                          <a:schemeClr val="dk1"/>
                        </a:solidFill>
                        <a:effectLst/>
                        <a:latin typeface="Work Sans" pitchFamily="2" charset="0"/>
                        <a:ea typeface="+mn-ea"/>
                        <a:cs typeface="+mn-cs"/>
                      </a:endParaRP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tcPr>
                </a:tc>
                <a:tc>
                  <a:txBody>
                    <a:bodyPr/>
                    <a:lstStyle/>
                    <a:p>
                      <a:pPr marL="0" algn="ctr" defTabSz="914400" rtl="0" eaLnBrk="1" fontAlgn="ctr" latinLnBrk="0" hangingPunct="1"/>
                      <a:r>
                        <a:rPr lang="it-IT" sz="1800" kern="1200">
                          <a:solidFill>
                            <a:schemeClr val="dk1"/>
                          </a:solidFill>
                          <a:effectLst/>
                          <a:latin typeface="Work Sans" pitchFamily="2" charset="0"/>
                        </a:rPr>
                        <a:t>23 (12,8%)</a:t>
                      </a:r>
                      <a:endParaRPr lang="it-IT" sz="1800" kern="1200">
                        <a:solidFill>
                          <a:schemeClr val="dk1"/>
                        </a:solidFill>
                        <a:effectLst/>
                        <a:latin typeface="Work Sans" pitchFamily="2" charset="0"/>
                        <a:ea typeface="+mn-ea"/>
                        <a:cs typeface="+mn-cs"/>
                      </a:endParaRP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tcPr>
                </a:tc>
                <a:tc>
                  <a:txBody>
                    <a:bodyPr/>
                    <a:lstStyle/>
                    <a:p>
                      <a:pPr marL="0" algn="ctr" defTabSz="914400" rtl="0" eaLnBrk="1" fontAlgn="ctr" latinLnBrk="0" hangingPunct="1"/>
                      <a:r>
                        <a:rPr lang="it-IT" sz="1800" kern="1200">
                          <a:solidFill>
                            <a:schemeClr val="dk1"/>
                          </a:solidFill>
                          <a:effectLst/>
                          <a:latin typeface="Work Sans" pitchFamily="2" charset="0"/>
                        </a:rPr>
                        <a:t>12 (6,7%)</a:t>
                      </a:r>
                      <a:endParaRPr lang="it-IT" sz="1800" kern="1200">
                        <a:solidFill>
                          <a:schemeClr val="dk1"/>
                        </a:solidFill>
                        <a:effectLst/>
                        <a:latin typeface="Work Sans" pitchFamily="2" charset="0"/>
                        <a:ea typeface="+mn-ea"/>
                        <a:cs typeface="+mn-cs"/>
                      </a:endParaRP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tcPr>
                </a:tc>
                <a:extLst>
                  <a:ext uri="{0D108BD9-81ED-4DB2-BD59-A6C34878D82A}">
                    <a16:rowId xmlns:a16="http://schemas.microsoft.com/office/drawing/2014/main" val="742647623"/>
                  </a:ext>
                </a:extLst>
              </a:tr>
              <a:tr h="717567">
                <a:tc vMerge="1">
                  <a:txBody>
                    <a:bodyPr/>
                    <a:lstStyle/>
                    <a:p>
                      <a:endParaRPr lang="it-IT"/>
                    </a:p>
                  </a:txBody>
                  <a:tcPr/>
                </a:tc>
                <a:tc>
                  <a:txBody>
                    <a:bodyPr/>
                    <a:lstStyle/>
                    <a:p>
                      <a:pPr marL="0" algn="ctr" defTabSz="914400" rtl="0" eaLnBrk="1" fontAlgn="ctr" latinLnBrk="0" hangingPunct="1"/>
                      <a:r>
                        <a:rPr lang="it-IT" sz="1800" kern="1200">
                          <a:solidFill>
                            <a:schemeClr val="dk1"/>
                          </a:solidFill>
                          <a:effectLst/>
                          <a:latin typeface="Work Sans" pitchFamily="2" charset="0"/>
                        </a:rPr>
                        <a:t>Livello B2</a:t>
                      </a:r>
                      <a:endParaRPr lang="it-IT" sz="1800" kern="1200">
                        <a:solidFill>
                          <a:schemeClr val="dk1"/>
                        </a:solidFill>
                        <a:effectLst/>
                        <a:latin typeface="Work Sans" pitchFamily="2" charset="0"/>
                        <a:ea typeface="+mn-ea"/>
                        <a:cs typeface="+mn-cs"/>
                      </a:endParaRPr>
                    </a:p>
                  </a:txBody>
                  <a:tcPr anchor="ctr"/>
                </a:tc>
                <a:tc>
                  <a:txBody>
                    <a:bodyPr/>
                    <a:lstStyle/>
                    <a:p>
                      <a:pPr marL="0" algn="ctr" defTabSz="914400" rtl="0" eaLnBrk="1" fontAlgn="ctr" latinLnBrk="0" hangingPunct="1"/>
                      <a:r>
                        <a:rPr lang="it-IT" sz="1800" kern="1200">
                          <a:solidFill>
                            <a:schemeClr val="dk1"/>
                          </a:solidFill>
                          <a:effectLst/>
                          <a:latin typeface="Work Sans" pitchFamily="2" charset="0"/>
                        </a:rPr>
                        <a:t>5 (2,8%)</a:t>
                      </a:r>
                      <a:endParaRPr lang="it-IT" sz="1800" kern="1200">
                        <a:solidFill>
                          <a:schemeClr val="dk1"/>
                        </a:solidFill>
                        <a:effectLst/>
                        <a:latin typeface="Work Sans" pitchFamily="2" charset="0"/>
                        <a:ea typeface="+mn-ea"/>
                        <a:cs typeface="+mn-cs"/>
                      </a:endParaRP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tcPr>
                </a:tc>
                <a:tc>
                  <a:txBody>
                    <a:bodyPr/>
                    <a:lstStyle/>
                    <a:p>
                      <a:pPr marL="0" algn="ctr" defTabSz="914400" rtl="0" eaLnBrk="1" fontAlgn="ctr" latinLnBrk="0" hangingPunct="1"/>
                      <a:r>
                        <a:rPr lang="it-IT" sz="1800" kern="1200">
                          <a:solidFill>
                            <a:schemeClr val="dk1"/>
                          </a:solidFill>
                          <a:effectLst/>
                          <a:latin typeface="Work Sans" pitchFamily="2" charset="0"/>
                        </a:rPr>
                        <a:t>15 (8,4%)</a:t>
                      </a:r>
                      <a:endParaRPr lang="it-IT" sz="1800" kern="1200">
                        <a:solidFill>
                          <a:schemeClr val="dk1"/>
                        </a:solidFill>
                        <a:effectLst/>
                        <a:latin typeface="Work Sans" pitchFamily="2" charset="0"/>
                        <a:ea typeface="+mn-ea"/>
                        <a:cs typeface="+mn-cs"/>
                      </a:endParaRP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tcPr>
                </a:tc>
                <a:tc>
                  <a:txBody>
                    <a:bodyPr/>
                    <a:lstStyle/>
                    <a:p>
                      <a:pPr marL="0" algn="ctr" defTabSz="914400" rtl="0" eaLnBrk="1" fontAlgn="ctr" latinLnBrk="0" hangingPunct="1"/>
                      <a:r>
                        <a:rPr lang="it-IT" sz="1800" kern="1200">
                          <a:solidFill>
                            <a:schemeClr val="dk1"/>
                          </a:solidFill>
                          <a:effectLst/>
                          <a:latin typeface="Work Sans" pitchFamily="2" charset="0"/>
                        </a:rPr>
                        <a:t>113 (63,1%)</a:t>
                      </a:r>
                      <a:endParaRPr lang="it-IT" sz="1800" kern="1200">
                        <a:solidFill>
                          <a:schemeClr val="dk1"/>
                        </a:solidFill>
                        <a:effectLst/>
                        <a:latin typeface="Work Sans" pitchFamily="2" charset="0"/>
                        <a:ea typeface="+mn-ea"/>
                        <a:cs typeface="+mn-cs"/>
                      </a:endParaRP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tcPr>
                </a:tc>
                <a:extLst>
                  <a:ext uri="{0D108BD9-81ED-4DB2-BD59-A6C34878D82A}">
                    <a16:rowId xmlns:a16="http://schemas.microsoft.com/office/drawing/2014/main" val="367335419"/>
                  </a:ext>
                </a:extLst>
              </a:tr>
            </a:tbl>
          </a:graphicData>
        </a:graphic>
      </p:graphicFrame>
      <p:sp>
        <p:nvSpPr>
          <p:cNvPr id="7" name="CasellaDiTesto 6">
            <a:extLst>
              <a:ext uri="{FF2B5EF4-FFF2-40B4-BE49-F238E27FC236}">
                <a16:creationId xmlns:a16="http://schemas.microsoft.com/office/drawing/2014/main" id="{54044506-A190-4AC8-8F3D-AA865BD582A6}"/>
              </a:ext>
            </a:extLst>
          </p:cNvPr>
          <p:cNvSpPr txBox="1"/>
          <p:nvPr/>
        </p:nvSpPr>
        <p:spPr>
          <a:xfrm>
            <a:off x="3037115" y="840252"/>
            <a:ext cx="6117770" cy="400110"/>
          </a:xfrm>
          <a:prstGeom prst="rect">
            <a:avLst/>
          </a:prstGeom>
          <a:noFill/>
        </p:spPr>
        <p:txBody>
          <a:bodyPr wrap="square">
            <a:spAutoFit/>
          </a:bodyPr>
          <a:lstStyle/>
          <a:p>
            <a:pPr algn="ctr"/>
            <a:r>
              <a:rPr lang="it-IT" sz="2000" b="1" i="0">
                <a:solidFill>
                  <a:srgbClr val="1A1A1A"/>
                </a:solidFill>
                <a:effectLst/>
                <a:latin typeface="Work Sans" pitchFamily="2" charset="0"/>
              </a:rPr>
              <a:t>Secondaria Secondo Grado – Ultimo anno</a:t>
            </a:r>
          </a:p>
        </p:txBody>
      </p:sp>
      <p:sp>
        <p:nvSpPr>
          <p:cNvPr id="11" name="CasellaDiTesto 10">
            <a:extLst>
              <a:ext uri="{FF2B5EF4-FFF2-40B4-BE49-F238E27FC236}">
                <a16:creationId xmlns:a16="http://schemas.microsoft.com/office/drawing/2014/main" id="{02C9FF54-2BB2-4BA6-92FA-CFD71EB2461D}"/>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2" name="Pulsante di azione: vuoto 11" descr="Indietro con riempimento a tinta unita">
            <a:hlinkClick r:id="rId2" action="ppaction://hlinksldjump" highlightClick="1"/>
            <a:extLst>
              <a:ext uri="{FF2B5EF4-FFF2-40B4-BE49-F238E27FC236}">
                <a16:creationId xmlns:a16="http://schemas.microsoft.com/office/drawing/2014/main" id="{B9D181FE-D582-4AFF-9C4C-0DF7E88F9A49}"/>
              </a:ext>
            </a:extLst>
          </p:cNvPr>
          <p:cNvSpPr/>
          <p:nvPr/>
        </p:nvSpPr>
        <p:spPr>
          <a:xfrm>
            <a:off x="2075250" y="505529"/>
            <a:ext cx="417501" cy="386443"/>
          </a:xfrm>
          <a:prstGeom prst="actionButtonBlank">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3" name="Gruppo 12">
            <a:extLst>
              <a:ext uri="{FF2B5EF4-FFF2-40B4-BE49-F238E27FC236}">
                <a16:creationId xmlns:a16="http://schemas.microsoft.com/office/drawing/2014/main" id="{56185855-10FA-421F-8489-4859930A36E1}"/>
              </a:ext>
            </a:extLst>
          </p:cNvPr>
          <p:cNvGrpSpPr/>
          <p:nvPr/>
        </p:nvGrpSpPr>
        <p:grpSpPr>
          <a:xfrm rot="5400000">
            <a:off x="-3167651" y="3212999"/>
            <a:ext cx="6662061" cy="432000"/>
            <a:chOff x="0" y="0"/>
            <a:chExt cx="12260385" cy="581573"/>
          </a:xfrm>
        </p:grpSpPr>
        <p:pic>
          <p:nvPicPr>
            <p:cNvPr id="14" name="Immagine 13">
              <a:extLst>
                <a:ext uri="{FF2B5EF4-FFF2-40B4-BE49-F238E27FC236}">
                  <a16:creationId xmlns:a16="http://schemas.microsoft.com/office/drawing/2014/main" id="{59CC0136-53B6-4471-8F49-8BECD91FE7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5" name="Immagine 14">
              <a:extLst>
                <a:ext uri="{FF2B5EF4-FFF2-40B4-BE49-F238E27FC236}">
                  <a16:creationId xmlns:a16="http://schemas.microsoft.com/office/drawing/2014/main" id="{39046774-2450-4339-86B7-B333A76B1B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6" name="Immagine 15">
              <a:extLst>
                <a:ext uri="{FF2B5EF4-FFF2-40B4-BE49-F238E27FC236}">
                  <a16:creationId xmlns:a16="http://schemas.microsoft.com/office/drawing/2014/main" id="{931FAB93-FF2D-4F39-9E75-E29A8186EE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1" name="Gruppo 20">
            <a:extLst>
              <a:ext uri="{FF2B5EF4-FFF2-40B4-BE49-F238E27FC236}">
                <a16:creationId xmlns:a16="http://schemas.microsoft.com/office/drawing/2014/main" id="{E3591341-98C3-4053-8A63-1695818E8B8E}"/>
              </a:ext>
            </a:extLst>
          </p:cNvPr>
          <p:cNvGrpSpPr/>
          <p:nvPr/>
        </p:nvGrpSpPr>
        <p:grpSpPr>
          <a:xfrm>
            <a:off x="4572000" y="85316"/>
            <a:ext cx="7526173" cy="369714"/>
            <a:chOff x="596530" y="360775"/>
            <a:chExt cx="9604098" cy="341130"/>
          </a:xfrm>
        </p:grpSpPr>
        <p:sp>
          <p:nvSpPr>
            <p:cNvPr id="22" name="CasellaDiTesto 21">
              <a:extLst>
                <a:ext uri="{FF2B5EF4-FFF2-40B4-BE49-F238E27FC236}">
                  <a16:creationId xmlns:a16="http://schemas.microsoft.com/office/drawing/2014/main" id="{5264CB39-C3EE-4524-AA8D-840B8F6212C1}"/>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3" name="Immagine 22">
              <a:extLst>
                <a:ext uri="{FF2B5EF4-FFF2-40B4-BE49-F238E27FC236}">
                  <a16:creationId xmlns:a16="http://schemas.microsoft.com/office/drawing/2014/main" id="{05736D75-D415-406F-B1A1-3CC3AF4375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464705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0" descr="preencoded.png">
            <a:extLst>
              <a:ext uri="{FF2B5EF4-FFF2-40B4-BE49-F238E27FC236}">
                <a16:creationId xmlns:a16="http://schemas.microsoft.com/office/drawing/2014/main" id="{FA351480-9ADE-4283-A729-B128FF1D9F2C}"/>
              </a:ext>
            </a:extLst>
          </p:cNvPr>
          <p:cNvPicPr>
            <a:picLocks noChangeAspect="1"/>
          </p:cNvPicPr>
          <p:nvPr/>
        </p:nvPicPr>
        <p:blipFill>
          <a:blip r:embed="rId2"/>
          <a:stretch>
            <a:fillRect/>
          </a:stretch>
        </p:blipFill>
        <p:spPr>
          <a:xfrm>
            <a:off x="443549" y="1160491"/>
            <a:ext cx="11748451" cy="4956378"/>
          </a:xfrm>
          <a:prstGeom prst="rect">
            <a:avLst/>
          </a:prstGeom>
        </p:spPr>
      </p:pic>
      <p:grpSp>
        <p:nvGrpSpPr>
          <p:cNvPr id="20" name="Gruppo 19">
            <a:extLst>
              <a:ext uri="{FF2B5EF4-FFF2-40B4-BE49-F238E27FC236}">
                <a16:creationId xmlns:a16="http://schemas.microsoft.com/office/drawing/2014/main" id="{840AB2B9-9EFB-4C11-82FD-0B3C8E1617CA}"/>
              </a:ext>
            </a:extLst>
          </p:cNvPr>
          <p:cNvGrpSpPr/>
          <p:nvPr/>
        </p:nvGrpSpPr>
        <p:grpSpPr>
          <a:xfrm rot="5400000">
            <a:off x="-3167651" y="3212999"/>
            <a:ext cx="6662061" cy="432000"/>
            <a:chOff x="0" y="0"/>
            <a:chExt cx="12260385" cy="581573"/>
          </a:xfrm>
        </p:grpSpPr>
        <p:pic>
          <p:nvPicPr>
            <p:cNvPr id="21" name="Immagine 20">
              <a:extLst>
                <a:ext uri="{FF2B5EF4-FFF2-40B4-BE49-F238E27FC236}">
                  <a16:creationId xmlns:a16="http://schemas.microsoft.com/office/drawing/2014/main" id="{6B1AA8C3-6F63-4449-B8D2-B46AA1F3E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22" name="Immagine 21">
              <a:extLst>
                <a:ext uri="{FF2B5EF4-FFF2-40B4-BE49-F238E27FC236}">
                  <a16:creationId xmlns:a16="http://schemas.microsoft.com/office/drawing/2014/main" id="{DB4F50EA-9ED3-4582-BD27-6E82D5636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23" name="Immagine 22">
              <a:extLst>
                <a:ext uri="{FF2B5EF4-FFF2-40B4-BE49-F238E27FC236}">
                  <a16:creationId xmlns:a16="http://schemas.microsoft.com/office/drawing/2014/main" id="{3C973E24-29C8-4DE1-9F8C-4AAEAF8F3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24" name="CasellaDiTesto 23">
            <a:extLst>
              <a:ext uri="{FF2B5EF4-FFF2-40B4-BE49-F238E27FC236}">
                <a16:creationId xmlns:a16="http://schemas.microsoft.com/office/drawing/2014/main" id="{3BF1ADC5-8FFC-4301-885B-7116AE8BE15C}"/>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5" name="Pulsante di azione: vuoto 24" descr="Indietro con riempimento a tinta unita">
            <a:hlinkClick r:id="rId4" action="ppaction://hlinksldjump" highlightClick="1"/>
            <a:extLst>
              <a:ext uri="{FF2B5EF4-FFF2-40B4-BE49-F238E27FC236}">
                <a16:creationId xmlns:a16="http://schemas.microsoft.com/office/drawing/2014/main" id="{E6F0EDE3-D9AD-4778-881E-765D6726C289}"/>
              </a:ext>
            </a:extLst>
          </p:cNvPr>
          <p:cNvSpPr/>
          <p:nvPr/>
        </p:nvSpPr>
        <p:spPr>
          <a:xfrm>
            <a:off x="2075250" y="505529"/>
            <a:ext cx="417501" cy="386443"/>
          </a:xfrm>
          <a:prstGeom prst="actionButtonBlank">
            <a:avLst/>
          </a:prstGeo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6" name="Gruppo 25">
            <a:extLst>
              <a:ext uri="{FF2B5EF4-FFF2-40B4-BE49-F238E27FC236}">
                <a16:creationId xmlns:a16="http://schemas.microsoft.com/office/drawing/2014/main" id="{6C2DAB3D-215A-4710-915E-EEBF67DEFF54}"/>
              </a:ext>
            </a:extLst>
          </p:cNvPr>
          <p:cNvGrpSpPr/>
          <p:nvPr/>
        </p:nvGrpSpPr>
        <p:grpSpPr>
          <a:xfrm>
            <a:off x="4572000" y="85316"/>
            <a:ext cx="7526173" cy="369714"/>
            <a:chOff x="596530" y="360775"/>
            <a:chExt cx="9604098" cy="341130"/>
          </a:xfrm>
        </p:grpSpPr>
        <p:sp>
          <p:nvSpPr>
            <p:cNvPr id="27" name="CasellaDiTesto 26">
              <a:extLst>
                <a:ext uri="{FF2B5EF4-FFF2-40B4-BE49-F238E27FC236}">
                  <a16:creationId xmlns:a16="http://schemas.microsoft.com/office/drawing/2014/main" id="{9EA4CFA3-9546-475C-AA51-026A9E5E6BB0}"/>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8" name="Immagine 27">
              <a:extLst>
                <a:ext uri="{FF2B5EF4-FFF2-40B4-BE49-F238E27FC236}">
                  <a16:creationId xmlns:a16="http://schemas.microsoft.com/office/drawing/2014/main" id="{91C37B82-6F86-4CD9-8D5D-567B232277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4053904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0" descr="preencoded.png">
            <a:extLst>
              <a:ext uri="{FF2B5EF4-FFF2-40B4-BE49-F238E27FC236}">
                <a16:creationId xmlns:a16="http://schemas.microsoft.com/office/drawing/2014/main" id="{4EDAE518-A202-4624-A533-651968988CA1}"/>
              </a:ext>
            </a:extLst>
          </p:cNvPr>
          <p:cNvPicPr>
            <a:picLocks noChangeAspect="1"/>
          </p:cNvPicPr>
          <p:nvPr/>
        </p:nvPicPr>
        <p:blipFill>
          <a:blip r:embed="rId2"/>
          <a:stretch>
            <a:fillRect/>
          </a:stretch>
        </p:blipFill>
        <p:spPr>
          <a:xfrm>
            <a:off x="364880" y="1544584"/>
            <a:ext cx="11751859" cy="4957816"/>
          </a:xfrm>
          <a:prstGeom prst="rect">
            <a:avLst/>
          </a:prstGeom>
        </p:spPr>
      </p:pic>
      <p:sp>
        <p:nvSpPr>
          <p:cNvPr id="10" name="CasellaDiTesto 9">
            <a:extLst>
              <a:ext uri="{FF2B5EF4-FFF2-40B4-BE49-F238E27FC236}">
                <a16:creationId xmlns:a16="http://schemas.microsoft.com/office/drawing/2014/main" id="{A411D8BA-0534-411E-9DF9-B84633BA58B4}"/>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1" name="Pulsante di azione: vuoto 10" descr="Indietro con riempimento a tinta unita">
            <a:hlinkClick r:id="rId3" action="ppaction://hlinksldjump" highlightClick="1"/>
            <a:extLst>
              <a:ext uri="{FF2B5EF4-FFF2-40B4-BE49-F238E27FC236}">
                <a16:creationId xmlns:a16="http://schemas.microsoft.com/office/drawing/2014/main" id="{95AA7633-A86A-43A2-BBC9-39DA95CA6D5D}"/>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2" name="Gruppo 11">
            <a:extLst>
              <a:ext uri="{FF2B5EF4-FFF2-40B4-BE49-F238E27FC236}">
                <a16:creationId xmlns:a16="http://schemas.microsoft.com/office/drawing/2014/main" id="{510583BE-2FF1-496D-9C8F-E53BE5A24EEF}"/>
              </a:ext>
            </a:extLst>
          </p:cNvPr>
          <p:cNvGrpSpPr/>
          <p:nvPr/>
        </p:nvGrpSpPr>
        <p:grpSpPr>
          <a:xfrm rot="5400000">
            <a:off x="-3167651" y="3212999"/>
            <a:ext cx="6662061" cy="432000"/>
            <a:chOff x="0" y="0"/>
            <a:chExt cx="12260385" cy="581573"/>
          </a:xfrm>
        </p:grpSpPr>
        <p:pic>
          <p:nvPicPr>
            <p:cNvPr id="13" name="Immagine 12">
              <a:extLst>
                <a:ext uri="{FF2B5EF4-FFF2-40B4-BE49-F238E27FC236}">
                  <a16:creationId xmlns:a16="http://schemas.microsoft.com/office/drawing/2014/main" id="{CDEBE935-8017-4564-8BCC-5D25154769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4" name="Immagine 13">
              <a:extLst>
                <a:ext uri="{FF2B5EF4-FFF2-40B4-BE49-F238E27FC236}">
                  <a16:creationId xmlns:a16="http://schemas.microsoft.com/office/drawing/2014/main" id="{AA8E9735-6135-47B0-B4D0-E0D586539D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5" name="Immagine 14">
              <a:extLst>
                <a:ext uri="{FF2B5EF4-FFF2-40B4-BE49-F238E27FC236}">
                  <a16:creationId xmlns:a16="http://schemas.microsoft.com/office/drawing/2014/main" id="{F001C5E6-DDC5-416C-9DE6-8B71D13CD7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1" name="Gruppo 20">
            <a:extLst>
              <a:ext uri="{FF2B5EF4-FFF2-40B4-BE49-F238E27FC236}">
                <a16:creationId xmlns:a16="http://schemas.microsoft.com/office/drawing/2014/main" id="{CC5BEF29-AEC6-4F62-A2EA-49CB0EB56601}"/>
              </a:ext>
            </a:extLst>
          </p:cNvPr>
          <p:cNvGrpSpPr/>
          <p:nvPr/>
        </p:nvGrpSpPr>
        <p:grpSpPr>
          <a:xfrm>
            <a:off x="4572000" y="85316"/>
            <a:ext cx="7526173" cy="369714"/>
            <a:chOff x="596530" y="360775"/>
            <a:chExt cx="9604098" cy="341130"/>
          </a:xfrm>
        </p:grpSpPr>
        <p:sp>
          <p:nvSpPr>
            <p:cNvPr id="22" name="CasellaDiTesto 21">
              <a:extLst>
                <a:ext uri="{FF2B5EF4-FFF2-40B4-BE49-F238E27FC236}">
                  <a16:creationId xmlns:a16="http://schemas.microsoft.com/office/drawing/2014/main" id="{3F0AEFC5-60F6-43E8-8D7F-1D5602E990A9}"/>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3" name="Immagine 22">
              <a:extLst>
                <a:ext uri="{FF2B5EF4-FFF2-40B4-BE49-F238E27FC236}">
                  <a16:creationId xmlns:a16="http://schemas.microsoft.com/office/drawing/2014/main" id="{52413E25-5DB1-47CC-887E-229AA0EA69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775984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0" descr="preencoded.png">
            <a:extLst>
              <a:ext uri="{FF2B5EF4-FFF2-40B4-BE49-F238E27FC236}">
                <a16:creationId xmlns:a16="http://schemas.microsoft.com/office/drawing/2014/main" id="{C7352C8A-DC09-44C6-B225-87EC36527C26}"/>
              </a:ext>
            </a:extLst>
          </p:cNvPr>
          <p:cNvPicPr>
            <a:picLocks noChangeAspect="1"/>
          </p:cNvPicPr>
          <p:nvPr/>
        </p:nvPicPr>
        <p:blipFill>
          <a:blip r:embed="rId2"/>
          <a:stretch>
            <a:fillRect/>
          </a:stretch>
        </p:blipFill>
        <p:spPr>
          <a:xfrm>
            <a:off x="161925" y="1349383"/>
            <a:ext cx="12016706" cy="5137142"/>
          </a:xfrm>
          <a:prstGeom prst="rect">
            <a:avLst/>
          </a:prstGeom>
        </p:spPr>
      </p:pic>
      <p:sp>
        <p:nvSpPr>
          <p:cNvPr id="9" name="CasellaDiTesto 8">
            <a:extLst>
              <a:ext uri="{FF2B5EF4-FFF2-40B4-BE49-F238E27FC236}">
                <a16:creationId xmlns:a16="http://schemas.microsoft.com/office/drawing/2014/main" id="{D611C0E3-8C12-430B-B690-6F0CC50D20B3}"/>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0" name="Pulsante di azione: vuoto 9" descr="Indietro con riempimento a tinta unita">
            <a:hlinkClick r:id="rId3" action="ppaction://hlinksldjump" highlightClick="1"/>
            <a:extLst>
              <a:ext uri="{FF2B5EF4-FFF2-40B4-BE49-F238E27FC236}">
                <a16:creationId xmlns:a16="http://schemas.microsoft.com/office/drawing/2014/main" id="{A53FD4DB-CA61-4236-9CCA-B243DA85C507}"/>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 name="Gruppo 10">
            <a:extLst>
              <a:ext uri="{FF2B5EF4-FFF2-40B4-BE49-F238E27FC236}">
                <a16:creationId xmlns:a16="http://schemas.microsoft.com/office/drawing/2014/main" id="{6DDCF38A-B0F2-49BC-9DD2-5942DDA42810}"/>
              </a:ext>
            </a:extLst>
          </p:cNvPr>
          <p:cNvGrpSpPr/>
          <p:nvPr/>
        </p:nvGrpSpPr>
        <p:grpSpPr>
          <a:xfrm rot="5400000">
            <a:off x="-3167651" y="3212999"/>
            <a:ext cx="6662061" cy="432000"/>
            <a:chOff x="0" y="0"/>
            <a:chExt cx="12260385" cy="581573"/>
          </a:xfrm>
        </p:grpSpPr>
        <p:pic>
          <p:nvPicPr>
            <p:cNvPr id="12" name="Immagine 11">
              <a:extLst>
                <a:ext uri="{FF2B5EF4-FFF2-40B4-BE49-F238E27FC236}">
                  <a16:creationId xmlns:a16="http://schemas.microsoft.com/office/drawing/2014/main" id="{4A08B514-E975-4D8D-8F0F-0DBDF4EE6B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3" name="Immagine 12">
              <a:extLst>
                <a:ext uri="{FF2B5EF4-FFF2-40B4-BE49-F238E27FC236}">
                  <a16:creationId xmlns:a16="http://schemas.microsoft.com/office/drawing/2014/main" id="{2DFCCBA3-E71B-4AAF-839C-4F36C48C27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4" name="Immagine 13">
              <a:extLst>
                <a:ext uri="{FF2B5EF4-FFF2-40B4-BE49-F238E27FC236}">
                  <a16:creationId xmlns:a16="http://schemas.microsoft.com/office/drawing/2014/main" id="{49679248-C27D-4DD5-8429-AECE241958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5" name="Gruppo 24">
            <a:extLst>
              <a:ext uri="{FF2B5EF4-FFF2-40B4-BE49-F238E27FC236}">
                <a16:creationId xmlns:a16="http://schemas.microsoft.com/office/drawing/2014/main" id="{58B9A846-E554-4410-8173-C1EF0DBA7210}"/>
              </a:ext>
            </a:extLst>
          </p:cNvPr>
          <p:cNvGrpSpPr/>
          <p:nvPr/>
        </p:nvGrpSpPr>
        <p:grpSpPr>
          <a:xfrm>
            <a:off x="4572000" y="85316"/>
            <a:ext cx="7526173" cy="369714"/>
            <a:chOff x="596530" y="360775"/>
            <a:chExt cx="9604098" cy="341130"/>
          </a:xfrm>
        </p:grpSpPr>
        <p:sp>
          <p:nvSpPr>
            <p:cNvPr id="26" name="CasellaDiTesto 25">
              <a:extLst>
                <a:ext uri="{FF2B5EF4-FFF2-40B4-BE49-F238E27FC236}">
                  <a16:creationId xmlns:a16="http://schemas.microsoft.com/office/drawing/2014/main" id="{41B82C12-D867-450A-845B-75986C2FC93D}"/>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7" name="Immagine 26">
              <a:extLst>
                <a:ext uri="{FF2B5EF4-FFF2-40B4-BE49-F238E27FC236}">
                  <a16:creationId xmlns:a16="http://schemas.microsoft.com/office/drawing/2014/main" id="{8C5DE3E0-C589-4C27-BCD3-95231059A1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2759327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78392D1-5474-4751-9C8D-E278B2C25932}"/>
              </a:ext>
            </a:extLst>
          </p:cNvPr>
          <p:cNvSpPr txBox="1"/>
          <p:nvPr/>
        </p:nvSpPr>
        <p:spPr>
          <a:xfrm>
            <a:off x="758762" y="1098760"/>
            <a:ext cx="10674476" cy="5509200"/>
          </a:xfrm>
          <a:prstGeom prst="rect">
            <a:avLst/>
          </a:prstGeom>
          <a:noFill/>
        </p:spPr>
        <p:txBody>
          <a:bodyPr wrap="square" rtlCol="0">
            <a:spAutoFit/>
          </a:bodyPr>
          <a:lstStyle/>
          <a:p>
            <a:pPr algn="ctr"/>
            <a:r>
              <a:rPr lang="it-IT" sz="5400">
                <a:latin typeface="Segoe Script" panose="030B0504020000000003" pitchFamily="66" charset="0"/>
              </a:rPr>
              <a:t>   </a:t>
            </a:r>
          </a:p>
          <a:p>
            <a:pPr algn="ctr"/>
            <a:r>
              <a:rPr lang="it-IT" sz="3600">
                <a:latin typeface="Segoe Script" panose="030B0504020000000003" pitchFamily="66" charset="0"/>
              </a:rPr>
              <a:t>LICEO </a:t>
            </a:r>
            <a:r>
              <a:rPr lang="it-IT" sz="3600">
                <a:latin typeface="Segoe Script" panose="030B0504020000000003" pitchFamily="66" charset="0"/>
                <a:sym typeface="Symbol" panose="05050102010706020507" pitchFamily="18" charset="2"/>
              </a:rPr>
              <a:t></a:t>
            </a:r>
            <a:r>
              <a:rPr lang="it-IT" sz="3600">
                <a:latin typeface="Segoe Script" panose="030B0504020000000003" pitchFamily="66" charset="0"/>
              </a:rPr>
              <a:t>P. NERVI–G. FERRARI</a:t>
            </a:r>
            <a:r>
              <a:rPr lang="it-IT" sz="3600">
                <a:latin typeface="Segoe Script" panose="030B0504020000000003" pitchFamily="66" charset="0"/>
                <a:sym typeface="Symbol" panose="05050102010706020507" pitchFamily="18" charset="2"/>
              </a:rPr>
              <a:t></a:t>
            </a:r>
          </a:p>
          <a:p>
            <a:pPr algn="ctr"/>
            <a:endParaRPr lang="it-IT" sz="4000">
              <a:latin typeface="Segoe Script" panose="030B0504020000000003" pitchFamily="66" charset="0"/>
            </a:endParaRPr>
          </a:p>
          <a:p>
            <a:pPr algn="ctr"/>
            <a:r>
              <a:rPr lang="it-IT" sz="5400">
                <a:latin typeface="Segoe Script" panose="030B0504020000000003" pitchFamily="66" charset="0"/>
              </a:rPr>
              <a:t>Restituzione Dati INVALSI </a:t>
            </a:r>
          </a:p>
          <a:p>
            <a:pPr algn="ctr"/>
            <a:r>
              <a:rPr lang="it-IT" sz="3600">
                <a:latin typeface="Segoe Script" panose="030B0504020000000003" pitchFamily="66" charset="0"/>
              </a:rPr>
              <a:t>a.s. 2024/2025</a:t>
            </a:r>
          </a:p>
          <a:p>
            <a:pPr algn="ctr"/>
            <a:endParaRPr lang="it-IT" sz="4400">
              <a:latin typeface="Segoe Script" panose="030B0504020000000003" pitchFamily="66" charset="0"/>
            </a:endParaRPr>
          </a:p>
          <a:p>
            <a:pPr algn="ctr"/>
            <a:r>
              <a:rPr lang="it-IT" sz="4400">
                <a:highlight>
                  <a:srgbClr val="FFFF00"/>
                </a:highlight>
                <a:latin typeface="Segoe Script" panose="030B0504020000000003" pitchFamily="66" charset="0"/>
              </a:rPr>
              <a:t>Classi quinte </a:t>
            </a:r>
          </a:p>
          <a:p>
            <a:pPr algn="ctr"/>
            <a:r>
              <a:rPr lang="it-IT" sz="4400">
                <a:highlight>
                  <a:srgbClr val="FFFF00"/>
                </a:highlight>
                <a:latin typeface="Segoe Script" panose="030B0504020000000003" pitchFamily="66" charset="0"/>
              </a:rPr>
              <a:t>Grafici di Italiano</a:t>
            </a:r>
          </a:p>
        </p:txBody>
      </p:sp>
      <p:pic>
        <p:nvPicPr>
          <p:cNvPr id="4" name="Immagine 3">
            <a:extLst>
              <a:ext uri="{FF2B5EF4-FFF2-40B4-BE49-F238E27FC236}">
                <a16:creationId xmlns:a16="http://schemas.microsoft.com/office/drawing/2014/main" id="{94B3E544-BF83-4D7F-A9FD-C7AC091DA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0513" y="1416436"/>
            <a:ext cx="908304" cy="1313688"/>
          </a:xfrm>
          <a:prstGeom prst="rect">
            <a:avLst/>
          </a:prstGeom>
        </p:spPr>
      </p:pic>
      <p:pic>
        <p:nvPicPr>
          <p:cNvPr id="15" name="Immagine 14">
            <a:extLst>
              <a:ext uri="{FF2B5EF4-FFF2-40B4-BE49-F238E27FC236}">
                <a16:creationId xmlns:a16="http://schemas.microsoft.com/office/drawing/2014/main" id="{6BC88578-F037-4D10-B4BF-B98B2D6A9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183" y="1416436"/>
            <a:ext cx="1119999" cy="1137099"/>
          </a:xfrm>
          <a:prstGeom prst="rect">
            <a:avLst/>
          </a:prstGeom>
        </p:spPr>
      </p:pic>
      <p:pic>
        <p:nvPicPr>
          <p:cNvPr id="16" name="Immagine 15">
            <a:extLst>
              <a:ext uri="{FF2B5EF4-FFF2-40B4-BE49-F238E27FC236}">
                <a16:creationId xmlns:a16="http://schemas.microsoft.com/office/drawing/2014/main" id="{920FCA90-6BFF-42C1-8D34-057DF2A05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7138" y="1416436"/>
            <a:ext cx="537724" cy="537724"/>
          </a:xfrm>
          <a:prstGeom prst="rect">
            <a:avLst/>
          </a:prstGeom>
        </p:spPr>
      </p:pic>
      <p:grpSp>
        <p:nvGrpSpPr>
          <p:cNvPr id="21" name="Gruppo 20">
            <a:extLst>
              <a:ext uri="{FF2B5EF4-FFF2-40B4-BE49-F238E27FC236}">
                <a16:creationId xmlns:a16="http://schemas.microsoft.com/office/drawing/2014/main" id="{89C7094E-1E04-474C-A396-8EC938F2895E}"/>
              </a:ext>
            </a:extLst>
          </p:cNvPr>
          <p:cNvGrpSpPr/>
          <p:nvPr/>
        </p:nvGrpSpPr>
        <p:grpSpPr>
          <a:xfrm rot="5400000">
            <a:off x="-3167651" y="3212999"/>
            <a:ext cx="6662061" cy="432000"/>
            <a:chOff x="0" y="0"/>
            <a:chExt cx="12260385" cy="581573"/>
          </a:xfrm>
        </p:grpSpPr>
        <p:pic>
          <p:nvPicPr>
            <p:cNvPr id="22" name="Immagine 21">
              <a:extLst>
                <a:ext uri="{FF2B5EF4-FFF2-40B4-BE49-F238E27FC236}">
                  <a16:creationId xmlns:a16="http://schemas.microsoft.com/office/drawing/2014/main" id="{814EE8AF-86D3-41FF-9877-DADAB0DFEF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23" name="Immagine 22">
              <a:extLst>
                <a:ext uri="{FF2B5EF4-FFF2-40B4-BE49-F238E27FC236}">
                  <a16:creationId xmlns:a16="http://schemas.microsoft.com/office/drawing/2014/main" id="{B0D08472-FE23-47CF-B3DA-8CF50BB89E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24" name="Immagine 23">
              <a:extLst>
                <a:ext uri="{FF2B5EF4-FFF2-40B4-BE49-F238E27FC236}">
                  <a16:creationId xmlns:a16="http://schemas.microsoft.com/office/drawing/2014/main" id="{6D79C417-3141-49AD-8006-1A885A18AE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26" name="CasellaDiTesto 25">
            <a:extLst>
              <a:ext uri="{FF2B5EF4-FFF2-40B4-BE49-F238E27FC236}">
                <a16:creationId xmlns:a16="http://schemas.microsoft.com/office/drawing/2014/main" id="{EE0C9615-7C36-4F64-BFD6-A8C7EEDBC98A}"/>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7" name="Pulsante di azione: vuoto 26" descr="Indietro con riempimento a tinta unita">
            <a:hlinkClick r:id="rId6" action="ppaction://hlinksldjump" highlightClick="1"/>
            <a:extLst>
              <a:ext uri="{FF2B5EF4-FFF2-40B4-BE49-F238E27FC236}">
                <a16:creationId xmlns:a16="http://schemas.microsoft.com/office/drawing/2014/main" id="{2C1E0C0C-BC87-4152-94B0-FAD0D4477181}"/>
              </a:ext>
            </a:extLst>
          </p:cNvPr>
          <p:cNvSpPr/>
          <p:nvPr/>
        </p:nvSpPr>
        <p:spPr>
          <a:xfrm>
            <a:off x="2075250" y="505529"/>
            <a:ext cx="417501" cy="386443"/>
          </a:xfrm>
          <a:prstGeom prst="actionButtonBlank">
            <a:avLst/>
          </a:prstGeom>
          <a:blipFill dpi="0"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85588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uppo 33">
            <a:extLst>
              <a:ext uri="{FF2B5EF4-FFF2-40B4-BE49-F238E27FC236}">
                <a16:creationId xmlns:a16="http://schemas.microsoft.com/office/drawing/2014/main" id="{7A0BF9AF-0771-417B-83FD-F9C9236EA65E}"/>
              </a:ext>
            </a:extLst>
          </p:cNvPr>
          <p:cNvGrpSpPr/>
          <p:nvPr/>
        </p:nvGrpSpPr>
        <p:grpSpPr>
          <a:xfrm rot="5400000">
            <a:off x="-3167651" y="3212999"/>
            <a:ext cx="6662061" cy="432000"/>
            <a:chOff x="0" y="0"/>
            <a:chExt cx="12260385" cy="581573"/>
          </a:xfrm>
        </p:grpSpPr>
        <p:pic>
          <p:nvPicPr>
            <p:cNvPr id="35" name="Immagine 34">
              <a:extLst>
                <a:ext uri="{FF2B5EF4-FFF2-40B4-BE49-F238E27FC236}">
                  <a16:creationId xmlns:a16="http://schemas.microsoft.com/office/drawing/2014/main" id="{CCA59836-BE67-49D1-A414-D714DA065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36" name="Immagine 35">
              <a:extLst>
                <a:ext uri="{FF2B5EF4-FFF2-40B4-BE49-F238E27FC236}">
                  <a16:creationId xmlns:a16="http://schemas.microsoft.com/office/drawing/2014/main" id="{1C4357DC-DBD1-4CD5-9A6F-14B9F52973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37" name="Immagine 36">
              <a:extLst>
                <a:ext uri="{FF2B5EF4-FFF2-40B4-BE49-F238E27FC236}">
                  <a16:creationId xmlns:a16="http://schemas.microsoft.com/office/drawing/2014/main" id="{15C4DA44-619B-48D9-95E8-E4F7D35ED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38" name="CasellaDiTesto 37">
            <a:extLst>
              <a:ext uri="{FF2B5EF4-FFF2-40B4-BE49-F238E27FC236}">
                <a16:creationId xmlns:a16="http://schemas.microsoft.com/office/drawing/2014/main" id="{844B0CB4-9DB6-4E09-ABA4-7AEA6712703F}"/>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39" name="Pulsante di azione: vuoto 38" descr="Indietro con riempimento a tinta unita">
            <a:hlinkClick r:id="rId3" action="ppaction://hlinksldjump" highlightClick="1"/>
            <a:extLst>
              <a:ext uri="{FF2B5EF4-FFF2-40B4-BE49-F238E27FC236}">
                <a16:creationId xmlns:a16="http://schemas.microsoft.com/office/drawing/2014/main" id="{1A85AF14-CA16-412C-B6DA-2777CC8F9DC3}"/>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9" name="Image 0" descr="preencoded.png">
            <a:extLst>
              <a:ext uri="{FF2B5EF4-FFF2-40B4-BE49-F238E27FC236}">
                <a16:creationId xmlns:a16="http://schemas.microsoft.com/office/drawing/2014/main" id="{C1F6B42B-39A9-4FA5-87A2-7CC832A3F165}"/>
              </a:ext>
            </a:extLst>
          </p:cNvPr>
          <p:cNvPicPr>
            <a:picLocks noChangeAspect="1"/>
          </p:cNvPicPr>
          <p:nvPr/>
        </p:nvPicPr>
        <p:blipFill rotWithShape="1">
          <a:blip r:embed="rId6"/>
          <a:srcRect b="10351"/>
          <a:stretch/>
        </p:blipFill>
        <p:spPr>
          <a:xfrm>
            <a:off x="1047336" y="891972"/>
            <a:ext cx="9792114" cy="5777351"/>
          </a:xfrm>
          <a:prstGeom prst="rect">
            <a:avLst/>
          </a:prstGeom>
        </p:spPr>
      </p:pic>
      <p:grpSp>
        <p:nvGrpSpPr>
          <p:cNvPr id="30" name="Gruppo 29">
            <a:extLst>
              <a:ext uri="{FF2B5EF4-FFF2-40B4-BE49-F238E27FC236}">
                <a16:creationId xmlns:a16="http://schemas.microsoft.com/office/drawing/2014/main" id="{7EB111E2-9234-44ED-BDCD-FF54623D3C59}"/>
              </a:ext>
            </a:extLst>
          </p:cNvPr>
          <p:cNvGrpSpPr/>
          <p:nvPr/>
        </p:nvGrpSpPr>
        <p:grpSpPr>
          <a:xfrm>
            <a:off x="1352550" y="1781174"/>
            <a:ext cx="9372600" cy="4219575"/>
            <a:chOff x="941882" y="1758221"/>
            <a:chExt cx="10308236" cy="4517660"/>
          </a:xfrm>
        </p:grpSpPr>
        <p:cxnSp>
          <p:nvCxnSpPr>
            <p:cNvPr id="31" name="Connettore diritto 30">
              <a:extLst>
                <a:ext uri="{FF2B5EF4-FFF2-40B4-BE49-F238E27FC236}">
                  <a16:creationId xmlns:a16="http://schemas.microsoft.com/office/drawing/2014/main" id="{41189453-A374-4AC6-9320-1842A6F836B5}"/>
                </a:ext>
              </a:extLst>
            </p:cNvPr>
            <p:cNvCxnSpPr>
              <a:cxnSpLocks/>
            </p:cNvCxnSpPr>
            <p:nvPr/>
          </p:nvCxnSpPr>
          <p:spPr>
            <a:xfrm>
              <a:off x="941882" y="1758221"/>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5E4083CC-5F65-46B2-B211-F6AD19826B34}"/>
                </a:ext>
              </a:extLst>
            </p:cNvPr>
            <p:cNvCxnSpPr>
              <a:cxnSpLocks/>
            </p:cNvCxnSpPr>
            <p:nvPr/>
          </p:nvCxnSpPr>
          <p:spPr>
            <a:xfrm>
              <a:off x="941882" y="2059398"/>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17884A16-0574-4109-BE35-D32FCAC8B209}"/>
                </a:ext>
              </a:extLst>
            </p:cNvPr>
            <p:cNvCxnSpPr>
              <a:cxnSpLocks/>
            </p:cNvCxnSpPr>
            <p:nvPr/>
          </p:nvCxnSpPr>
          <p:spPr>
            <a:xfrm>
              <a:off x="941882" y="2360575"/>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40" name="Connettore diritto 39">
              <a:extLst>
                <a:ext uri="{FF2B5EF4-FFF2-40B4-BE49-F238E27FC236}">
                  <a16:creationId xmlns:a16="http://schemas.microsoft.com/office/drawing/2014/main" id="{46699AD9-5F3F-465C-A717-0A3274FF4D53}"/>
                </a:ext>
              </a:extLst>
            </p:cNvPr>
            <p:cNvCxnSpPr>
              <a:cxnSpLocks/>
            </p:cNvCxnSpPr>
            <p:nvPr/>
          </p:nvCxnSpPr>
          <p:spPr>
            <a:xfrm>
              <a:off x="941882" y="2661752"/>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41" name="Connettore diritto 40">
              <a:extLst>
                <a:ext uri="{FF2B5EF4-FFF2-40B4-BE49-F238E27FC236}">
                  <a16:creationId xmlns:a16="http://schemas.microsoft.com/office/drawing/2014/main" id="{1F5337D9-A0B4-4EA5-A7D5-6364B98D7990}"/>
                </a:ext>
              </a:extLst>
            </p:cNvPr>
            <p:cNvCxnSpPr>
              <a:cxnSpLocks/>
            </p:cNvCxnSpPr>
            <p:nvPr/>
          </p:nvCxnSpPr>
          <p:spPr>
            <a:xfrm>
              <a:off x="941882" y="2962929"/>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42" name="Connettore diritto 41">
              <a:extLst>
                <a:ext uri="{FF2B5EF4-FFF2-40B4-BE49-F238E27FC236}">
                  <a16:creationId xmlns:a16="http://schemas.microsoft.com/office/drawing/2014/main" id="{D0C7AC03-68C7-479C-AF7E-620926E9B451}"/>
                </a:ext>
              </a:extLst>
            </p:cNvPr>
            <p:cNvCxnSpPr>
              <a:cxnSpLocks/>
            </p:cNvCxnSpPr>
            <p:nvPr/>
          </p:nvCxnSpPr>
          <p:spPr>
            <a:xfrm>
              <a:off x="941882" y="3264106"/>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43" name="Connettore diritto 42">
              <a:extLst>
                <a:ext uri="{FF2B5EF4-FFF2-40B4-BE49-F238E27FC236}">
                  <a16:creationId xmlns:a16="http://schemas.microsoft.com/office/drawing/2014/main" id="{B777A741-5285-44F7-A011-B8E9DB9DABA1}"/>
                </a:ext>
              </a:extLst>
            </p:cNvPr>
            <p:cNvCxnSpPr>
              <a:cxnSpLocks/>
            </p:cNvCxnSpPr>
            <p:nvPr/>
          </p:nvCxnSpPr>
          <p:spPr>
            <a:xfrm>
              <a:off x="941882" y="3565283"/>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44" name="Connettore diritto 43">
              <a:extLst>
                <a:ext uri="{FF2B5EF4-FFF2-40B4-BE49-F238E27FC236}">
                  <a16:creationId xmlns:a16="http://schemas.microsoft.com/office/drawing/2014/main" id="{CC93042D-6D3B-4A67-AEA3-6D09527F8C0D}"/>
                </a:ext>
              </a:extLst>
            </p:cNvPr>
            <p:cNvCxnSpPr>
              <a:cxnSpLocks/>
            </p:cNvCxnSpPr>
            <p:nvPr/>
          </p:nvCxnSpPr>
          <p:spPr>
            <a:xfrm>
              <a:off x="941882" y="3866460"/>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45" name="Connettore diritto 44">
              <a:extLst>
                <a:ext uri="{FF2B5EF4-FFF2-40B4-BE49-F238E27FC236}">
                  <a16:creationId xmlns:a16="http://schemas.microsoft.com/office/drawing/2014/main" id="{F133EB1B-9BCD-4DFD-B553-9206686D4927}"/>
                </a:ext>
              </a:extLst>
            </p:cNvPr>
            <p:cNvCxnSpPr>
              <a:cxnSpLocks/>
            </p:cNvCxnSpPr>
            <p:nvPr/>
          </p:nvCxnSpPr>
          <p:spPr>
            <a:xfrm>
              <a:off x="941882" y="4167637"/>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A7F57414-F5A5-4E31-BFF5-7435B23BF958}"/>
                </a:ext>
              </a:extLst>
            </p:cNvPr>
            <p:cNvCxnSpPr>
              <a:cxnSpLocks/>
            </p:cNvCxnSpPr>
            <p:nvPr/>
          </p:nvCxnSpPr>
          <p:spPr>
            <a:xfrm>
              <a:off x="941882" y="4468814"/>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C8098529-2844-4915-9385-0A6C42131F1D}"/>
                </a:ext>
              </a:extLst>
            </p:cNvPr>
            <p:cNvCxnSpPr>
              <a:cxnSpLocks/>
            </p:cNvCxnSpPr>
            <p:nvPr/>
          </p:nvCxnSpPr>
          <p:spPr>
            <a:xfrm>
              <a:off x="941882" y="4769991"/>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48" name="Connettore diritto 47">
              <a:extLst>
                <a:ext uri="{FF2B5EF4-FFF2-40B4-BE49-F238E27FC236}">
                  <a16:creationId xmlns:a16="http://schemas.microsoft.com/office/drawing/2014/main" id="{91ADB4CB-8B9A-4E3C-8489-ED125CABCDAC}"/>
                </a:ext>
              </a:extLst>
            </p:cNvPr>
            <p:cNvCxnSpPr>
              <a:cxnSpLocks/>
            </p:cNvCxnSpPr>
            <p:nvPr/>
          </p:nvCxnSpPr>
          <p:spPr>
            <a:xfrm>
              <a:off x="941882" y="5071168"/>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49" name="Connettore diritto 48">
              <a:extLst>
                <a:ext uri="{FF2B5EF4-FFF2-40B4-BE49-F238E27FC236}">
                  <a16:creationId xmlns:a16="http://schemas.microsoft.com/office/drawing/2014/main" id="{205A935E-4DC8-412A-904F-80DEC8013344}"/>
                </a:ext>
              </a:extLst>
            </p:cNvPr>
            <p:cNvCxnSpPr>
              <a:cxnSpLocks/>
            </p:cNvCxnSpPr>
            <p:nvPr/>
          </p:nvCxnSpPr>
          <p:spPr>
            <a:xfrm>
              <a:off x="941882" y="5372345"/>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34AED0CB-EF7C-4D80-AF0E-D838770C2C17}"/>
                </a:ext>
              </a:extLst>
            </p:cNvPr>
            <p:cNvCxnSpPr>
              <a:cxnSpLocks/>
            </p:cNvCxnSpPr>
            <p:nvPr/>
          </p:nvCxnSpPr>
          <p:spPr>
            <a:xfrm>
              <a:off x="941882" y="5673522"/>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51" name="Connettore diritto 50">
              <a:extLst>
                <a:ext uri="{FF2B5EF4-FFF2-40B4-BE49-F238E27FC236}">
                  <a16:creationId xmlns:a16="http://schemas.microsoft.com/office/drawing/2014/main" id="{C8EC836C-B8B6-4440-B67A-810C9E6240AE}"/>
                </a:ext>
              </a:extLst>
            </p:cNvPr>
            <p:cNvCxnSpPr>
              <a:cxnSpLocks/>
            </p:cNvCxnSpPr>
            <p:nvPr/>
          </p:nvCxnSpPr>
          <p:spPr>
            <a:xfrm>
              <a:off x="941882" y="5974699"/>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52" name="Connettore diritto 51">
              <a:extLst>
                <a:ext uri="{FF2B5EF4-FFF2-40B4-BE49-F238E27FC236}">
                  <a16:creationId xmlns:a16="http://schemas.microsoft.com/office/drawing/2014/main" id="{BB968383-F8C7-46F2-AAF7-894ACAD7257F}"/>
                </a:ext>
              </a:extLst>
            </p:cNvPr>
            <p:cNvCxnSpPr>
              <a:cxnSpLocks/>
            </p:cNvCxnSpPr>
            <p:nvPr/>
          </p:nvCxnSpPr>
          <p:spPr>
            <a:xfrm>
              <a:off x="941882" y="6275881"/>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grpSp>
      <p:grpSp>
        <p:nvGrpSpPr>
          <p:cNvPr id="55" name="Gruppo 54">
            <a:extLst>
              <a:ext uri="{FF2B5EF4-FFF2-40B4-BE49-F238E27FC236}">
                <a16:creationId xmlns:a16="http://schemas.microsoft.com/office/drawing/2014/main" id="{94FA918A-8C36-49DF-9B08-6B73351A3722}"/>
              </a:ext>
            </a:extLst>
          </p:cNvPr>
          <p:cNvGrpSpPr/>
          <p:nvPr/>
        </p:nvGrpSpPr>
        <p:grpSpPr>
          <a:xfrm>
            <a:off x="4572000" y="85316"/>
            <a:ext cx="7526173" cy="369714"/>
            <a:chOff x="596530" y="360775"/>
            <a:chExt cx="9604098" cy="341130"/>
          </a:xfrm>
        </p:grpSpPr>
        <p:sp>
          <p:nvSpPr>
            <p:cNvPr id="56" name="CasellaDiTesto 55">
              <a:extLst>
                <a:ext uri="{FF2B5EF4-FFF2-40B4-BE49-F238E27FC236}">
                  <a16:creationId xmlns:a16="http://schemas.microsoft.com/office/drawing/2014/main" id="{147657C6-7E47-46CA-9577-FDED75F44CEE}"/>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57" name="Immagine 56">
              <a:extLst>
                <a:ext uri="{FF2B5EF4-FFF2-40B4-BE49-F238E27FC236}">
                  <a16:creationId xmlns:a16="http://schemas.microsoft.com/office/drawing/2014/main" id="{1EFAAA0A-EC80-4B3C-84CD-974FB61F5C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
        <p:nvSpPr>
          <p:cNvPr id="53" name="Rettangolo 52">
            <a:extLst>
              <a:ext uri="{FF2B5EF4-FFF2-40B4-BE49-F238E27FC236}">
                <a16:creationId xmlns:a16="http://schemas.microsoft.com/office/drawing/2014/main" id="{453B6DF6-1FAC-4298-821F-7B1789C7D908}"/>
              </a:ext>
            </a:extLst>
          </p:cNvPr>
          <p:cNvSpPr/>
          <p:nvPr/>
        </p:nvSpPr>
        <p:spPr>
          <a:xfrm>
            <a:off x="1032836" y="1545997"/>
            <a:ext cx="2040302" cy="2775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CasellaDiTesto 53">
            <a:extLst>
              <a:ext uri="{FF2B5EF4-FFF2-40B4-BE49-F238E27FC236}">
                <a16:creationId xmlns:a16="http://schemas.microsoft.com/office/drawing/2014/main" id="{FABA27F2-638D-445C-9B5F-546DA7EDDC50}"/>
              </a:ext>
            </a:extLst>
          </p:cNvPr>
          <p:cNvSpPr txBox="1"/>
          <p:nvPr/>
        </p:nvSpPr>
        <p:spPr>
          <a:xfrm>
            <a:off x="1065228" y="2739811"/>
            <a:ext cx="1857081" cy="369332"/>
          </a:xfrm>
          <a:prstGeom prst="rect">
            <a:avLst/>
          </a:prstGeom>
          <a:noFill/>
        </p:spPr>
        <p:txBody>
          <a:bodyPr wrap="square" rtlCol="0">
            <a:spAutoFit/>
          </a:bodyPr>
          <a:lstStyle/>
          <a:p>
            <a:pPr algn="ctr"/>
            <a:r>
              <a:rPr lang="it-IT"/>
              <a:t>omissis</a:t>
            </a:r>
          </a:p>
        </p:txBody>
      </p:sp>
    </p:spTree>
    <p:extLst>
      <p:ext uri="{BB962C8B-B14F-4D97-AF65-F5344CB8AC3E}">
        <p14:creationId xmlns:p14="http://schemas.microsoft.com/office/powerpoint/2010/main" val="542794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364880" y="5331139"/>
            <a:ext cx="11730976" cy="830997"/>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di studenti e studentesse (valori assoluti e percentuali) che non raggiungono i traguardi (livelli 1+2) e raggiungono i traguardi (livelli 3+4+5) secondo alcune caratteristiche:</a:t>
            </a:r>
          </a:p>
          <a:p>
            <a:pPr algn="just">
              <a:buFont typeface="Arial" panose="020B0604020202020204" pitchFamily="34" charset="0"/>
              <a:buChar char="•"/>
            </a:pPr>
            <a:r>
              <a:rPr lang="it-IT" sz="1200" b="0" i="0">
                <a:solidFill>
                  <a:srgbClr val="1A1A1A"/>
                </a:solidFill>
                <a:effectLst/>
                <a:latin typeface="Work Sans" pitchFamily="2" charset="0"/>
              </a:rPr>
              <a:t>Origine: nativi (se nati/nate in Italia o all’estero con almeno un genitore nato in Italia), stranieri di prima generazione (se nati/nate all’estero con entrambi i genitori nati all’estero) e stranieri di seconda generazione (se nati/nate in Italia con entrambi i genitori nati all’estero).</a:t>
            </a:r>
          </a:p>
        </p:txBody>
      </p:sp>
      <p:grpSp>
        <p:nvGrpSpPr>
          <p:cNvPr id="12" name="Gruppo 11">
            <a:extLst>
              <a:ext uri="{FF2B5EF4-FFF2-40B4-BE49-F238E27FC236}">
                <a16:creationId xmlns:a16="http://schemas.microsoft.com/office/drawing/2014/main" id="{91EFD8C9-9FDF-484C-99C8-56257D6CAF35}"/>
              </a:ext>
            </a:extLst>
          </p:cNvPr>
          <p:cNvGrpSpPr/>
          <p:nvPr/>
        </p:nvGrpSpPr>
        <p:grpSpPr>
          <a:xfrm rot="5400000">
            <a:off x="-3167651" y="3212999"/>
            <a:ext cx="6662061" cy="432000"/>
            <a:chOff x="0" y="0"/>
            <a:chExt cx="12260385" cy="581573"/>
          </a:xfrm>
        </p:grpSpPr>
        <p:pic>
          <p:nvPicPr>
            <p:cNvPr id="13" name="Immagine 12">
              <a:extLst>
                <a:ext uri="{FF2B5EF4-FFF2-40B4-BE49-F238E27FC236}">
                  <a16:creationId xmlns:a16="http://schemas.microsoft.com/office/drawing/2014/main" id="{15006FB2-5A0A-4A35-929B-56E97EB77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4" name="Immagine 13">
              <a:extLst>
                <a:ext uri="{FF2B5EF4-FFF2-40B4-BE49-F238E27FC236}">
                  <a16:creationId xmlns:a16="http://schemas.microsoft.com/office/drawing/2014/main" id="{14CEF032-A4D4-4238-B308-B33F1CE2B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5" name="Immagine 14">
              <a:extLst>
                <a:ext uri="{FF2B5EF4-FFF2-40B4-BE49-F238E27FC236}">
                  <a16:creationId xmlns:a16="http://schemas.microsoft.com/office/drawing/2014/main" id="{8D375F36-9625-4DF3-9A20-125E265AF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16" name="CasellaDiTesto 15">
            <a:extLst>
              <a:ext uri="{FF2B5EF4-FFF2-40B4-BE49-F238E27FC236}">
                <a16:creationId xmlns:a16="http://schemas.microsoft.com/office/drawing/2014/main" id="{73E2ED1F-1AD4-49B0-A36E-A48EE6627658}"/>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7" name="Pulsante di azione: vuoto 16" descr="Indietro con riempimento a tinta unita">
            <a:hlinkClick r:id="rId3" action="ppaction://hlinksldjump" highlightClick="1"/>
            <a:extLst>
              <a:ext uri="{FF2B5EF4-FFF2-40B4-BE49-F238E27FC236}">
                <a16:creationId xmlns:a16="http://schemas.microsoft.com/office/drawing/2014/main" id="{3BA5ED65-490F-48F6-9C57-39EE680E15C4}"/>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8" name="Image 0" descr="preencoded.png">
            <a:extLst>
              <a:ext uri="{FF2B5EF4-FFF2-40B4-BE49-F238E27FC236}">
                <a16:creationId xmlns:a16="http://schemas.microsoft.com/office/drawing/2014/main" id="{CF1201FB-ED31-4A2A-9F92-33941003F859}"/>
              </a:ext>
            </a:extLst>
          </p:cNvPr>
          <p:cNvPicPr>
            <a:picLocks noChangeAspect="1"/>
          </p:cNvPicPr>
          <p:nvPr/>
        </p:nvPicPr>
        <p:blipFill rotWithShape="1">
          <a:blip r:embed="rId6"/>
          <a:srcRect b="14961"/>
          <a:stretch/>
        </p:blipFill>
        <p:spPr>
          <a:xfrm>
            <a:off x="364880" y="969483"/>
            <a:ext cx="11808000" cy="4292700"/>
          </a:xfrm>
          <a:prstGeom prst="rect">
            <a:avLst/>
          </a:prstGeom>
        </p:spPr>
      </p:pic>
      <p:grpSp>
        <p:nvGrpSpPr>
          <p:cNvPr id="22" name="Gruppo 21">
            <a:extLst>
              <a:ext uri="{FF2B5EF4-FFF2-40B4-BE49-F238E27FC236}">
                <a16:creationId xmlns:a16="http://schemas.microsoft.com/office/drawing/2014/main" id="{CBB8946D-7897-4E03-AACA-D04748A4F6C6}"/>
              </a:ext>
            </a:extLst>
          </p:cNvPr>
          <p:cNvGrpSpPr/>
          <p:nvPr/>
        </p:nvGrpSpPr>
        <p:grpSpPr>
          <a:xfrm>
            <a:off x="4572000" y="85316"/>
            <a:ext cx="7526173" cy="369714"/>
            <a:chOff x="596530" y="360775"/>
            <a:chExt cx="9604098" cy="341130"/>
          </a:xfrm>
        </p:grpSpPr>
        <p:sp>
          <p:nvSpPr>
            <p:cNvPr id="23" name="CasellaDiTesto 22">
              <a:extLst>
                <a:ext uri="{FF2B5EF4-FFF2-40B4-BE49-F238E27FC236}">
                  <a16:creationId xmlns:a16="http://schemas.microsoft.com/office/drawing/2014/main" id="{858B7309-017C-4ECC-921D-07ED87F7962F}"/>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4" name="Immagine 23">
              <a:extLst>
                <a:ext uri="{FF2B5EF4-FFF2-40B4-BE49-F238E27FC236}">
                  <a16:creationId xmlns:a16="http://schemas.microsoft.com/office/drawing/2014/main" id="{55F17E49-C698-47AA-8B78-414F433E5A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4103970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432072" y="5565662"/>
            <a:ext cx="11711856" cy="1015663"/>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di studenti e studentesse (valori assoluti e percentuali) che non raggiungono i traguardi (livelli 1+2) e raggiungono i traguardi (livelli 3+4+5) secondo alcune caratteristiche:</a:t>
            </a:r>
          </a:p>
          <a:p>
            <a:pPr algn="just">
              <a:buFont typeface="Arial" panose="020B0604020202020204" pitchFamily="34" charset="0"/>
              <a:buChar char="•"/>
            </a:pPr>
            <a:r>
              <a:rPr lang="it-IT" sz="1200" b="0" i="0">
                <a:solidFill>
                  <a:srgbClr val="1A1A1A"/>
                </a:solidFill>
                <a:effectLst/>
                <a:latin typeface="Work Sans" pitchFamily="2" charset="0"/>
              </a:rPr>
              <a:t>Regolarità: studenti e studentesse regolari (se frequentano una classe corrispondente alla loro età anagrafica, secondo la normativa vigente, o se anticipatari/ anticipatarie che non hanno mai ripetuto l’anno scolastico) e posticipatari (se non frequentano una classe corrispondente alla loro età anagrafica o se anticipatari/anticipatarie che hanno ripetuto almeno una volta l’anno scolastico).</a:t>
            </a:r>
          </a:p>
        </p:txBody>
      </p:sp>
      <p:grpSp>
        <p:nvGrpSpPr>
          <p:cNvPr id="12" name="Gruppo 11">
            <a:extLst>
              <a:ext uri="{FF2B5EF4-FFF2-40B4-BE49-F238E27FC236}">
                <a16:creationId xmlns:a16="http://schemas.microsoft.com/office/drawing/2014/main" id="{91EFD8C9-9FDF-484C-99C8-56257D6CAF35}"/>
              </a:ext>
            </a:extLst>
          </p:cNvPr>
          <p:cNvGrpSpPr/>
          <p:nvPr/>
        </p:nvGrpSpPr>
        <p:grpSpPr>
          <a:xfrm rot="5400000">
            <a:off x="-3167651" y="3212999"/>
            <a:ext cx="6662061" cy="432000"/>
            <a:chOff x="0" y="0"/>
            <a:chExt cx="12260385" cy="581573"/>
          </a:xfrm>
        </p:grpSpPr>
        <p:pic>
          <p:nvPicPr>
            <p:cNvPr id="13" name="Immagine 12">
              <a:extLst>
                <a:ext uri="{FF2B5EF4-FFF2-40B4-BE49-F238E27FC236}">
                  <a16:creationId xmlns:a16="http://schemas.microsoft.com/office/drawing/2014/main" id="{15006FB2-5A0A-4A35-929B-56E97EB77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4" name="Immagine 13">
              <a:extLst>
                <a:ext uri="{FF2B5EF4-FFF2-40B4-BE49-F238E27FC236}">
                  <a16:creationId xmlns:a16="http://schemas.microsoft.com/office/drawing/2014/main" id="{14CEF032-A4D4-4238-B308-B33F1CE2B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5" name="Immagine 14">
              <a:extLst>
                <a:ext uri="{FF2B5EF4-FFF2-40B4-BE49-F238E27FC236}">
                  <a16:creationId xmlns:a16="http://schemas.microsoft.com/office/drawing/2014/main" id="{8D375F36-9625-4DF3-9A20-125E265AF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pic>
        <p:nvPicPr>
          <p:cNvPr id="4" name="Immagine 3">
            <a:extLst>
              <a:ext uri="{FF2B5EF4-FFF2-40B4-BE49-F238E27FC236}">
                <a16:creationId xmlns:a16="http://schemas.microsoft.com/office/drawing/2014/main" id="{4EBDF78D-B1BE-43C8-930F-4F40BC21DDA5}"/>
              </a:ext>
            </a:extLst>
          </p:cNvPr>
          <p:cNvPicPr>
            <a:picLocks noChangeAspect="1"/>
          </p:cNvPicPr>
          <p:nvPr/>
        </p:nvPicPr>
        <p:blipFill rotWithShape="1">
          <a:blip r:embed="rId3">
            <a:extLst>
              <a:ext uri="{28A0092B-C50C-407E-A947-70E740481C1C}">
                <a14:useLocalDpi xmlns:a14="http://schemas.microsoft.com/office/drawing/2010/main" val="0"/>
              </a:ext>
            </a:extLst>
          </a:blip>
          <a:srcRect l="17411" t="36048" r="1404" b="9339"/>
          <a:stretch/>
        </p:blipFill>
        <p:spPr>
          <a:xfrm>
            <a:off x="384000" y="1097576"/>
            <a:ext cx="11808000" cy="4468086"/>
          </a:xfrm>
          <a:prstGeom prst="rect">
            <a:avLst/>
          </a:prstGeom>
        </p:spPr>
      </p:pic>
      <p:sp>
        <p:nvSpPr>
          <p:cNvPr id="16" name="CasellaDiTesto 15">
            <a:extLst>
              <a:ext uri="{FF2B5EF4-FFF2-40B4-BE49-F238E27FC236}">
                <a16:creationId xmlns:a16="http://schemas.microsoft.com/office/drawing/2014/main" id="{F55AA373-6586-4807-8A3A-E64E3EC0E485}"/>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7" name="Pulsante di azione: vuoto 16" descr="Indietro con riempimento a tinta unita">
            <a:hlinkClick r:id="rId4" action="ppaction://hlinksldjump" highlightClick="1"/>
            <a:extLst>
              <a:ext uri="{FF2B5EF4-FFF2-40B4-BE49-F238E27FC236}">
                <a16:creationId xmlns:a16="http://schemas.microsoft.com/office/drawing/2014/main" id="{41404416-8490-4DCE-AC08-EAA5FC77A8B7}"/>
              </a:ext>
            </a:extLst>
          </p:cNvPr>
          <p:cNvSpPr/>
          <p:nvPr/>
        </p:nvSpPr>
        <p:spPr>
          <a:xfrm>
            <a:off x="2075250" y="505529"/>
            <a:ext cx="417501" cy="386443"/>
          </a:xfrm>
          <a:prstGeom prst="actionButtonBlank">
            <a:avLst/>
          </a:prstGeo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1" name="Gruppo 20">
            <a:extLst>
              <a:ext uri="{FF2B5EF4-FFF2-40B4-BE49-F238E27FC236}">
                <a16:creationId xmlns:a16="http://schemas.microsoft.com/office/drawing/2014/main" id="{74ADE212-7F7B-4E17-9414-2139DE4C7D20}"/>
              </a:ext>
            </a:extLst>
          </p:cNvPr>
          <p:cNvGrpSpPr/>
          <p:nvPr/>
        </p:nvGrpSpPr>
        <p:grpSpPr>
          <a:xfrm>
            <a:off x="4572000" y="85316"/>
            <a:ext cx="7526173" cy="369714"/>
            <a:chOff x="596530" y="360775"/>
            <a:chExt cx="9604098" cy="341130"/>
          </a:xfrm>
        </p:grpSpPr>
        <p:sp>
          <p:nvSpPr>
            <p:cNvPr id="22" name="CasellaDiTesto 21">
              <a:extLst>
                <a:ext uri="{FF2B5EF4-FFF2-40B4-BE49-F238E27FC236}">
                  <a16:creationId xmlns:a16="http://schemas.microsoft.com/office/drawing/2014/main" id="{78E308E7-6B9E-47E8-BCA9-4A889DAFBABF}"/>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3" name="Immagine 22">
              <a:extLst>
                <a:ext uri="{FF2B5EF4-FFF2-40B4-BE49-F238E27FC236}">
                  <a16:creationId xmlns:a16="http://schemas.microsoft.com/office/drawing/2014/main" id="{E39CD51D-4992-480E-A39F-047B97462F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2675901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494079" y="5598533"/>
            <a:ext cx="11587842" cy="461665"/>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di studenti e studentesse (valori assoluti e percentuali) che non raggiungono i traguardi (livelli 1+2) e raggiungono i traguardi (livelli 3+4+5) secondo il genere.</a:t>
            </a:r>
          </a:p>
        </p:txBody>
      </p:sp>
      <p:grpSp>
        <p:nvGrpSpPr>
          <p:cNvPr id="12" name="Gruppo 11">
            <a:extLst>
              <a:ext uri="{FF2B5EF4-FFF2-40B4-BE49-F238E27FC236}">
                <a16:creationId xmlns:a16="http://schemas.microsoft.com/office/drawing/2014/main" id="{91EFD8C9-9FDF-484C-99C8-56257D6CAF35}"/>
              </a:ext>
            </a:extLst>
          </p:cNvPr>
          <p:cNvGrpSpPr/>
          <p:nvPr/>
        </p:nvGrpSpPr>
        <p:grpSpPr>
          <a:xfrm rot="5400000">
            <a:off x="-3167651" y="3212999"/>
            <a:ext cx="6662061" cy="432000"/>
            <a:chOff x="0" y="0"/>
            <a:chExt cx="12260385" cy="581573"/>
          </a:xfrm>
        </p:grpSpPr>
        <p:pic>
          <p:nvPicPr>
            <p:cNvPr id="13" name="Immagine 12">
              <a:extLst>
                <a:ext uri="{FF2B5EF4-FFF2-40B4-BE49-F238E27FC236}">
                  <a16:creationId xmlns:a16="http://schemas.microsoft.com/office/drawing/2014/main" id="{15006FB2-5A0A-4A35-929B-56E97EB77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4" name="Immagine 13">
              <a:extLst>
                <a:ext uri="{FF2B5EF4-FFF2-40B4-BE49-F238E27FC236}">
                  <a16:creationId xmlns:a16="http://schemas.microsoft.com/office/drawing/2014/main" id="{14CEF032-A4D4-4238-B308-B33F1CE2B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5" name="Immagine 14">
              <a:extLst>
                <a:ext uri="{FF2B5EF4-FFF2-40B4-BE49-F238E27FC236}">
                  <a16:creationId xmlns:a16="http://schemas.microsoft.com/office/drawing/2014/main" id="{8D375F36-9625-4DF3-9A20-125E265AF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pic>
        <p:nvPicPr>
          <p:cNvPr id="11" name="Immagine 10">
            <a:extLst>
              <a:ext uri="{FF2B5EF4-FFF2-40B4-BE49-F238E27FC236}">
                <a16:creationId xmlns:a16="http://schemas.microsoft.com/office/drawing/2014/main" id="{53CAA11F-6946-4FD9-9B1F-B5D84515B385}"/>
              </a:ext>
            </a:extLst>
          </p:cNvPr>
          <p:cNvPicPr>
            <a:picLocks noChangeAspect="1"/>
          </p:cNvPicPr>
          <p:nvPr/>
        </p:nvPicPr>
        <p:blipFill rotWithShape="1">
          <a:blip r:embed="rId3">
            <a:extLst>
              <a:ext uri="{28A0092B-C50C-407E-A947-70E740481C1C}">
                <a14:useLocalDpi xmlns:a14="http://schemas.microsoft.com/office/drawing/2010/main" val="0"/>
              </a:ext>
            </a:extLst>
          </a:blip>
          <a:srcRect l="17500" t="36350" r="2589" b="11078"/>
          <a:stretch/>
        </p:blipFill>
        <p:spPr>
          <a:xfrm>
            <a:off x="384000" y="990687"/>
            <a:ext cx="11808000" cy="4369681"/>
          </a:xfrm>
          <a:prstGeom prst="rect">
            <a:avLst/>
          </a:prstGeom>
        </p:spPr>
      </p:pic>
      <p:sp>
        <p:nvSpPr>
          <p:cNvPr id="16" name="CasellaDiTesto 15">
            <a:extLst>
              <a:ext uri="{FF2B5EF4-FFF2-40B4-BE49-F238E27FC236}">
                <a16:creationId xmlns:a16="http://schemas.microsoft.com/office/drawing/2014/main" id="{516DA70B-99C7-47E1-87E7-C589B8635326}"/>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7" name="Pulsante di azione: vuoto 16" descr="Indietro con riempimento a tinta unita">
            <a:hlinkClick r:id="rId4" action="ppaction://hlinksldjump" highlightClick="1"/>
            <a:extLst>
              <a:ext uri="{FF2B5EF4-FFF2-40B4-BE49-F238E27FC236}">
                <a16:creationId xmlns:a16="http://schemas.microsoft.com/office/drawing/2014/main" id="{466A3C9D-8A35-49AE-A816-E6713A20868B}"/>
              </a:ext>
            </a:extLst>
          </p:cNvPr>
          <p:cNvSpPr/>
          <p:nvPr/>
        </p:nvSpPr>
        <p:spPr>
          <a:xfrm>
            <a:off x="2075250" y="505529"/>
            <a:ext cx="417501" cy="386443"/>
          </a:xfrm>
          <a:prstGeom prst="actionButtonBlank">
            <a:avLst/>
          </a:prstGeo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2" name="Gruppo 21">
            <a:extLst>
              <a:ext uri="{FF2B5EF4-FFF2-40B4-BE49-F238E27FC236}">
                <a16:creationId xmlns:a16="http://schemas.microsoft.com/office/drawing/2014/main" id="{DB0AE554-2B8E-4D09-AA31-92542DC75BFD}"/>
              </a:ext>
            </a:extLst>
          </p:cNvPr>
          <p:cNvGrpSpPr/>
          <p:nvPr/>
        </p:nvGrpSpPr>
        <p:grpSpPr>
          <a:xfrm>
            <a:off x="4572000" y="85316"/>
            <a:ext cx="7526173" cy="369714"/>
            <a:chOff x="596530" y="360775"/>
            <a:chExt cx="9604098" cy="341130"/>
          </a:xfrm>
        </p:grpSpPr>
        <p:sp>
          <p:nvSpPr>
            <p:cNvPr id="23" name="CasellaDiTesto 22">
              <a:extLst>
                <a:ext uri="{FF2B5EF4-FFF2-40B4-BE49-F238E27FC236}">
                  <a16:creationId xmlns:a16="http://schemas.microsoft.com/office/drawing/2014/main" id="{6F72F247-5283-43E3-A717-5369C46C1B70}"/>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4" name="Immagine 23">
              <a:extLst>
                <a:ext uri="{FF2B5EF4-FFF2-40B4-BE49-F238E27FC236}">
                  <a16:creationId xmlns:a16="http://schemas.microsoft.com/office/drawing/2014/main" id="{128A019C-775A-4AB0-B322-CAE08BBF87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2424454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478971" y="5585394"/>
            <a:ext cx="11625943" cy="1015663"/>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di studenti e studentesse (valori assoluti e percentuali) che non raggiungono i traguardi (livelli 1+2) e raggiungono i traguardi (livelli 3+4+5) secondo alcune caratteristiche:</a:t>
            </a:r>
          </a:p>
          <a:p>
            <a:pPr algn="just">
              <a:buFont typeface="Arial" panose="020B0604020202020204" pitchFamily="34" charset="0"/>
              <a:buChar char="•"/>
            </a:pPr>
            <a:r>
              <a:rPr lang="it-IT" sz="1200" b="0" i="0">
                <a:solidFill>
                  <a:srgbClr val="1A1A1A"/>
                </a:solidFill>
                <a:effectLst/>
                <a:latin typeface="Work Sans" pitchFamily="2" charset="0"/>
              </a:rPr>
              <a:t>Background della famiglia: “basso” o “medio-basso” se presentano un livello di background socio-economico-culturale di molto inferiore/inferiore in confronto a quello nazionale, “medio-alto” o “alto” se appartengono a un livello di background superiore/di molto superiore in confronto a quello nazionale.</a:t>
            </a:r>
          </a:p>
        </p:txBody>
      </p:sp>
      <p:grpSp>
        <p:nvGrpSpPr>
          <p:cNvPr id="12" name="Gruppo 11">
            <a:extLst>
              <a:ext uri="{FF2B5EF4-FFF2-40B4-BE49-F238E27FC236}">
                <a16:creationId xmlns:a16="http://schemas.microsoft.com/office/drawing/2014/main" id="{91EFD8C9-9FDF-484C-99C8-56257D6CAF35}"/>
              </a:ext>
            </a:extLst>
          </p:cNvPr>
          <p:cNvGrpSpPr/>
          <p:nvPr/>
        </p:nvGrpSpPr>
        <p:grpSpPr>
          <a:xfrm rot="5400000">
            <a:off x="-3167651" y="3212999"/>
            <a:ext cx="6662061" cy="432000"/>
            <a:chOff x="0" y="0"/>
            <a:chExt cx="12260385" cy="581573"/>
          </a:xfrm>
        </p:grpSpPr>
        <p:pic>
          <p:nvPicPr>
            <p:cNvPr id="13" name="Immagine 12">
              <a:extLst>
                <a:ext uri="{FF2B5EF4-FFF2-40B4-BE49-F238E27FC236}">
                  <a16:creationId xmlns:a16="http://schemas.microsoft.com/office/drawing/2014/main" id="{15006FB2-5A0A-4A35-929B-56E97EB77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4" name="Immagine 13">
              <a:extLst>
                <a:ext uri="{FF2B5EF4-FFF2-40B4-BE49-F238E27FC236}">
                  <a16:creationId xmlns:a16="http://schemas.microsoft.com/office/drawing/2014/main" id="{14CEF032-A4D4-4238-B308-B33F1CE2B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5" name="Immagine 14">
              <a:extLst>
                <a:ext uri="{FF2B5EF4-FFF2-40B4-BE49-F238E27FC236}">
                  <a16:creationId xmlns:a16="http://schemas.microsoft.com/office/drawing/2014/main" id="{8D375F36-9625-4DF3-9A20-125E265AF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pic>
        <p:nvPicPr>
          <p:cNvPr id="4" name="Immagine 3">
            <a:extLst>
              <a:ext uri="{FF2B5EF4-FFF2-40B4-BE49-F238E27FC236}">
                <a16:creationId xmlns:a16="http://schemas.microsoft.com/office/drawing/2014/main" id="{EA823403-91F6-4EC6-95F1-1CF18F19A0A0}"/>
              </a:ext>
            </a:extLst>
          </p:cNvPr>
          <p:cNvPicPr>
            <a:picLocks noChangeAspect="1"/>
          </p:cNvPicPr>
          <p:nvPr/>
        </p:nvPicPr>
        <p:blipFill rotWithShape="1">
          <a:blip r:embed="rId3">
            <a:extLst>
              <a:ext uri="{28A0092B-C50C-407E-A947-70E740481C1C}">
                <a14:useLocalDpi xmlns:a14="http://schemas.microsoft.com/office/drawing/2010/main" val="0"/>
              </a:ext>
            </a:extLst>
          </a:blip>
          <a:srcRect l="17767" t="36191" r="2054" b="10794"/>
          <a:stretch/>
        </p:blipFill>
        <p:spPr>
          <a:xfrm>
            <a:off x="384000" y="1034583"/>
            <a:ext cx="11808000" cy="4391838"/>
          </a:xfrm>
          <a:prstGeom prst="rect">
            <a:avLst/>
          </a:prstGeom>
        </p:spPr>
      </p:pic>
      <p:sp>
        <p:nvSpPr>
          <p:cNvPr id="16" name="CasellaDiTesto 15">
            <a:extLst>
              <a:ext uri="{FF2B5EF4-FFF2-40B4-BE49-F238E27FC236}">
                <a16:creationId xmlns:a16="http://schemas.microsoft.com/office/drawing/2014/main" id="{2A896CDE-1701-4EC3-A578-54E8FB0D9D54}"/>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7" name="Pulsante di azione: vuoto 16" descr="Indietro con riempimento a tinta unita">
            <a:hlinkClick r:id="rId4" action="ppaction://hlinksldjump" highlightClick="1"/>
            <a:extLst>
              <a:ext uri="{FF2B5EF4-FFF2-40B4-BE49-F238E27FC236}">
                <a16:creationId xmlns:a16="http://schemas.microsoft.com/office/drawing/2014/main" id="{081BF73D-0821-401E-8D45-D3E0DFA3CC54}"/>
              </a:ext>
            </a:extLst>
          </p:cNvPr>
          <p:cNvSpPr/>
          <p:nvPr/>
        </p:nvSpPr>
        <p:spPr>
          <a:xfrm>
            <a:off x="2075250" y="505529"/>
            <a:ext cx="417501" cy="386443"/>
          </a:xfrm>
          <a:prstGeom prst="actionButtonBlank">
            <a:avLst/>
          </a:prstGeo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1" name="Gruppo 20">
            <a:extLst>
              <a:ext uri="{FF2B5EF4-FFF2-40B4-BE49-F238E27FC236}">
                <a16:creationId xmlns:a16="http://schemas.microsoft.com/office/drawing/2014/main" id="{4FC21D00-6632-4B5A-AA27-362A5F14F59B}"/>
              </a:ext>
            </a:extLst>
          </p:cNvPr>
          <p:cNvGrpSpPr/>
          <p:nvPr/>
        </p:nvGrpSpPr>
        <p:grpSpPr>
          <a:xfrm>
            <a:off x="4572000" y="85316"/>
            <a:ext cx="7526173" cy="369714"/>
            <a:chOff x="596530" y="360775"/>
            <a:chExt cx="9604098" cy="341130"/>
          </a:xfrm>
        </p:grpSpPr>
        <p:sp>
          <p:nvSpPr>
            <p:cNvPr id="22" name="CasellaDiTesto 21">
              <a:extLst>
                <a:ext uri="{FF2B5EF4-FFF2-40B4-BE49-F238E27FC236}">
                  <a16:creationId xmlns:a16="http://schemas.microsoft.com/office/drawing/2014/main" id="{61445746-22A8-4B9B-B00C-8542A140E93C}"/>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3" name="Immagine 22">
              <a:extLst>
                <a:ext uri="{FF2B5EF4-FFF2-40B4-BE49-F238E27FC236}">
                  <a16:creationId xmlns:a16="http://schemas.microsoft.com/office/drawing/2014/main" id="{FD216497-E18C-4000-A2FC-ECB3D4C34C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3211641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0" descr="preencoded.png">
            <a:extLst>
              <a:ext uri="{FF2B5EF4-FFF2-40B4-BE49-F238E27FC236}">
                <a16:creationId xmlns:a16="http://schemas.microsoft.com/office/drawing/2014/main" id="{5A12631C-6035-49A2-891D-A2267CFC2481}"/>
              </a:ext>
            </a:extLst>
          </p:cNvPr>
          <p:cNvPicPr>
            <a:picLocks noChangeAspect="1"/>
          </p:cNvPicPr>
          <p:nvPr/>
        </p:nvPicPr>
        <p:blipFill rotWithShape="1">
          <a:blip r:embed="rId2"/>
          <a:srcRect b="16547"/>
          <a:stretch/>
        </p:blipFill>
        <p:spPr>
          <a:xfrm>
            <a:off x="364880" y="970190"/>
            <a:ext cx="11808000" cy="4212610"/>
          </a:xfrm>
          <a:prstGeom prst="rect">
            <a:avLst/>
          </a:prstGeom>
        </p:spPr>
      </p:pic>
      <p:sp>
        <p:nvSpPr>
          <p:cNvPr id="31" name="CasellaDiTesto 30">
            <a:extLst>
              <a:ext uri="{FF2B5EF4-FFF2-40B4-BE49-F238E27FC236}">
                <a16:creationId xmlns:a16="http://schemas.microsoft.com/office/drawing/2014/main" id="{C8E62BD5-F312-45CA-9D64-A8D519D3B9E2}"/>
              </a:ext>
            </a:extLst>
          </p:cNvPr>
          <p:cNvSpPr txBox="1"/>
          <p:nvPr/>
        </p:nvSpPr>
        <p:spPr>
          <a:xfrm>
            <a:off x="390929" y="5246549"/>
            <a:ext cx="11719428" cy="1384995"/>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degli studenti e delle studentesse (in valori assoluti e percentuali) per livelli di apprendimento.</a:t>
            </a:r>
          </a:p>
          <a:p>
            <a:pPr algn="just"/>
            <a:r>
              <a:rPr lang="it-IT" sz="1200" b="0" i="0">
                <a:solidFill>
                  <a:srgbClr val="1A1A1A"/>
                </a:solidFill>
                <a:effectLst/>
                <a:latin typeface="Work Sans" pitchFamily="2" charset="0"/>
              </a:rPr>
              <a:t>I livelli sono cinque: il livello 1 è il più basso mentre il livello 5 è il più alto. I livelli 1 e 2 identificano un risultato non in linea con i traguardi previsti al termine della II secondaria di secondo grado, il livello 3 rappresenta un esito della prova accettabile e i livelli 4 e 5 rappresentano il raggiungimento di robusti risultati di apprendimento.</a:t>
            </a:r>
          </a:p>
          <a:p>
            <a:pPr algn="just"/>
            <a:r>
              <a:rPr lang="it-IT" sz="1200" b="0" i="0">
                <a:solidFill>
                  <a:srgbClr val="1A1A1A"/>
                </a:solidFill>
                <a:effectLst/>
                <a:latin typeface="Work Sans" pitchFamily="2" charset="0"/>
              </a:rPr>
              <a:t>La somma dei valori di riga può non dare 100 a causa degli arrotondamenti.</a:t>
            </a:r>
          </a:p>
          <a:p>
            <a:pPr algn="just"/>
            <a:r>
              <a:rPr lang="it-IT" sz="1200" b="0" i="0">
                <a:solidFill>
                  <a:srgbClr val="1A1A1A"/>
                </a:solidFill>
                <a:effectLst/>
                <a:latin typeface="Work Sans" pitchFamily="2" charset="0"/>
              </a:rPr>
              <a:t>I confronti tra gli anni scolastici riguardano coorti diverse di studenti e studentesse e non gli stessi e le stesse seguiti nel tempo.</a:t>
            </a:r>
          </a:p>
          <a:p>
            <a:pPr algn="just"/>
            <a:r>
              <a:rPr lang="it-IT" sz="1200" b="0" i="0">
                <a:solidFill>
                  <a:srgbClr val="1A1A1A"/>
                </a:solidFill>
                <a:effectLst/>
                <a:latin typeface="Work Sans" pitchFamily="2" charset="0"/>
              </a:rPr>
              <a:t>Il dato per gli anni scolastici 2019/20 e 2020/21 non è disponibile poiché le prove non sono state svolte a causa della pandemia da Covid-19.</a:t>
            </a:r>
          </a:p>
        </p:txBody>
      </p:sp>
      <p:grpSp>
        <p:nvGrpSpPr>
          <p:cNvPr id="2" name="Gruppo 1">
            <a:extLst>
              <a:ext uri="{FF2B5EF4-FFF2-40B4-BE49-F238E27FC236}">
                <a16:creationId xmlns:a16="http://schemas.microsoft.com/office/drawing/2014/main" id="{267D7850-6498-4ED4-B962-42B7AE45D74A}"/>
              </a:ext>
            </a:extLst>
          </p:cNvPr>
          <p:cNvGrpSpPr/>
          <p:nvPr/>
        </p:nvGrpSpPr>
        <p:grpSpPr>
          <a:xfrm>
            <a:off x="497889" y="2139523"/>
            <a:ext cx="11206403" cy="2220688"/>
            <a:chOff x="213417" y="2063020"/>
            <a:chExt cx="11490875" cy="2297191"/>
          </a:xfrm>
        </p:grpSpPr>
        <p:cxnSp>
          <p:nvCxnSpPr>
            <p:cNvPr id="12" name="Connettore diritto 11">
              <a:extLst>
                <a:ext uri="{FF2B5EF4-FFF2-40B4-BE49-F238E27FC236}">
                  <a16:creationId xmlns:a16="http://schemas.microsoft.com/office/drawing/2014/main" id="{56323C50-3D35-4D7F-947A-B7D890475C52}"/>
                </a:ext>
              </a:extLst>
            </p:cNvPr>
            <p:cNvCxnSpPr>
              <a:cxnSpLocks/>
            </p:cNvCxnSpPr>
            <p:nvPr/>
          </p:nvCxnSpPr>
          <p:spPr>
            <a:xfrm>
              <a:off x="213417" y="2063020"/>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F148B0C2-F0A0-494C-9BDD-7D038A0E339C}"/>
                </a:ext>
              </a:extLst>
            </p:cNvPr>
            <p:cNvCxnSpPr>
              <a:cxnSpLocks/>
            </p:cNvCxnSpPr>
            <p:nvPr/>
          </p:nvCxnSpPr>
          <p:spPr>
            <a:xfrm>
              <a:off x="213417" y="2522458"/>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CCC8AAC1-5BB5-4F9D-B5BB-43224098CA19}"/>
                </a:ext>
              </a:extLst>
            </p:cNvPr>
            <p:cNvCxnSpPr>
              <a:cxnSpLocks/>
            </p:cNvCxnSpPr>
            <p:nvPr/>
          </p:nvCxnSpPr>
          <p:spPr>
            <a:xfrm>
              <a:off x="213417" y="2981896"/>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FAD8E039-14C7-4E89-91E2-DA83972568E9}"/>
                </a:ext>
              </a:extLst>
            </p:cNvPr>
            <p:cNvCxnSpPr>
              <a:cxnSpLocks/>
            </p:cNvCxnSpPr>
            <p:nvPr/>
          </p:nvCxnSpPr>
          <p:spPr>
            <a:xfrm>
              <a:off x="213417" y="3441335"/>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36F1D9F0-3480-43C8-ACB9-04A47FC4E910}"/>
                </a:ext>
              </a:extLst>
            </p:cNvPr>
            <p:cNvCxnSpPr>
              <a:cxnSpLocks/>
            </p:cNvCxnSpPr>
            <p:nvPr/>
          </p:nvCxnSpPr>
          <p:spPr>
            <a:xfrm>
              <a:off x="213417" y="3900773"/>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F8C505FC-7F90-4279-8C66-F1908D2EFE2C}"/>
                </a:ext>
              </a:extLst>
            </p:cNvPr>
            <p:cNvCxnSpPr>
              <a:cxnSpLocks/>
            </p:cNvCxnSpPr>
            <p:nvPr/>
          </p:nvCxnSpPr>
          <p:spPr>
            <a:xfrm>
              <a:off x="213417" y="4360211"/>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grpSp>
      <p:sp>
        <p:nvSpPr>
          <p:cNvPr id="21" name="CasellaDiTesto 20">
            <a:extLst>
              <a:ext uri="{FF2B5EF4-FFF2-40B4-BE49-F238E27FC236}">
                <a16:creationId xmlns:a16="http://schemas.microsoft.com/office/drawing/2014/main" id="{5B4F150E-0598-479C-976B-C46E62DC4E75}"/>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2" name="Pulsante di azione: vuoto 21" descr="Indietro con riempimento a tinta unita">
            <a:hlinkClick r:id="rId3" action="ppaction://hlinksldjump" highlightClick="1"/>
            <a:extLst>
              <a:ext uri="{FF2B5EF4-FFF2-40B4-BE49-F238E27FC236}">
                <a16:creationId xmlns:a16="http://schemas.microsoft.com/office/drawing/2014/main" id="{256A1C55-3F49-4AAC-9245-EA30A2170685}"/>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3" name="Gruppo 22">
            <a:extLst>
              <a:ext uri="{FF2B5EF4-FFF2-40B4-BE49-F238E27FC236}">
                <a16:creationId xmlns:a16="http://schemas.microsoft.com/office/drawing/2014/main" id="{B89B84D4-B207-4C99-B578-56E9D02C8FDE}"/>
              </a:ext>
            </a:extLst>
          </p:cNvPr>
          <p:cNvGrpSpPr/>
          <p:nvPr/>
        </p:nvGrpSpPr>
        <p:grpSpPr>
          <a:xfrm rot="5400000">
            <a:off x="-3167651" y="3212999"/>
            <a:ext cx="6662061" cy="432000"/>
            <a:chOff x="0" y="0"/>
            <a:chExt cx="12260385" cy="581573"/>
          </a:xfrm>
        </p:grpSpPr>
        <p:pic>
          <p:nvPicPr>
            <p:cNvPr id="25" name="Immagine 24">
              <a:extLst>
                <a:ext uri="{FF2B5EF4-FFF2-40B4-BE49-F238E27FC236}">
                  <a16:creationId xmlns:a16="http://schemas.microsoft.com/office/drawing/2014/main" id="{FC5F6AB3-9210-4EC4-B7A4-ED2C92F33D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26" name="Immagine 25">
              <a:extLst>
                <a:ext uri="{FF2B5EF4-FFF2-40B4-BE49-F238E27FC236}">
                  <a16:creationId xmlns:a16="http://schemas.microsoft.com/office/drawing/2014/main" id="{F8F8F4CC-CE0B-44B0-9B51-AB15E27C21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27" name="Immagine 26">
              <a:extLst>
                <a:ext uri="{FF2B5EF4-FFF2-40B4-BE49-F238E27FC236}">
                  <a16:creationId xmlns:a16="http://schemas.microsoft.com/office/drawing/2014/main" id="{BF89AD4C-27C2-4364-91CF-1FA55D8167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30" name="Gruppo 29">
            <a:extLst>
              <a:ext uri="{FF2B5EF4-FFF2-40B4-BE49-F238E27FC236}">
                <a16:creationId xmlns:a16="http://schemas.microsoft.com/office/drawing/2014/main" id="{FB0C1ADC-7ED1-4651-9AA5-D9FD570C5F51}"/>
              </a:ext>
            </a:extLst>
          </p:cNvPr>
          <p:cNvGrpSpPr/>
          <p:nvPr/>
        </p:nvGrpSpPr>
        <p:grpSpPr>
          <a:xfrm>
            <a:off x="4572000" y="85316"/>
            <a:ext cx="7526173" cy="369714"/>
            <a:chOff x="596530" y="360775"/>
            <a:chExt cx="9604098" cy="341130"/>
          </a:xfrm>
        </p:grpSpPr>
        <p:sp>
          <p:nvSpPr>
            <p:cNvPr id="32" name="CasellaDiTesto 31">
              <a:extLst>
                <a:ext uri="{FF2B5EF4-FFF2-40B4-BE49-F238E27FC236}">
                  <a16:creationId xmlns:a16="http://schemas.microsoft.com/office/drawing/2014/main" id="{BE532CBE-70E9-4CC6-A32C-6755DD9D5A19}"/>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33" name="Immagine 32">
              <a:extLst>
                <a:ext uri="{FF2B5EF4-FFF2-40B4-BE49-F238E27FC236}">
                  <a16:creationId xmlns:a16="http://schemas.microsoft.com/office/drawing/2014/main" id="{D4971315-EF4A-40C3-ACEA-458441D5A8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3103885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412295" y="4922699"/>
            <a:ext cx="11698061" cy="1938992"/>
          </a:xfrm>
          <a:prstGeom prst="rect">
            <a:avLst/>
          </a:prstGeom>
          <a:noFill/>
        </p:spPr>
        <p:txBody>
          <a:bodyPr wrap="square">
            <a:spAutoFit/>
          </a:bodyPr>
          <a:lstStyle/>
          <a:p>
            <a:pPr algn="just"/>
            <a:r>
              <a:rPr lang="it-IT" sz="1200" b="0" i="0">
                <a:solidFill>
                  <a:srgbClr val="1A1A1A"/>
                </a:solidFill>
                <a:effectLst/>
                <a:latin typeface="Work Sans" pitchFamily="2" charset="0"/>
              </a:rPr>
              <a:t>È auspicabile avere un livello di variabilità tra le classi il più prossimo allo zero perché sta ad indicare una situazione di omogeneità e di equilibrio nella composizione delle classi e, quindi, una complementare maggiore variabilità al loro interno (saranno presenti tutti i livelli di rendimento, dalle eccellenze fino alle difficoltà conclamate):</a:t>
            </a:r>
          </a:p>
          <a:p>
            <a:pPr algn="just">
              <a:buFont typeface="Arial" panose="020B0604020202020204" pitchFamily="34" charset="0"/>
              <a:buChar char="•"/>
            </a:pPr>
            <a:r>
              <a:rPr lang="it-IT" sz="1200" b="0" i="0">
                <a:solidFill>
                  <a:srgbClr val="1A1A1A"/>
                </a:solidFill>
                <a:effectLst/>
                <a:latin typeface="Work Sans" pitchFamily="2" charset="0"/>
              </a:rPr>
              <a:t>L’istogramma azzurro indica il valore medio italiano.</a:t>
            </a:r>
          </a:p>
          <a:p>
            <a:pPr algn="just">
              <a:buFont typeface="Arial" panose="020B0604020202020204" pitchFamily="34" charset="0"/>
              <a:buChar char="•"/>
            </a:pPr>
            <a:r>
              <a:rPr lang="it-IT" sz="1200" b="0" i="0">
                <a:solidFill>
                  <a:srgbClr val="1A1A1A"/>
                </a:solidFill>
                <a:effectLst/>
                <a:latin typeface="Work Sans" pitchFamily="2" charset="0"/>
              </a:rPr>
              <a:t>L’istogramma della scuola può avere colori differenti:</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Rosso (situazione non auspicabile) se il valore è superiore a 50%.</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Rosa (situazione poco auspicabile) se il valore è superiore a 30% ma uguale o inferiore a 50%.</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Giallo se il valore è superiore a 5% ma uguale o inferiore a 30%.</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Verde chiaro (situazione auspicabile) se il valore è superiore a 2% ma uguale o inferiore a 5%.</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Verde (situazione maggiormente auspicabile) se il valore è inferiore o uguale a 2%.</a:t>
            </a:r>
          </a:p>
        </p:txBody>
      </p:sp>
      <p:sp>
        <p:nvSpPr>
          <p:cNvPr id="12" name="CasellaDiTesto 11">
            <a:extLst>
              <a:ext uri="{FF2B5EF4-FFF2-40B4-BE49-F238E27FC236}">
                <a16:creationId xmlns:a16="http://schemas.microsoft.com/office/drawing/2014/main" id="{54F8B4DB-2CE7-4FE8-A752-BB8D2CA3F814}"/>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3" name="Pulsante di azione: vuoto 12" descr="Indietro con riempimento a tinta unita">
            <a:hlinkClick r:id="rId2" action="ppaction://hlinksldjump" highlightClick="1"/>
            <a:extLst>
              <a:ext uri="{FF2B5EF4-FFF2-40B4-BE49-F238E27FC236}">
                <a16:creationId xmlns:a16="http://schemas.microsoft.com/office/drawing/2014/main" id="{ED8F3207-BE63-458B-8F0C-CE1B5E37F5CE}"/>
              </a:ext>
            </a:extLst>
          </p:cNvPr>
          <p:cNvSpPr/>
          <p:nvPr/>
        </p:nvSpPr>
        <p:spPr>
          <a:xfrm>
            <a:off x="2075250" y="505529"/>
            <a:ext cx="417501" cy="386443"/>
          </a:xfrm>
          <a:prstGeom prst="actionButtonBlank">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uppo 13">
            <a:extLst>
              <a:ext uri="{FF2B5EF4-FFF2-40B4-BE49-F238E27FC236}">
                <a16:creationId xmlns:a16="http://schemas.microsoft.com/office/drawing/2014/main" id="{A41DC2E7-89B2-46DE-ADDA-5FAB122D0ABB}"/>
              </a:ext>
            </a:extLst>
          </p:cNvPr>
          <p:cNvGrpSpPr/>
          <p:nvPr/>
        </p:nvGrpSpPr>
        <p:grpSpPr>
          <a:xfrm rot="5400000">
            <a:off x="-3167651" y="3212999"/>
            <a:ext cx="6662061" cy="432000"/>
            <a:chOff x="0" y="0"/>
            <a:chExt cx="12260385" cy="581573"/>
          </a:xfrm>
        </p:grpSpPr>
        <p:pic>
          <p:nvPicPr>
            <p:cNvPr id="15" name="Immagine 14">
              <a:extLst>
                <a:ext uri="{FF2B5EF4-FFF2-40B4-BE49-F238E27FC236}">
                  <a16:creationId xmlns:a16="http://schemas.microsoft.com/office/drawing/2014/main" id="{DE8EBF1C-98CD-403F-B457-33DA6B9198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6" name="Immagine 15">
              <a:extLst>
                <a:ext uri="{FF2B5EF4-FFF2-40B4-BE49-F238E27FC236}">
                  <a16:creationId xmlns:a16="http://schemas.microsoft.com/office/drawing/2014/main" id="{DBDD2EA5-789F-4572-ABBA-F5788B95AF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7" name="Immagine 16">
              <a:extLst>
                <a:ext uri="{FF2B5EF4-FFF2-40B4-BE49-F238E27FC236}">
                  <a16:creationId xmlns:a16="http://schemas.microsoft.com/office/drawing/2014/main" id="{0453906C-6D9B-462B-B6F8-E0F910A5AD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pic>
        <p:nvPicPr>
          <p:cNvPr id="10" name="Image 0" descr="preencoded.png">
            <a:extLst>
              <a:ext uri="{FF2B5EF4-FFF2-40B4-BE49-F238E27FC236}">
                <a16:creationId xmlns:a16="http://schemas.microsoft.com/office/drawing/2014/main" id="{81D9B7E1-0C72-49AB-85F9-3884483F3DA6}"/>
              </a:ext>
            </a:extLst>
          </p:cNvPr>
          <p:cNvPicPr>
            <a:picLocks noChangeAspect="1"/>
          </p:cNvPicPr>
          <p:nvPr/>
        </p:nvPicPr>
        <p:blipFill rotWithShape="1">
          <a:blip r:embed="rId6"/>
          <a:srcRect b="17641"/>
          <a:stretch/>
        </p:blipFill>
        <p:spPr>
          <a:xfrm>
            <a:off x="497889" y="938628"/>
            <a:ext cx="11272646" cy="3968911"/>
          </a:xfrm>
          <a:prstGeom prst="rect">
            <a:avLst/>
          </a:prstGeom>
        </p:spPr>
      </p:pic>
      <p:grpSp>
        <p:nvGrpSpPr>
          <p:cNvPr id="22" name="Gruppo 21">
            <a:extLst>
              <a:ext uri="{FF2B5EF4-FFF2-40B4-BE49-F238E27FC236}">
                <a16:creationId xmlns:a16="http://schemas.microsoft.com/office/drawing/2014/main" id="{7855E240-60ED-44BF-873B-8B5B275D8FF4}"/>
              </a:ext>
            </a:extLst>
          </p:cNvPr>
          <p:cNvGrpSpPr/>
          <p:nvPr/>
        </p:nvGrpSpPr>
        <p:grpSpPr>
          <a:xfrm>
            <a:off x="4572000" y="85316"/>
            <a:ext cx="7526173" cy="369714"/>
            <a:chOff x="596530" y="360775"/>
            <a:chExt cx="9604098" cy="341130"/>
          </a:xfrm>
        </p:grpSpPr>
        <p:sp>
          <p:nvSpPr>
            <p:cNvPr id="23" name="CasellaDiTesto 22">
              <a:extLst>
                <a:ext uri="{FF2B5EF4-FFF2-40B4-BE49-F238E27FC236}">
                  <a16:creationId xmlns:a16="http://schemas.microsoft.com/office/drawing/2014/main" id="{57B28A08-1D7B-4656-9D49-635DEC1A06E0}"/>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4" name="Immagine 23">
              <a:extLst>
                <a:ext uri="{FF2B5EF4-FFF2-40B4-BE49-F238E27FC236}">
                  <a16:creationId xmlns:a16="http://schemas.microsoft.com/office/drawing/2014/main" id="{E0C48D53-9AE7-41E6-88CC-9F78EC7204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2123904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0" descr="preencoded.png">
            <a:extLst>
              <a:ext uri="{FF2B5EF4-FFF2-40B4-BE49-F238E27FC236}">
                <a16:creationId xmlns:a16="http://schemas.microsoft.com/office/drawing/2014/main" id="{51EB4A5E-E10C-4D3E-B395-7B3E53DC33C7}"/>
              </a:ext>
            </a:extLst>
          </p:cNvPr>
          <p:cNvPicPr>
            <a:picLocks noChangeAspect="1"/>
          </p:cNvPicPr>
          <p:nvPr/>
        </p:nvPicPr>
        <p:blipFill rotWithShape="1">
          <a:blip r:embed="rId2"/>
          <a:srcRect l="1532" r="1342"/>
          <a:stretch/>
        </p:blipFill>
        <p:spPr>
          <a:xfrm>
            <a:off x="443549" y="1096665"/>
            <a:ext cx="11748451" cy="5171049"/>
          </a:xfrm>
          <a:prstGeom prst="rect">
            <a:avLst/>
          </a:prstGeom>
        </p:spPr>
      </p:pic>
      <p:grpSp>
        <p:nvGrpSpPr>
          <p:cNvPr id="15" name="Gruppo 14">
            <a:extLst>
              <a:ext uri="{FF2B5EF4-FFF2-40B4-BE49-F238E27FC236}">
                <a16:creationId xmlns:a16="http://schemas.microsoft.com/office/drawing/2014/main" id="{75B20985-F1A7-4EA1-BA30-7FFA3FB88868}"/>
              </a:ext>
            </a:extLst>
          </p:cNvPr>
          <p:cNvGrpSpPr/>
          <p:nvPr/>
        </p:nvGrpSpPr>
        <p:grpSpPr>
          <a:xfrm rot="5400000">
            <a:off x="-3167651" y="3212999"/>
            <a:ext cx="6662061" cy="432000"/>
            <a:chOff x="0" y="0"/>
            <a:chExt cx="12260385" cy="581573"/>
          </a:xfrm>
        </p:grpSpPr>
        <p:pic>
          <p:nvPicPr>
            <p:cNvPr id="16" name="Immagine 15">
              <a:extLst>
                <a:ext uri="{FF2B5EF4-FFF2-40B4-BE49-F238E27FC236}">
                  <a16:creationId xmlns:a16="http://schemas.microsoft.com/office/drawing/2014/main" id="{DB48B348-389A-4B85-B20F-A94EBDA09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7" name="Immagine 16">
              <a:extLst>
                <a:ext uri="{FF2B5EF4-FFF2-40B4-BE49-F238E27FC236}">
                  <a16:creationId xmlns:a16="http://schemas.microsoft.com/office/drawing/2014/main" id="{A83B608E-771A-4B46-8AEA-1D4DF657B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8" name="Immagine 17">
              <a:extLst>
                <a:ext uri="{FF2B5EF4-FFF2-40B4-BE49-F238E27FC236}">
                  <a16:creationId xmlns:a16="http://schemas.microsoft.com/office/drawing/2014/main" id="{C3CEAB9E-9B93-469D-A801-EACF14629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19" name="CasellaDiTesto 18">
            <a:extLst>
              <a:ext uri="{FF2B5EF4-FFF2-40B4-BE49-F238E27FC236}">
                <a16:creationId xmlns:a16="http://schemas.microsoft.com/office/drawing/2014/main" id="{6BB99837-6295-4218-A5F2-324814E4BAA6}"/>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0" name="Pulsante di azione: vuoto 19" descr="Indietro con riempimento a tinta unita">
            <a:hlinkClick r:id="rId4" action="ppaction://hlinksldjump" highlightClick="1"/>
            <a:extLst>
              <a:ext uri="{FF2B5EF4-FFF2-40B4-BE49-F238E27FC236}">
                <a16:creationId xmlns:a16="http://schemas.microsoft.com/office/drawing/2014/main" id="{7FA9A00A-CCE4-4748-B3F9-53D8DA3ACF83}"/>
              </a:ext>
            </a:extLst>
          </p:cNvPr>
          <p:cNvSpPr/>
          <p:nvPr/>
        </p:nvSpPr>
        <p:spPr>
          <a:xfrm>
            <a:off x="2075250" y="505529"/>
            <a:ext cx="417501" cy="386443"/>
          </a:xfrm>
          <a:prstGeom prst="actionButtonBlank">
            <a:avLst/>
          </a:prstGeo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5" name="Gruppo 24">
            <a:extLst>
              <a:ext uri="{FF2B5EF4-FFF2-40B4-BE49-F238E27FC236}">
                <a16:creationId xmlns:a16="http://schemas.microsoft.com/office/drawing/2014/main" id="{C2E0A057-9C94-4A23-92E9-F3B680C6619D}"/>
              </a:ext>
            </a:extLst>
          </p:cNvPr>
          <p:cNvGrpSpPr/>
          <p:nvPr/>
        </p:nvGrpSpPr>
        <p:grpSpPr>
          <a:xfrm>
            <a:off x="4572000" y="85316"/>
            <a:ext cx="7526173" cy="369714"/>
            <a:chOff x="596530" y="360775"/>
            <a:chExt cx="9604098" cy="341130"/>
          </a:xfrm>
        </p:grpSpPr>
        <p:sp>
          <p:nvSpPr>
            <p:cNvPr id="26" name="CasellaDiTesto 25">
              <a:extLst>
                <a:ext uri="{FF2B5EF4-FFF2-40B4-BE49-F238E27FC236}">
                  <a16:creationId xmlns:a16="http://schemas.microsoft.com/office/drawing/2014/main" id="{A1FBBD7B-6DFE-43D4-B1FD-26A319F23105}"/>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27" name="Immagine 26">
              <a:extLst>
                <a:ext uri="{FF2B5EF4-FFF2-40B4-BE49-F238E27FC236}">
                  <a16:creationId xmlns:a16="http://schemas.microsoft.com/office/drawing/2014/main" id="{E531D397-811C-43D4-96E8-E1D2F7045A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602264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78392D1-5474-4751-9C8D-E278B2C25932}"/>
              </a:ext>
            </a:extLst>
          </p:cNvPr>
          <p:cNvSpPr txBox="1"/>
          <p:nvPr/>
        </p:nvSpPr>
        <p:spPr>
          <a:xfrm>
            <a:off x="758762" y="1098760"/>
            <a:ext cx="10674476" cy="5509200"/>
          </a:xfrm>
          <a:prstGeom prst="rect">
            <a:avLst/>
          </a:prstGeom>
          <a:noFill/>
        </p:spPr>
        <p:txBody>
          <a:bodyPr wrap="square" rtlCol="0">
            <a:spAutoFit/>
          </a:bodyPr>
          <a:lstStyle/>
          <a:p>
            <a:pPr algn="ctr"/>
            <a:r>
              <a:rPr lang="it-IT" sz="5400">
                <a:latin typeface="Segoe Script" panose="030B0504020000000003" pitchFamily="66" charset="0"/>
              </a:rPr>
              <a:t>   </a:t>
            </a:r>
          </a:p>
          <a:p>
            <a:pPr algn="ctr"/>
            <a:r>
              <a:rPr lang="it-IT" sz="3600">
                <a:latin typeface="Segoe Script" panose="030B0504020000000003" pitchFamily="66" charset="0"/>
              </a:rPr>
              <a:t>LICEO </a:t>
            </a:r>
            <a:r>
              <a:rPr lang="it-IT" sz="3600">
                <a:latin typeface="Segoe Script" panose="030B0504020000000003" pitchFamily="66" charset="0"/>
                <a:sym typeface="Symbol" panose="05050102010706020507" pitchFamily="18" charset="2"/>
              </a:rPr>
              <a:t></a:t>
            </a:r>
            <a:r>
              <a:rPr lang="it-IT" sz="3600">
                <a:latin typeface="Segoe Script" panose="030B0504020000000003" pitchFamily="66" charset="0"/>
              </a:rPr>
              <a:t>P. NERVI–G. FERRARI</a:t>
            </a:r>
            <a:r>
              <a:rPr lang="it-IT" sz="3600">
                <a:latin typeface="Segoe Script" panose="030B0504020000000003" pitchFamily="66" charset="0"/>
                <a:sym typeface="Symbol" panose="05050102010706020507" pitchFamily="18" charset="2"/>
              </a:rPr>
              <a:t></a:t>
            </a:r>
          </a:p>
          <a:p>
            <a:pPr algn="ctr"/>
            <a:endParaRPr lang="it-IT" sz="4000">
              <a:latin typeface="Segoe Script" panose="030B0504020000000003" pitchFamily="66" charset="0"/>
            </a:endParaRPr>
          </a:p>
          <a:p>
            <a:pPr algn="ctr"/>
            <a:r>
              <a:rPr lang="it-IT" sz="5400">
                <a:latin typeface="Segoe Script" panose="030B0504020000000003" pitchFamily="66" charset="0"/>
              </a:rPr>
              <a:t>Restituzione Dati INVALSI </a:t>
            </a:r>
          </a:p>
          <a:p>
            <a:pPr algn="ctr"/>
            <a:r>
              <a:rPr lang="it-IT" sz="3600">
                <a:latin typeface="Segoe Script" panose="030B0504020000000003" pitchFamily="66" charset="0"/>
              </a:rPr>
              <a:t>a.s. 2024/2025</a:t>
            </a:r>
          </a:p>
          <a:p>
            <a:pPr algn="ctr"/>
            <a:endParaRPr lang="it-IT" sz="4400">
              <a:latin typeface="Segoe Script" panose="030B0504020000000003" pitchFamily="66" charset="0"/>
            </a:endParaRPr>
          </a:p>
          <a:p>
            <a:pPr algn="ctr"/>
            <a:r>
              <a:rPr lang="it-IT" sz="4400">
                <a:highlight>
                  <a:srgbClr val="FFFF00"/>
                </a:highlight>
                <a:latin typeface="Segoe Script" panose="030B0504020000000003" pitchFamily="66" charset="0"/>
              </a:rPr>
              <a:t>Classi quinte </a:t>
            </a:r>
          </a:p>
          <a:p>
            <a:pPr algn="ctr"/>
            <a:r>
              <a:rPr lang="it-IT" sz="4400">
                <a:highlight>
                  <a:srgbClr val="FFFF00"/>
                </a:highlight>
                <a:latin typeface="Segoe Script" panose="030B0504020000000003" pitchFamily="66" charset="0"/>
              </a:rPr>
              <a:t>Grafici di Matematica</a:t>
            </a:r>
          </a:p>
        </p:txBody>
      </p:sp>
      <p:pic>
        <p:nvPicPr>
          <p:cNvPr id="4" name="Immagine 3">
            <a:extLst>
              <a:ext uri="{FF2B5EF4-FFF2-40B4-BE49-F238E27FC236}">
                <a16:creationId xmlns:a16="http://schemas.microsoft.com/office/drawing/2014/main" id="{94B3E544-BF83-4D7F-A9FD-C7AC091DA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0513" y="1416436"/>
            <a:ext cx="908304" cy="1313688"/>
          </a:xfrm>
          <a:prstGeom prst="rect">
            <a:avLst/>
          </a:prstGeom>
        </p:spPr>
      </p:pic>
      <p:pic>
        <p:nvPicPr>
          <p:cNvPr id="15" name="Immagine 14">
            <a:extLst>
              <a:ext uri="{FF2B5EF4-FFF2-40B4-BE49-F238E27FC236}">
                <a16:creationId xmlns:a16="http://schemas.microsoft.com/office/drawing/2014/main" id="{6BC88578-F037-4D10-B4BF-B98B2D6A9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183" y="1416436"/>
            <a:ext cx="1119999" cy="1137099"/>
          </a:xfrm>
          <a:prstGeom prst="rect">
            <a:avLst/>
          </a:prstGeom>
        </p:spPr>
      </p:pic>
      <p:pic>
        <p:nvPicPr>
          <p:cNvPr id="16" name="Immagine 15">
            <a:extLst>
              <a:ext uri="{FF2B5EF4-FFF2-40B4-BE49-F238E27FC236}">
                <a16:creationId xmlns:a16="http://schemas.microsoft.com/office/drawing/2014/main" id="{920FCA90-6BFF-42C1-8D34-057DF2A05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7138" y="1416436"/>
            <a:ext cx="537724" cy="537724"/>
          </a:xfrm>
          <a:prstGeom prst="rect">
            <a:avLst/>
          </a:prstGeom>
        </p:spPr>
      </p:pic>
      <p:grpSp>
        <p:nvGrpSpPr>
          <p:cNvPr id="21" name="Gruppo 20">
            <a:extLst>
              <a:ext uri="{FF2B5EF4-FFF2-40B4-BE49-F238E27FC236}">
                <a16:creationId xmlns:a16="http://schemas.microsoft.com/office/drawing/2014/main" id="{89C7094E-1E04-474C-A396-8EC938F2895E}"/>
              </a:ext>
            </a:extLst>
          </p:cNvPr>
          <p:cNvGrpSpPr/>
          <p:nvPr/>
        </p:nvGrpSpPr>
        <p:grpSpPr>
          <a:xfrm rot="5400000">
            <a:off x="-3167651" y="3212999"/>
            <a:ext cx="6662061" cy="432000"/>
            <a:chOff x="0" y="0"/>
            <a:chExt cx="12260385" cy="581573"/>
          </a:xfrm>
        </p:grpSpPr>
        <p:pic>
          <p:nvPicPr>
            <p:cNvPr id="22" name="Immagine 21">
              <a:extLst>
                <a:ext uri="{FF2B5EF4-FFF2-40B4-BE49-F238E27FC236}">
                  <a16:creationId xmlns:a16="http://schemas.microsoft.com/office/drawing/2014/main" id="{814EE8AF-86D3-41FF-9877-DADAB0DFEF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23" name="Immagine 22">
              <a:extLst>
                <a:ext uri="{FF2B5EF4-FFF2-40B4-BE49-F238E27FC236}">
                  <a16:creationId xmlns:a16="http://schemas.microsoft.com/office/drawing/2014/main" id="{B0D08472-FE23-47CF-B3DA-8CF50BB89E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24" name="Immagine 23">
              <a:extLst>
                <a:ext uri="{FF2B5EF4-FFF2-40B4-BE49-F238E27FC236}">
                  <a16:creationId xmlns:a16="http://schemas.microsoft.com/office/drawing/2014/main" id="{6D79C417-3141-49AD-8006-1A885A18AE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26" name="CasellaDiTesto 25">
            <a:extLst>
              <a:ext uri="{FF2B5EF4-FFF2-40B4-BE49-F238E27FC236}">
                <a16:creationId xmlns:a16="http://schemas.microsoft.com/office/drawing/2014/main" id="{EE0C9615-7C36-4F64-BFD6-A8C7EEDBC98A}"/>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7" name="Pulsante di azione: vuoto 26" descr="Indietro con riempimento a tinta unita">
            <a:hlinkClick r:id="rId6" action="ppaction://hlinksldjump" highlightClick="1"/>
            <a:extLst>
              <a:ext uri="{FF2B5EF4-FFF2-40B4-BE49-F238E27FC236}">
                <a16:creationId xmlns:a16="http://schemas.microsoft.com/office/drawing/2014/main" id="{2C1E0C0C-BC87-4152-94B0-FAD0D4477181}"/>
              </a:ext>
            </a:extLst>
          </p:cNvPr>
          <p:cNvSpPr/>
          <p:nvPr/>
        </p:nvSpPr>
        <p:spPr>
          <a:xfrm>
            <a:off x="2075250" y="505529"/>
            <a:ext cx="417501" cy="386443"/>
          </a:xfrm>
          <a:prstGeom prst="actionButtonBlank">
            <a:avLst/>
          </a:prstGeom>
          <a:blipFill dpi="0"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3" name="Gruppo 12">
            <a:extLst>
              <a:ext uri="{FF2B5EF4-FFF2-40B4-BE49-F238E27FC236}">
                <a16:creationId xmlns:a16="http://schemas.microsoft.com/office/drawing/2014/main" id="{88066D9F-95B0-4CC0-8453-A3C4D3EA7C53}"/>
              </a:ext>
            </a:extLst>
          </p:cNvPr>
          <p:cNvGrpSpPr/>
          <p:nvPr/>
        </p:nvGrpSpPr>
        <p:grpSpPr>
          <a:xfrm>
            <a:off x="2865367" y="-119652"/>
            <a:ext cx="9273702" cy="667489"/>
            <a:chOff x="596530" y="126277"/>
            <a:chExt cx="9605040" cy="600549"/>
          </a:xfrm>
        </p:grpSpPr>
        <p:sp>
          <p:nvSpPr>
            <p:cNvPr id="14" name="CasellaDiTesto 13">
              <a:extLst>
                <a:ext uri="{FF2B5EF4-FFF2-40B4-BE49-F238E27FC236}">
                  <a16:creationId xmlns:a16="http://schemas.microsoft.com/office/drawing/2014/main" id="{5C10899C-B029-4DC7-97EB-68FEF269DDB8}"/>
                </a:ext>
              </a:extLst>
            </p:cNvPr>
            <p:cNvSpPr txBox="1"/>
            <p:nvPr/>
          </p:nvSpPr>
          <p:spPr>
            <a:xfrm>
              <a:off x="900925" y="126277"/>
              <a:ext cx="9300645" cy="584775"/>
            </a:xfrm>
            <a:prstGeom prst="rect">
              <a:avLst/>
            </a:prstGeom>
            <a:noFill/>
          </p:spPr>
          <p:txBody>
            <a:bodyPr wrap="square" rtlCol="0">
              <a:spAutoFit/>
            </a:bodyPr>
            <a:lstStyle/>
            <a:p>
              <a:pPr algn="ctr"/>
              <a:r>
                <a:rPr lang="it-IT" sz="1600">
                  <a:latin typeface="Segoe Script" panose="030B0504020000000003" pitchFamily="66" charset="0"/>
                </a:rPr>
                <a:t>   </a:t>
              </a:r>
            </a:p>
            <a:p>
              <a:r>
                <a:rPr lang="it-IT" sz="1600">
                  <a:latin typeface="Segoe Script" panose="030B0504020000000003" pitchFamily="66" charset="0"/>
                </a:rPr>
                <a:t>LICEO </a:t>
              </a:r>
              <a:r>
                <a:rPr lang="it-IT" sz="1600">
                  <a:latin typeface="Segoe Script" panose="030B0504020000000003" pitchFamily="66" charset="0"/>
                  <a:sym typeface="Symbol" panose="05050102010706020507" pitchFamily="18" charset="2"/>
                </a:rPr>
                <a:t></a:t>
              </a:r>
              <a:r>
                <a:rPr lang="it-IT" sz="1600">
                  <a:latin typeface="Segoe Script" panose="030B0504020000000003" pitchFamily="66" charset="0"/>
                </a:rPr>
                <a:t>P. NERVI–G. FERRARI</a:t>
              </a:r>
              <a:r>
                <a:rPr lang="it-IT" sz="1600">
                  <a:latin typeface="Segoe Script" panose="030B0504020000000003" pitchFamily="66" charset="0"/>
                  <a:sym typeface="Symbol" panose="05050102010706020507" pitchFamily="18" charset="2"/>
                </a:rPr>
                <a:t>      - </a:t>
              </a:r>
              <a:r>
                <a:rPr lang="it-IT" sz="1600">
                  <a:latin typeface="Segoe Script" panose="030B0504020000000003" pitchFamily="66" charset="0"/>
                </a:rPr>
                <a:t>Restituzione Dati INVALSI a.s. 2024/2025 </a:t>
              </a:r>
            </a:p>
          </p:txBody>
        </p:sp>
        <p:pic>
          <p:nvPicPr>
            <p:cNvPr id="17" name="Immagine 16">
              <a:extLst>
                <a:ext uri="{FF2B5EF4-FFF2-40B4-BE49-F238E27FC236}">
                  <a16:creationId xmlns:a16="http://schemas.microsoft.com/office/drawing/2014/main" id="{31D3F2D8-49BA-4C79-8D5D-EBB6DF7DB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0555" y="344146"/>
              <a:ext cx="264591" cy="382680"/>
            </a:xfrm>
            <a:prstGeom prst="rect">
              <a:avLst/>
            </a:prstGeom>
          </p:spPr>
        </p:pic>
        <p:pic>
          <p:nvPicPr>
            <p:cNvPr id="18" name="Immagine 17">
              <a:extLst>
                <a:ext uri="{FF2B5EF4-FFF2-40B4-BE49-F238E27FC236}">
                  <a16:creationId xmlns:a16="http://schemas.microsoft.com/office/drawing/2014/main" id="{95FC73EA-2234-457F-88F1-64032C50D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pic>
          <p:nvPicPr>
            <p:cNvPr id="19" name="Immagine 18">
              <a:extLst>
                <a:ext uri="{FF2B5EF4-FFF2-40B4-BE49-F238E27FC236}">
                  <a16:creationId xmlns:a16="http://schemas.microsoft.com/office/drawing/2014/main" id="{973C9741-715B-4F5D-9E1A-E6A7F41750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640" y="243615"/>
              <a:ext cx="161317" cy="161317"/>
            </a:xfrm>
            <a:prstGeom prst="rect">
              <a:avLst/>
            </a:prstGeom>
          </p:spPr>
        </p:pic>
      </p:grpSp>
    </p:spTree>
    <p:extLst>
      <p:ext uri="{BB962C8B-B14F-4D97-AF65-F5344CB8AC3E}">
        <p14:creationId xmlns:p14="http://schemas.microsoft.com/office/powerpoint/2010/main" val="12200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0" descr="preencoded.png">
            <a:extLst>
              <a:ext uri="{FF2B5EF4-FFF2-40B4-BE49-F238E27FC236}">
                <a16:creationId xmlns:a16="http://schemas.microsoft.com/office/drawing/2014/main" id="{24AAFCC3-3979-4BE7-B926-2DF21959213F}"/>
              </a:ext>
            </a:extLst>
          </p:cNvPr>
          <p:cNvPicPr>
            <a:picLocks noChangeAspect="1"/>
          </p:cNvPicPr>
          <p:nvPr/>
        </p:nvPicPr>
        <p:blipFill rotWithShape="1">
          <a:blip r:embed="rId2"/>
          <a:srcRect b="10679"/>
          <a:stretch/>
        </p:blipFill>
        <p:spPr>
          <a:xfrm>
            <a:off x="857381" y="933858"/>
            <a:ext cx="9982070" cy="5867889"/>
          </a:xfrm>
          <a:prstGeom prst="rect">
            <a:avLst/>
          </a:prstGeom>
        </p:spPr>
      </p:pic>
      <p:grpSp>
        <p:nvGrpSpPr>
          <p:cNvPr id="34" name="Gruppo 33">
            <a:extLst>
              <a:ext uri="{FF2B5EF4-FFF2-40B4-BE49-F238E27FC236}">
                <a16:creationId xmlns:a16="http://schemas.microsoft.com/office/drawing/2014/main" id="{7A0BF9AF-0771-417B-83FD-F9C9236EA65E}"/>
              </a:ext>
            </a:extLst>
          </p:cNvPr>
          <p:cNvGrpSpPr/>
          <p:nvPr/>
        </p:nvGrpSpPr>
        <p:grpSpPr>
          <a:xfrm rot="5400000">
            <a:off x="-3167651" y="3212999"/>
            <a:ext cx="6662061" cy="432000"/>
            <a:chOff x="0" y="0"/>
            <a:chExt cx="12260385" cy="581573"/>
          </a:xfrm>
        </p:grpSpPr>
        <p:pic>
          <p:nvPicPr>
            <p:cNvPr id="35" name="Immagine 34">
              <a:extLst>
                <a:ext uri="{FF2B5EF4-FFF2-40B4-BE49-F238E27FC236}">
                  <a16:creationId xmlns:a16="http://schemas.microsoft.com/office/drawing/2014/main" id="{CCA59836-BE67-49D1-A414-D714DA065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36" name="Immagine 35">
              <a:extLst>
                <a:ext uri="{FF2B5EF4-FFF2-40B4-BE49-F238E27FC236}">
                  <a16:creationId xmlns:a16="http://schemas.microsoft.com/office/drawing/2014/main" id="{1C4357DC-DBD1-4CD5-9A6F-14B9F5297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37" name="Immagine 36">
              <a:extLst>
                <a:ext uri="{FF2B5EF4-FFF2-40B4-BE49-F238E27FC236}">
                  <a16:creationId xmlns:a16="http://schemas.microsoft.com/office/drawing/2014/main" id="{15C4DA44-619B-48D9-95E8-E4F7D35ED4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38" name="CasellaDiTesto 37">
            <a:extLst>
              <a:ext uri="{FF2B5EF4-FFF2-40B4-BE49-F238E27FC236}">
                <a16:creationId xmlns:a16="http://schemas.microsoft.com/office/drawing/2014/main" id="{844B0CB4-9DB6-4E09-ABA4-7AEA6712703F}"/>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39" name="Pulsante di azione: vuoto 38" descr="Indietro con riempimento a tinta unita">
            <a:hlinkClick r:id="rId4" action="ppaction://hlinksldjump" highlightClick="1"/>
            <a:extLst>
              <a:ext uri="{FF2B5EF4-FFF2-40B4-BE49-F238E27FC236}">
                <a16:creationId xmlns:a16="http://schemas.microsoft.com/office/drawing/2014/main" id="{1A85AF14-CA16-412C-B6DA-2777CC8F9DC3}"/>
              </a:ext>
            </a:extLst>
          </p:cNvPr>
          <p:cNvSpPr/>
          <p:nvPr/>
        </p:nvSpPr>
        <p:spPr>
          <a:xfrm>
            <a:off x="2075250" y="505529"/>
            <a:ext cx="417501" cy="386443"/>
          </a:xfrm>
          <a:prstGeom prst="actionButtonBlank">
            <a:avLst/>
          </a:prstGeo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0" name="Gruppo 29">
            <a:extLst>
              <a:ext uri="{FF2B5EF4-FFF2-40B4-BE49-F238E27FC236}">
                <a16:creationId xmlns:a16="http://schemas.microsoft.com/office/drawing/2014/main" id="{7EB111E2-9234-44ED-BDCD-FF54623D3C59}"/>
              </a:ext>
            </a:extLst>
          </p:cNvPr>
          <p:cNvGrpSpPr/>
          <p:nvPr/>
        </p:nvGrpSpPr>
        <p:grpSpPr>
          <a:xfrm>
            <a:off x="1028700" y="1828800"/>
            <a:ext cx="9696450" cy="4286249"/>
            <a:chOff x="941882" y="1758221"/>
            <a:chExt cx="10308236" cy="4517660"/>
          </a:xfrm>
        </p:grpSpPr>
        <p:cxnSp>
          <p:nvCxnSpPr>
            <p:cNvPr id="31" name="Connettore diritto 30">
              <a:extLst>
                <a:ext uri="{FF2B5EF4-FFF2-40B4-BE49-F238E27FC236}">
                  <a16:creationId xmlns:a16="http://schemas.microsoft.com/office/drawing/2014/main" id="{41189453-A374-4AC6-9320-1842A6F836B5}"/>
                </a:ext>
              </a:extLst>
            </p:cNvPr>
            <p:cNvCxnSpPr>
              <a:cxnSpLocks/>
            </p:cNvCxnSpPr>
            <p:nvPr/>
          </p:nvCxnSpPr>
          <p:spPr>
            <a:xfrm>
              <a:off x="941882" y="1758221"/>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5E4083CC-5F65-46B2-B211-F6AD19826B34}"/>
                </a:ext>
              </a:extLst>
            </p:cNvPr>
            <p:cNvCxnSpPr>
              <a:cxnSpLocks/>
            </p:cNvCxnSpPr>
            <p:nvPr/>
          </p:nvCxnSpPr>
          <p:spPr>
            <a:xfrm>
              <a:off x="941882" y="2059398"/>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17884A16-0574-4109-BE35-D32FCAC8B209}"/>
                </a:ext>
              </a:extLst>
            </p:cNvPr>
            <p:cNvCxnSpPr>
              <a:cxnSpLocks/>
            </p:cNvCxnSpPr>
            <p:nvPr/>
          </p:nvCxnSpPr>
          <p:spPr>
            <a:xfrm>
              <a:off x="941882" y="2360575"/>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40" name="Connettore diritto 39">
              <a:extLst>
                <a:ext uri="{FF2B5EF4-FFF2-40B4-BE49-F238E27FC236}">
                  <a16:creationId xmlns:a16="http://schemas.microsoft.com/office/drawing/2014/main" id="{46699AD9-5F3F-465C-A717-0A3274FF4D53}"/>
                </a:ext>
              </a:extLst>
            </p:cNvPr>
            <p:cNvCxnSpPr>
              <a:cxnSpLocks/>
            </p:cNvCxnSpPr>
            <p:nvPr/>
          </p:nvCxnSpPr>
          <p:spPr>
            <a:xfrm>
              <a:off x="941882" y="2661752"/>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41" name="Connettore diritto 40">
              <a:extLst>
                <a:ext uri="{FF2B5EF4-FFF2-40B4-BE49-F238E27FC236}">
                  <a16:creationId xmlns:a16="http://schemas.microsoft.com/office/drawing/2014/main" id="{1F5337D9-A0B4-4EA5-A7D5-6364B98D7990}"/>
                </a:ext>
              </a:extLst>
            </p:cNvPr>
            <p:cNvCxnSpPr>
              <a:cxnSpLocks/>
            </p:cNvCxnSpPr>
            <p:nvPr/>
          </p:nvCxnSpPr>
          <p:spPr>
            <a:xfrm>
              <a:off x="941882" y="2962929"/>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42" name="Connettore diritto 41">
              <a:extLst>
                <a:ext uri="{FF2B5EF4-FFF2-40B4-BE49-F238E27FC236}">
                  <a16:creationId xmlns:a16="http://schemas.microsoft.com/office/drawing/2014/main" id="{D0C7AC03-68C7-479C-AF7E-620926E9B451}"/>
                </a:ext>
              </a:extLst>
            </p:cNvPr>
            <p:cNvCxnSpPr>
              <a:cxnSpLocks/>
            </p:cNvCxnSpPr>
            <p:nvPr/>
          </p:nvCxnSpPr>
          <p:spPr>
            <a:xfrm>
              <a:off x="941882" y="3264106"/>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43" name="Connettore diritto 42">
              <a:extLst>
                <a:ext uri="{FF2B5EF4-FFF2-40B4-BE49-F238E27FC236}">
                  <a16:creationId xmlns:a16="http://schemas.microsoft.com/office/drawing/2014/main" id="{B777A741-5285-44F7-A011-B8E9DB9DABA1}"/>
                </a:ext>
              </a:extLst>
            </p:cNvPr>
            <p:cNvCxnSpPr>
              <a:cxnSpLocks/>
            </p:cNvCxnSpPr>
            <p:nvPr/>
          </p:nvCxnSpPr>
          <p:spPr>
            <a:xfrm>
              <a:off x="941882" y="3565283"/>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44" name="Connettore diritto 43">
              <a:extLst>
                <a:ext uri="{FF2B5EF4-FFF2-40B4-BE49-F238E27FC236}">
                  <a16:creationId xmlns:a16="http://schemas.microsoft.com/office/drawing/2014/main" id="{CC93042D-6D3B-4A67-AEA3-6D09527F8C0D}"/>
                </a:ext>
              </a:extLst>
            </p:cNvPr>
            <p:cNvCxnSpPr>
              <a:cxnSpLocks/>
            </p:cNvCxnSpPr>
            <p:nvPr/>
          </p:nvCxnSpPr>
          <p:spPr>
            <a:xfrm>
              <a:off x="941882" y="3866460"/>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45" name="Connettore diritto 44">
              <a:extLst>
                <a:ext uri="{FF2B5EF4-FFF2-40B4-BE49-F238E27FC236}">
                  <a16:creationId xmlns:a16="http://schemas.microsoft.com/office/drawing/2014/main" id="{F133EB1B-9BCD-4DFD-B553-9206686D4927}"/>
                </a:ext>
              </a:extLst>
            </p:cNvPr>
            <p:cNvCxnSpPr>
              <a:cxnSpLocks/>
            </p:cNvCxnSpPr>
            <p:nvPr/>
          </p:nvCxnSpPr>
          <p:spPr>
            <a:xfrm>
              <a:off x="941882" y="4167637"/>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A7F57414-F5A5-4E31-BFF5-7435B23BF958}"/>
                </a:ext>
              </a:extLst>
            </p:cNvPr>
            <p:cNvCxnSpPr>
              <a:cxnSpLocks/>
            </p:cNvCxnSpPr>
            <p:nvPr/>
          </p:nvCxnSpPr>
          <p:spPr>
            <a:xfrm>
              <a:off x="941882" y="4468814"/>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C8098529-2844-4915-9385-0A6C42131F1D}"/>
                </a:ext>
              </a:extLst>
            </p:cNvPr>
            <p:cNvCxnSpPr>
              <a:cxnSpLocks/>
            </p:cNvCxnSpPr>
            <p:nvPr/>
          </p:nvCxnSpPr>
          <p:spPr>
            <a:xfrm>
              <a:off x="941882" y="4769991"/>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48" name="Connettore diritto 47">
              <a:extLst>
                <a:ext uri="{FF2B5EF4-FFF2-40B4-BE49-F238E27FC236}">
                  <a16:creationId xmlns:a16="http://schemas.microsoft.com/office/drawing/2014/main" id="{91ADB4CB-8B9A-4E3C-8489-ED125CABCDAC}"/>
                </a:ext>
              </a:extLst>
            </p:cNvPr>
            <p:cNvCxnSpPr>
              <a:cxnSpLocks/>
            </p:cNvCxnSpPr>
            <p:nvPr/>
          </p:nvCxnSpPr>
          <p:spPr>
            <a:xfrm>
              <a:off x="941882" y="5071168"/>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49" name="Connettore diritto 48">
              <a:extLst>
                <a:ext uri="{FF2B5EF4-FFF2-40B4-BE49-F238E27FC236}">
                  <a16:creationId xmlns:a16="http://schemas.microsoft.com/office/drawing/2014/main" id="{205A935E-4DC8-412A-904F-80DEC8013344}"/>
                </a:ext>
              </a:extLst>
            </p:cNvPr>
            <p:cNvCxnSpPr>
              <a:cxnSpLocks/>
            </p:cNvCxnSpPr>
            <p:nvPr/>
          </p:nvCxnSpPr>
          <p:spPr>
            <a:xfrm>
              <a:off x="941882" y="5372345"/>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34AED0CB-EF7C-4D80-AF0E-D838770C2C17}"/>
                </a:ext>
              </a:extLst>
            </p:cNvPr>
            <p:cNvCxnSpPr>
              <a:cxnSpLocks/>
            </p:cNvCxnSpPr>
            <p:nvPr/>
          </p:nvCxnSpPr>
          <p:spPr>
            <a:xfrm>
              <a:off x="941882" y="5673522"/>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51" name="Connettore diritto 50">
              <a:extLst>
                <a:ext uri="{FF2B5EF4-FFF2-40B4-BE49-F238E27FC236}">
                  <a16:creationId xmlns:a16="http://schemas.microsoft.com/office/drawing/2014/main" id="{C8EC836C-B8B6-4440-B67A-810C9E6240AE}"/>
                </a:ext>
              </a:extLst>
            </p:cNvPr>
            <p:cNvCxnSpPr>
              <a:cxnSpLocks/>
            </p:cNvCxnSpPr>
            <p:nvPr/>
          </p:nvCxnSpPr>
          <p:spPr>
            <a:xfrm>
              <a:off x="941882" y="5974699"/>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52" name="Connettore diritto 51">
              <a:extLst>
                <a:ext uri="{FF2B5EF4-FFF2-40B4-BE49-F238E27FC236}">
                  <a16:creationId xmlns:a16="http://schemas.microsoft.com/office/drawing/2014/main" id="{BB968383-F8C7-46F2-AAF7-894ACAD7257F}"/>
                </a:ext>
              </a:extLst>
            </p:cNvPr>
            <p:cNvCxnSpPr>
              <a:cxnSpLocks/>
            </p:cNvCxnSpPr>
            <p:nvPr/>
          </p:nvCxnSpPr>
          <p:spPr>
            <a:xfrm>
              <a:off x="941882" y="6275881"/>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grpSp>
      <p:grpSp>
        <p:nvGrpSpPr>
          <p:cNvPr id="55" name="Gruppo 54">
            <a:extLst>
              <a:ext uri="{FF2B5EF4-FFF2-40B4-BE49-F238E27FC236}">
                <a16:creationId xmlns:a16="http://schemas.microsoft.com/office/drawing/2014/main" id="{2128EC11-1B50-40A9-A2F8-0797AF4A406A}"/>
              </a:ext>
            </a:extLst>
          </p:cNvPr>
          <p:cNvGrpSpPr/>
          <p:nvPr/>
        </p:nvGrpSpPr>
        <p:grpSpPr>
          <a:xfrm>
            <a:off x="4572000" y="85316"/>
            <a:ext cx="7526173" cy="369714"/>
            <a:chOff x="596530" y="360775"/>
            <a:chExt cx="9604098" cy="341130"/>
          </a:xfrm>
        </p:grpSpPr>
        <p:sp>
          <p:nvSpPr>
            <p:cNvPr id="56" name="CasellaDiTesto 55">
              <a:extLst>
                <a:ext uri="{FF2B5EF4-FFF2-40B4-BE49-F238E27FC236}">
                  <a16:creationId xmlns:a16="http://schemas.microsoft.com/office/drawing/2014/main" id="{034E2152-1EA9-4347-9C2C-1DA87C1F2C0C}"/>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57" name="Immagine 56">
              <a:extLst>
                <a:ext uri="{FF2B5EF4-FFF2-40B4-BE49-F238E27FC236}">
                  <a16:creationId xmlns:a16="http://schemas.microsoft.com/office/drawing/2014/main" id="{11E3E63B-94FF-4510-9404-FE0FA1FA41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
        <p:nvSpPr>
          <p:cNvPr id="29" name="Rettangolo 28">
            <a:extLst>
              <a:ext uri="{FF2B5EF4-FFF2-40B4-BE49-F238E27FC236}">
                <a16:creationId xmlns:a16="http://schemas.microsoft.com/office/drawing/2014/main" id="{A48C89BA-4171-474C-A1B3-5E6DF425CBC0}"/>
              </a:ext>
            </a:extLst>
          </p:cNvPr>
          <p:cNvSpPr/>
          <p:nvPr/>
        </p:nvSpPr>
        <p:spPr>
          <a:xfrm>
            <a:off x="768885" y="1527145"/>
            <a:ext cx="2040302" cy="2858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CasellaDiTesto 52">
            <a:extLst>
              <a:ext uri="{FF2B5EF4-FFF2-40B4-BE49-F238E27FC236}">
                <a16:creationId xmlns:a16="http://schemas.microsoft.com/office/drawing/2014/main" id="{D1BE51A5-6B26-4190-9678-FECCED3B83B0}"/>
              </a:ext>
            </a:extLst>
          </p:cNvPr>
          <p:cNvSpPr txBox="1"/>
          <p:nvPr/>
        </p:nvSpPr>
        <p:spPr>
          <a:xfrm>
            <a:off x="801277" y="2803625"/>
            <a:ext cx="1857081" cy="369332"/>
          </a:xfrm>
          <a:prstGeom prst="rect">
            <a:avLst/>
          </a:prstGeom>
          <a:noFill/>
        </p:spPr>
        <p:txBody>
          <a:bodyPr wrap="square" rtlCol="0">
            <a:spAutoFit/>
          </a:bodyPr>
          <a:lstStyle/>
          <a:p>
            <a:pPr algn="ctr"/>
            <a:r>
              <a:rPr lang="it-IT"/>
              <a:t>omissis</a:t>
            </a:r>
          </a:p>
        </p:txBody>
      </p:sp>
    </p:spTree>
    <p:extLst>
      <p:ext uri="{BB962C8B-B14F-4D97-AF65-F5344CB8AC3E}">
        <p14:creationId xmlns:p14="http://schemas.microsoft.com/office/powerpoint/2010/main" val="2374991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364880" y="5150164"/>
            <a:ext cx="11730976" cy="830997"/>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di studenti e studentesse (valori assoluti e percentuali) che non raggiungono i traguardi (livelli 1+2) e raggiungono i traguardi (livelli 3+4+5) secondo alcune caratteristiche:</a:t>
            </a:r>
          </a:p>
          <a:p>
            <a:pPr algn="just">
              <a:buFont typeface="Arial" panose="020B0604020202020204" pitchFamily="34" charset="0"/>
              <a:buChar char="•"/>
            </a:pPr>
            <a:r>
              <a:rPr lang="it-IT" sz="1200" b="0" i="0">
                <a:solidFill>
                  <a:srgbClr val="1A1A1A"/>
                </a:solidFill>
                <a:effectLst/>
                <a:latin typeface="Work Sans" pitchFamily="2" charset="0"/>
              </a:rPr>
              <a:t>Origine: nativi (se nati/nate in Italia o all’estero con almeno un genitore nato in Italia), stranieri di prima generazione (se nati/nate all’estero con entrambi i genitori nati all’estero) e stranieri di seconda generazione (se nati/nate in Italia con entrambi i genitori nati all’estero).</a:t>
            </a:r>
          </a:p>
        </p:txBody>
      </p:sp>
      <p:pic>
        <p:nvPicPr>
          <p:cNvPr id="11" name="Image 0" descr="preencoded.png">
            <a:extLst>
              <a:ext uri="{FF2B5EF4-FFF2-40B4-BE49-F238E27FC236}">
                <a16:creationId xmlns:a16="http://schemas.microsoft.com/office/drawing/2014/main" id="{1F069715-5742-41FB-8194-72E6EFC602F9}"/>
              </a:ext>
            </a:extLst>
          </p:cNvPr>
          <p:cNvPicPr>
            <a:picLocks noChangeAspect="1"/>
          </p:cNvPicPr>
          <p:nvPr/>
        </p:nvPicPr>
        <p:blipFill rotWithShape="1">
          <a:blip r:embed="rId2"/>
          <a:srcRect t="1702" b="17398"/>
          <a:stretch/>
        </p:blipFill>
        <p:spPr>
          <a:xfrm>
            <a:off x="333255" y="968401"/>
            <a:ext cx="11858745" cy="4101340"/>
          </a:xfrm>
          <a:prstGeom prst="rect">
            <a:avLst/>
          </a:prstGeom>
        </p:spPr>
      </p:pic>
      <p:grpSp>
        <p:nvGrpSpPr>
          <p:cNvPr id="12" name="Gruppo 11">
            <a:extLst>
              <a:ext uri="{FF2B5EF4-FFF2-40B4-BE49-F238E27FC236}">
                <a16:creationId xmlns:a16="http://schemas.microsoft.com/office/drawing/2014/main" id="{91EFD8C9-9FDF-484C-99C8-56257D6CAF35}"/>
              </a:ext>
            </a:extLst>
          </p:cNvPr>
          <p:cNvGrpSpPr/>
          <p:nvPr/>
        </p:nvGrpSpPr>
        <p:grpSpPr>
          <a:xfrm rot="5400000">
            <a:off x="-3167651" y="3212999"/>
            <a:ext cx="6662061" cy="432000"/>
            <a:chOff x="0" y="0"/>
            <a:chExt cx="12260385" cy="581573"/>
          </a:xfrm>
        </p:grpSpPr>
        <p:pic>
          <p:nvPicPr>
            <p:cNvPr id="13" name="Immagine 12">
              <a:extLst>
                <a:ext uri="{FF2B5EF4-FFF2-40B4-BE49-F238E27FC236}">
                  <a16:creationId xmlns:a16="http://schemas.microsoft.com/office/drawing/2014/main" id="{15006FB2-5A0A-4A35-929B-56E97EB77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4" name="Immagine 13">
              <a:extLst>
                <a:ext uri="{FF2B5EF4-FFF2-40B4-BE49-F238E27FC236}">
                  <a16:creationId xmlns:a16="http://schemas.microsoft.com/office/drawing/2014/main" id="{14CEF032-A4D4-4238-B308-B33F1CE2B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5" name="Immagine 14">
              <a:extLst>
                <a:ext uri="{FF2B5EF4-FFF2-40B4-BE49-F238E27FC236}">
                  <a16:creationId xmlns:a16="http://schemas.microsoft.com/office/drawing/2014/main" id="{8D375F36-9625-4DF3-9A20-125E265AF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16" name="CasellaDiTesto 15">
            <a:extLst>
              <a:ext uri="{FF2B5EF4-FFF2-40B4-BE49-F238E27FC236}">
                <a16:creationId xmlns:a16="http://schemas.microsoft.com/office/drawing/2014/main" id="{73E2ED1F-1AD4-49B0-A36E-A48EE6627658}"/>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7" name="Pulsante di azione: vuoto 16" descr="Indietro con riempimento a tinta unita">
            <a:hlinkClick r:id="rId4" action="ppaction://hlinksldjump" highlightClick="1"/>
            <a:extLst>
              <a:ext uri="{FF2B5EF4-FFF2-40B4-BE49-F238E27FC236}">
                <a16:creationId xmlns:a16="http://schemas.microsoft.com/office/drawing/2014/main" id="{3BA5ED65-490F-48F6-9C57-39EE680E15C4}"/>
              </a:ext>
            </a:extLst>
          </p:cNvPr>
          <p:cNvSpPr/>
          <p:nvPr/>
        </p:nvSpPr>
        <p:spPr>
          <a:xfrm>
            <a:off x="2075250" y="505529"/>
            <a:ext cx="417501" cy="386443"/>
          </a:xfrm>
          <a:prstGeom prst="actionButtonBlank">
            <a:avLst/>
          </a:prstGeo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2" name="Gruppo 21">
            <a:extLst>
              <a:ext uri="{FF2B5EF4-FFF2-40B4-BE49-F238E27FC236}">
                <a16:creationId xmlns:a16="http://schemas.microsoft.com/office/drawing/2014/main" id="{488A9AC7-8CEF-4EFE-9FFA-4CA9DA65CDDA}"/>
              </a:ext>
            </a:extLst>
          </p:cNvPr>
          <p:cNvGrpSpPr/>
          <p:nvPr/>
        </p:nvGrpSpPr>
        <p:grpSpPr>
          <a:xfrm>
            <a:off x="4572000" y="85316"/>
            <a:ext cx="7526173" cy="369714"/>
            <a:chOff x="596530" y="360775"/>
            <a:chExt cx="9604098" cy="341130"/>
          </a:xfrm>
        </p:grpSpPr>
        <p:sp>
          <p:nvSpPr>
            <p:cNvPr id="23" name="CasellaDiTesto 22">
              <a:extLst>
                <a:ext uri="{FF2B5EF4-FFF2-40B4-BE49-F238E27FC236}">
                  <a16:creationId xmlns:a16="http://schemas.microsoft.com/office/drawing/2014/main" id="{7B39BDC8-B7C7-496E-8111-D1816B2FEDE8}"/>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4" name="Immagine 23">
              <a:extLst>
                <a:ext uri="{FF2B5EF4-FFF2-40B4-BE49-F238E27FC236}">
                  <a16:creationId xmlns:a16="http://schemas.microsoft.com/office/drawing/2014/main" id="{62493C4F-8172-481B-94FC-2EEB471CA7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780209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432072" y="5565662"/>
            <a:ext cx="11711856" cy="1015663"/>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di studenti e studentesse (valori assoluti e percentuali) che non raggiungono i traguardi (livelli 1+2) e raggiungono i traguardi (livelli 3+4+5) secondo alcune caratteristiche:</a:t>
            </a:r>
          </a:p>
          <a:p>
            <a:pPr algn="just">
              <a:buFont typeface="Arial" panose="020B0604020202020204" pitchFamily="34" charset="0"/>
              <a:buChar char="•"/>
            </a:pPr>
            <a:r>
              <a:rPr lang="it-IT" sz="1200" b="0" i="0">
                <a:solidFill>
                  <a:srgbClr val="1A1A1A"/>
                </a:solidFill>
                <a:effectLst/>
                <a:latin typeface="Work Sans" pitchFamily="2" charset="0"/>
              </a:rPr>
              <a:t>Regolarità: studenti e studentesse regolari (se frequentano una classe corrispondente alla loro età anagrafica, secondo la normativa vigente, o se anticipatari/ anticipatarie che non hanno mai ripetuto l’anno scolastico) e posticipatari (se non frequentano una classe corrispondente alla loro età anagrafica o se anticipatari/anticipatarie che hanno ripetuto almeno una volta l’anno scolastico).</a:t>
            </a:r>
          </a:p>
        </p:txBody>
      </p:sp>
      <p:grpSp>
        <p:nvGrpSpPr>
          <p:cNvPr id="12" name="Gruppo 11">
            <a:extLst>
              <a:ext uri="{FF2B5EF4-FFF2-40B4-BE49-F238E27FC236}">
                <a16:creationId xmlns:a16="http://schemas.microsoft.com/office/drawing/2014/main" id="{91EFD8C9-9FDF-484C-99C8-56257D6CAF35}"/>
              </a:ext>
            </a:extLst>
          </p:cNvPr>
          <p:cNvGrpSpPr/>
          <p:nvPr/>
        </p:nvGrpSpPr>
        <p:grpSpPr>
          <a:xfrm rot="5400000">
            <a:off x="-3167651" y="3212999"/>
            <a:ext cx="6662061" cy="432000"/>
            <a:chOff x="0" y="0"/>
            <a:chExt cx="12260385" cy="581573"/>
          </a:xfrm>
        </p:grpSpPr>
        <p:pic>
          <p:nvPicPr>
            <p:cNvPr id="13" name="Immagine 12">
              <a:extLst>
                <a:ext uri="{FF2B5EF4-FFF2-40B4-BE49-F238E27FC236}">
                  <a16:creationId xmlns:a16="http://schemas.microsoft.com/office/drawing/2014/main" id="{15006FB2-5A0A-4A35-929B-56E97EB77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4" name="Immagine 13">
              <a:extLst>
                <a:ext uri="{FF2B5EF4-FFF2-40B4-BE49-F238E27FC236}">
                  <a16:creationId xmlns:a16="http://schemas.microsoft.com/office/drawing/2014/main" id="{14CEF032-A4D4-4238-B308-B33F1CE2B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5" name="Immagine 14">
              <a:extLst>
                <a:ext uri="{FF2B5EF4-FFF2-40B4-BE49-F238E27FC236}">
                  <a16:creationId xmlns:a16="http://schemas.microsoft.com/office/drawing/2014/main" id="{8D375F36-9625-4DF3-9A20-125E265AF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16" name="CasellaDiTesto 15">
            <a:extLst>
              <a:ext uri="{FF2B5EF4-FFF2-40B4-BE49-F238E27FC236}">
                <a16:creationId xmlns:a16="http://schemas.microsoft.com/office/drawing/2014/main" id="{F55AA373-6586-4807-8A3A-E64E3EC0E485}"/>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7" name="Pulsante di azione: vuoto 16" descr="Indietro con riempimento a tinta unita">
            <a:hlinkClick r:id="rId3" action="ppaction://hlinksldjump" highlightClick="1"/>
            <a:extLst>
              <a:ext uri="{FF2B5EF4-FFF2-40B4-BE49-F238E27FC236}">
                <a16:creationId xmlns:a16="http://schemas.microsoft.com/office/drawing/2014/main" id="{41404416-8490-4DCE-AC08-EAA5FC77A8B7}"/>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A5EE57B2-8E01-4D17-985F-AE2128231EE1}"/>
              </a:ext>
            </a:extLst>
          </p:cNvPr>
          <p:cNvPicPr>
            <a:picLocks noChangeAspect="1"/>
          </p:cNvPicPr>
          <p:nvPr/>
        </p:nvPicPr>
        <p:blipFill rotWithShape="1">
          <a:blip r:embed="rId6">
            <a:extLst>
              <a:ext uri="{28A0092B-C50C-407E-A947-70E740481C1C}">
                <a14:useLocalDpi xmlns:a14="http://schemas.microsoft.com/office/drawing/2010/main" val="0"/>
              </a:ext>
            </a:extLst>
          </a:blip>
          <a:srcRect l="17140" t="36945" r="2266" b="9027"/>
          <a:stretch/>
        </p:blipFill>
        <p:spPr>
          <a:xfrm>
            <a:off x="384000" y="1073472"/>
            <a:ext cx="11808000" cy="4452594"/>
          </a:xfrm>
          <a:prstGeom prst="rect">
            <a:avLst/>
          </a:prstGeom>
        </p:spPr>
      </p:pic>
      <p:grpSp>
        <p:nvGrpSpPr>
          <p:cNvPr id="21" name="Gruppo 20">
            <a:extLst>
              <a:ext uri="{FF2B5EF4-FFF2-40B4-BE49-F238E27FC236}">
                <a16:creationId xmlns:a16="http://schemas.microsoft.com/office/drawing/2014/main" id="{1A742DD6-F54F-4190-BE94-9F2EE677DB00}"/>
              </a:ext>
            </a:extLst>
          </p:cNvPr>
          <p:cNvGrpSpPr/>
          <p:nvPr/>
        </p:nvGrpSpPr>
        <p:grpSpPr>
          <a:xfrm>
            <a:off x="4572000" y="85316"/>
            <a:ext cx="7526173" cy="369714"/>
            <a:chOff x="596530" y="360775"/>
            <a:chExt cx="9604098" cy="341130"/>
          </a:xfrm>
        </p:grpSpPr>
        <p:sp>
          <p:nvSpPr>
            <p:cNvPr id="22" name="CasellaDiTesto 21">
              <a:extLst>
                <a:ext uri="{FF2B5EF4-FFF2-40B4-BE49-F238E27FC236}">
                  <a16:creationId xmlns:a16="http://schemas.microsoft.com/office/drawing/2014/main" id="{55D9A7F4-7DAB-4CCE-9FCE-B382766DF3BF}"/>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3" name="Immagine 22">
              <a:extLst>
                <a:ext uri="{FF2B5EF4-FFF2-40B4-BE49-F238E27FC236}">
                  <a16:creationId xmlns:a16="http://schemas.microsoft.com/office/drawing/2014/main" id="{70E7E3D2-AA70-4D49-8669-B67E8702B8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98572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494079" y="5598533"/>
            <a:ext cx="11587842" cy="461665"/>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di studenti e studentesse (valori assoluti e percentuali) che non raggiungono i traguardi (livelli 1+2) e raggiungono i traguardi (livelli 3+4+5) secondo il genere.</a:t>
            </a:r>
          </a:p>
        </p:txBody>
      </p:sp>
      <p:grpSp>
        <p:nvGrpSpPr>
          <p:cNvPr id="12" name="Gruppo 11">
            <a:extLst>
              <a:ext uri="{FF2B5EF4-FFF2-40B4-BE49-F238E27FC236}">
                <a16:creationId xmlns:a16="http://schemas.microsoft.com/office/drawing/2014/main" id="{91EFD8C9-9FDF-484C-99C8-56257D6CAF35}"/>
              </a:ext>
            </a:extLst>
          </p:cNvPr>
          <p:cNvGrpSpPr/>
          <p:nvPr/>
        </p:nvGrpSpPr>
        <p:grpSpPr>
          <a:xfrm rot="5400000">
            <a:off x="-3167651" y="3212999"/>
            <a:ext cx="6662061" cy="432000"/>
            <a:chOff x="0" y="0"/>
            <a:chExt cx="12260385" cy="581573"/>
          </a:xfrm>
        </p:grpSpPr>
        <p:pic>
          <p:nvPicPr>
            <p:cNvPr id="13" name="Immagine 12">
              <a:extLst>
                <a:ext uri="{FF2B5EF4-FFF2-40B4-BE49-F238E27FC236}">
                  <a16:creationId xmlns:a16="http://schemas.microsoft.com/office/drawing/2014/main" id="{15006FB2-5A0A-4A35-929B-56E97EB77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4" name="Immagine 13">
              <a:extLst>
                <a:ext uri="{FF2B5EF4-FFF2-40B4-BE49-F238E27FC236}">
                  <a16:creationId xmlns:a16="http://schemas.microsoft.com/office/drawing/2014/main" id="{14CEF032-A4D4-4238-B308-B33F1CE2B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5" name="Immagine 14">
              <a:extLst>
                <a:ext uri="{FF2B5EF4-FFF2-40B4-BE49-F238E27FC236}">
                  <a16:creationId xmlns:a16="http://schemas.microsoft.com/office/drawing/2014/main" id="{8D375F36-9625-4DF3-9A20-125E265AF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8" name="CasellaDiTesto 7">
            <a:extLst>
              <a:ext uri="{FF2B5EF4-FFF2-40B4-BE49-F238E27FC236}">
                <a16:creationId xmlns:a16="http://schemas.microsoft.com/office/drawing/2014/main" id="{0F8071AB-6940-4C05-B01D-3A0852CF6AB2}"/>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9" name="Pulsante di azione: vuoto 8" descr="Indietro con riempimento a tinta unita">
            <a:hlinkClick r:id="rId3" action="ppaction://hlinksldjump" highlightClick="1"/>
            <a:extLst>
              <a:ext uri="{FF2B5EF4-FFF2-40B4-BE49-F238E27FC236}">
                <a16:creationId xmlns:a16="http://schemas.microsoft.com/office/drawing/2014/main" id="{A29B26FF-9F99-4D92-B6C1-C856DA615EC8}"/>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7635DE59-7F66-4F2C-87FC-2A55C3B916CF}"/>
              </a:ext>
            </a:extLst>
          </p:cNvPr>
          <p:cNvPicPr>
            <a:picLocks noChangeAspect="1"/>
          </p:cNvPicPr>
          <p:nvPr/>
        </p:nvPicPr>
        <p:blipFill rotWithShape="1">
          <a:blip r:embed="rId6">
            <a:extLst>
              <a:ext uri="{28A0092B-C50C-407E-A947-70E740481C1C}">
                <a14:useLocalDpi xmlns:a14="http://schemas.microsoft.com/office/drawing/2010/main" val="0"/>
              </a:ext>
            </a:extLst>
          </a:blip>
          <a:srcRect l="17656" t="36528" r="2187" b="11633"/>
          <a:stretch/>
        </p:blipFill>
        <p:spPr>
          <a:xfrm>
            <a:off x="384000" y="1093200"/>
            <a:ext cx="11808000" cy="4295549"/>
          </a:xfrm>
          <a:prstGeom prst="rect">
            <a:avLst/>
          </a:prstGeom>
        </p:spPr>
      </p:pic>
      <p:grpSp>
        <p:nvGrpSpPr>
          <p:cNvPr id="19" name="Gruppo 18">
            <a:extLst>
              <a:ext uri="{FF2B5EF4-FFF2-40B4-BE49-F238E27FC236}">
                <a16:creationId xmlns:a16="http://schemas.microsoft.com/office/drawing/2014/main" id="{7C498BED-7456-4110-A5A5-8790831BD817}"/>
              </a:ext>
            </a:extLst>
          </p:cNvPr>
          <p:cNvGrpSpPr/>
          <p:nvPr/>
        </p:nvGrpSpPr>
        <p:grpSpPr>
          <a:xfrm>
            <a:off x="4572000" y="85316"/>
            <a:ext cx="7526173" cy="369714"/>
            <a:chOff x="596530" y="360775"/>
            <a:chExt cx="9604098" cy="341130"/>
          </a:xfrm>
        </p:grpSpPr>
        <p:sp>
          <p:nvSpPr>
            <p:cNvPr id="20" name="CasellaDiTesto 19">
              <a:extLst>
                <a:ext uri="{FF2B5EF4-FFF2-40B4-BE49-F238E27FC236}">
                  <a16:creationId xmlns:a16="http://schemas.microsoft.com/office/drawing/2014/main" id="{DA9EB42E-B205-4C4D-BC17-F07BB0230922}"/>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1" name="Immagine 20">
              <a:extLst>
                <a:ext uri="{FF2B5EF4-FFF2-40B4-BE49-F238E27FC236}">
                  <a16:creationId xmlns:a16="http://schemas.microsoft.com/office/drawing/2014/main" id="{E67A7044-B4BC-4E4F-9DD1-9758913251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4185639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478971" y="5585394"/>
            <a:ext cx="11625943" cy="1015663"/>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di studenti e studentesse (valori assoluti e percentuali) che non raggiungono i traguardi (livelli 1+2) e raggiungono i traguardi (livelli 3+4+5) secondo alcune caratteristiche:</a:t>
            </a:r>
          </a:p>
          <a:p>
            <a:pPr algn="just">
              <a:buFont typeface="Arial" panose="020B0604020202020204" pitchFamily="34" charset="0"/>
              <a:buChar char="•"/>
            </a:pPr>
            <a:r>
              <a:rPr lang="it-IT" sz="1200" b="0" i="0">
                <a:solidFill>
                  <a:srgbClr val="1A1A1A"/>
                </a:solidFill>
                <a:effectLst/>
                <a:latin typeface="Work Sans" pitchFamily="2" charset="0"/>
              </a:rPr>
              <a:t>Background della famiglia: “basso” o “medio-basso” se presentano un livello di background socio-economico-culturale di molto inferiore/inferiore in confronto a quello nazionale, “medio-alto” o “alto” se appartengono a un livello di background superiore/di molto superiore in confronto a quello nazionale.</a:t>
            </a:r>
          </a:p>
        </p:txBody>
      </p:sp>
      <p:grpSp>
        <p:nvGrpSpPr>
          <p:cNvPr id="12" name="Gruppo 11">
            <a:extLst>
              <a:ext uri="{FF2B5EF4-FFF2-40B4-BE49-F238E27FC236}">
                <a16:creationId xmlns:a16="http://schemas.microsoft.com/office/drawing/2014/main" id="{91EFD8C9-9FDF-484C-99C8-56257D6CAF35}"/>
              </a:ext>
            </a:extLst>
          </p:cNvPr>
          <p:cNvGrpSpPr/>
          <p:nvPr/>
        </p:nvGrpSpPr>
        <p:grpSpPr>
          <a:xfrm rot="5400000">
            <a:off x="-3167651" y="3212999"/>
            <a:ext cx="6662061" cy="432000"/>
            <a:chOff x="0" y="0"/>
            <a:chExt cx="12260385" cy="581573"/>
          </a:xfrm>
        </p:grpSpPr>
        <p:pic>
          <p:nvPicPr>
            <p:cNvPr id="13" name="Immagine 12">
              <a:extLst>
                <a:ext uri="{FF2B5EF4-FFF2-40B4-BE49-F238E27FC236}">
                  <a16:creationId xmlns:a16="http://schemas.microsoft.com/office/drawing/2014/main" id="{15006FB2-5A0A-4A35-929B-56E97EB77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4" name="Immagine 13">
              <a:extLst>
                <a:ext uri="{FF2B5EF4-FFF2-40B4-BE49-F238E27FC236}">
                  <a16:creationId xmlns:a16="http://schemas.microsoft.com/office/drawing/2014/main" id="{14CEF032-A4D4-4238-B308-B33F1CE2B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5" name="Immagine 14">
              <a:extLst>
                <a:ext uri="{FF2B5EF4-FFF2-40B4-BE49-F238E27FC236}">
                  <a16:creationId xmlns:a16="http://schemas.microsoft.com/office/drawing/2014/main" id="{8D375F36-9625-4DF3-9A20-125E265AF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pic>
        <p:nvPicPr>
          <p:cNvPr id="3" name="Immagine 2">
            <a:extLst>
              <a:ext uri="{FF2B5EF4-FFF2-40B4-BE49-F238E27FC236}">
                <a16:creationId xmlns:a16="http://schemas.microsoft.com/office/drawing/2014/main" id="{0DF49329-B9A0-48EA-BFEE-85B37679B3A3}"/>
              </a:ext>
            </a:extLst>
          </p:cNvPr>
          <p:cNvPicPr>
            <a:picLocks noChangeAspect="1"/>
          </p:cNvPicPr>
          <p:nvPr/>
        </p:nvPicPr>
        <p:blipFill rotWithShape="1">
          <a:blip r:embed="rId3">
            <a:extLst>
              <a:ext uri="{28A0092B-C50C-407E-A947-70E740481C1C}">
                <a14:useLocalDpi xmlns:a14="http://schemas.microsoft.com/office/drawing/2010/main" val="0"/>
              </a:ext>
            </a:extLst>
          </a:blip>
          <a:srcRect l="17812" t="37223" r="2578" b="10694"/>
          <a:stretch/>
        </p:blipFill>
        <p:spPr>
          <a:xfrm>
            <a:off x="364880" y="1114707"/>
            <a:ext cx="11808000" cy="4345437"/>
          </a:xfrm>
          <a:prstGeom prst="rect">
            <a:avLst/>
          </a:prstGeom>
        </p:spPr>
      </p:pic>
      <p:sp>
        <p:nvSpPr>
          <p:cNvPr id="10" name="CasellaDiTesto 9">
            <a:extLst>
              <a:ext uri="{FF2B5EF4-FFF2-40B4-BE49-F238E27FC236}">
                <a16:creationId xmlns:a16="http://schemas.microsoft.com/office/drawing/2014/main" id="{A753F95B-F40B-4655-8548-3FCC98EA9DFD}"/>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1" name="Pulsante di azione: vuoto 10" descr="Indietro con riempimento a tinta unita">
            <a:hlinkClick r:id="rId4" action="ppaction://hlinksldjump" highlightClick="1"/>
            <a:extLst>
              <a:ext uri="{FF2B5EF4-FFF2-40B4-BE49-F238E27FC236}">
                <a16:creationId xmlns:a16="http://schemas.microsoft.com/office/drawing/2014/main" id="{9BD0FD54-F0E0-4411-AA98-E895606BBD6B}"/>
              </a:ext>
            </a:extLst>
          </p:cNvPr>
          <p:cNvSpPr/>
          <p:nvPr/>
        </p:nvSpPr>
        <p:spPr>
          <a:xfrm>
            <a:off x="2075250" y="505529"/>
            <a:ext cx="417501" cy="386443"/>
          </a:xfrm>
          <a:prstGeom prst="actionButtonBlank">
            <a:avLst/>
          </a:prstGeo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1" name="Gruppo 20">
            <a:extLst>
              <a:ext uri="{FF2B5EF4-FFF2-40B4-BE49-F238E27FC236}">
                <a16:creationId xmlns:a16="http://schemas.microsoft.com/office/drawing/2014/main" id="{58A592EF-E999-490E-B4D2-CCD3FDFECCF8}"/>
              </a:ext>
            </a:extLst>
          </p:cNvPr>
          <p:cNvGrpSpPr/>
          <p:nvPr/>
        </p:nvGrpSpPr>
        <p:grpSpPr>
          <a:xfrm>
            <a:off x="4572000" y="85316"/>
            <a:ext cx="7526173" cy="369714"/>
            <a:chOff x="596530" y="360775"/>
            <a:chExt cx="9604098" cy="341130"/>
          </a:xfrm>
        </p:grpSpPr>
        <p:sp>
          <p:nvSpPr>
            <p:cNvPr id="22" name="CasellaDiTesto 21">
              <a:extLst>
                <a:ext uri="{FF2B5EF4-FFF2-40B4-BE49-F238E27FC236}">
                  <a16:creationId xmlns:a16="http://schemas.microsoft.com/office/drawing/2014/main" id="{B481D0C8-4034-4006-9093-EFCE3294FB32}"/>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3" name="Immagine 22">
              <a:extLst>
                <a:ext uri="{FF2B5EF4-FFF2-40B4-BE49-F238E27FC236}">
                  <a16:creationId xmlns:a16="http://schemas.microsoft.com/office/drawing/2014/main" id="{38F4B653-8A99-4646-B83C-FC83D9D6DA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898711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0" descr="preencoded.png">
            <a:extLst>
              <a:ext uri="{FF2B5EF4-FFF2-40B4-BE49-F238E27FC236}">
                <a16:creationId xmlns:a16="http://schemas.microsoft.com/office/drawing/2014/main" id="{D98E52BD-ECEA-41A3-9427-8E0E80F681B4}"/>
              </a:ext>
            </a:extLst>
          </p:cNvPr>
          <p:cNvPicPr>
            <a:picLocks noChangeAspect="1"/>
          </p:cNvPicPr>
          <p:nvPr/>
        </p:nvPicPr>
        <p:blipFill rotWithShape="1">
          <a:blip r:embed="rId2"/>
          <a:srcRect b="16547"/>
          <a:stretch/>
        </p:blipFill>
        <p:spPr>
          <a:xfrm>
            <a:off x="364880" y="1020324"/>
            <a:ext cx="11808000" cy="4212606"/>
          </a:xfrm>
          <a:prstGeom prst="rect">
            <a:avLst/>
          </a:prstGeom>
        </p:spPr>
      </p:pic>
      <p:sp>
        <p:nvSpPr>
          <p:cNvPr id="31" name="CasellaDiTesto 30">
            <a:extLst>
              <a:ext uri="{FF2B5EF4-FFF2-40B4-BE49-F238E27FC236}">
                <a16:creationId xmlns:a16="http://schemas.microsoft.com/office/drawing/2014/main" id="{C8E62BD5-F312-45CA-9D64-A8D519D3B9E2}"/>
              </a:ext>
            </a:extLst>
          </p:cNvPr>
          <p:cNvSpPr txBox="1"/>
          <p:nvPr/>
        </p:nvSpPr>
        <p:spPr>
          <a:xfrm>
            <a:off x="390929" y="5246549"/>
            <a:ext cx="11719428" cy="1384995"/>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degli studenti e delle studentesse (in valori assoluti e percentuali) per livelli di apprendimento.</a:t>
            </a:r>
          </a:p>
          <a:p>
            <a:pPr algn="just"/>
            <a:r>
              <a:rPr lang="it-IT" sz="1200" b="0" i="0">
                <a:solidFill>
                  <a:srgbClr val="1A1A1A"/>
                </a:solidFill>
                <a:effectLst/>
                <a:latin typeface="Work Sans" pitchFamily="2" charset="0"/>
              </a:rPr>
              <a:t>I livelli sono cinque: il livello 1 è il più basso mentre il livello 5 è il più alto. I livelli 1 e 2 identificano un risultato non in linea con i traguardi previsti al termine della II secondaria di secondo grado, il livello 3 rappresenta un esito della prova accettabile e i livelli 4 e 5 rappresentano il raggiungimento di robusti risultati di apprendimento.</a:t>
            </a:r>
          </a:p>
          <a:p>
            <a:pPr algn="just"/>
            <a:r>
              <a:rPr lang="it-IT" sz="1200" b="0" i="0">
                <a:solidFill>
                  <a:srgbClr val="1A1A1A"/>
                </a:solidFill>
                <a:effectLst/>
                <a:latin typeface="Work Sans" pitchFamily="2" charset="0"/>
              </a:rPr>
              <a:t>La somma dei valori di riga può non dare 100 a causa degli arrotondamenti.</a:t>
            </a:r>
          </a:p>
          <a:p>
            <a:pPr algn="just"/>
            <a:r>
              <a:rPr lang="it-IT" sz="1200" b="0" i="0">
                <a:solidFill>
                  <a:srgbClr val="1A1A1A"/>
                </a:solidFill>
                <a:effectLst/>
                <a:latin typeface="Work Sans" pitchFamily="2" charset="0"/>
              </a:rPr>
              <a:t>I confronti tra gli anni scolastici riguardano coorti diverse di studenti e studentesse e non gli stessi e le stesse seguiti nel tempo.</a:t>
            </a:r>
          </a:p>
          <a:p>
            <a:pPr algn="just"/>
            <a:r>
              <a:rPr lang="it-IT" sz="1200" b="0" i="0">
                <a:solidFill>
                  <a:srgbClr val="1A1A1A"/>
                </a:solidFill>
                <a:effectLst/>
                <a:latin typeface="Work Sans" pitchFamily="2" charset="0"/>
              </a:rPr>
              <a:t>Il dato per gli anni scolastici 2019/20 e 2020/21 non è disponibile poiché le prove non sono state svolte a causa della pandemia da Covid-19.</a:t>
            </a:r>
          </a:p>
        </p:txBody>
      </p:sp>
      <p:grpSp>
        <p:nvGrpSpPr>
          <p:cNvPr id="2" name="Gruppo 1">
            <a:extLst>
              <a:ext uri="{FF2B5EF4-FFF2-40B4-BE49-F238E27FC236}">
                <a16:creationId xmlns:a16="http://schemas.microsoft.com/office/drawing/2014/main" id="{267D7850-6498-4ED4-B962-42B7AE45D74A}"/>
              </a:ext>
            </a:extLst>
          </p:cNvPr>
          <p:cNvGrpSpPr/>
          <p:nvPr/>
        </p:nvGrpSpPr>
        <p:grpSpPr>
          <a:xfrm>
            <a:off x="497889" y="2172223"/>
            <a:ext cx="11206403" cy="2235613"/>
            <a:chOff x="213417" y="2063020"/>
            <a:chExt cx="11490875" cy="2297191"/>
          </a:xfrm>
        </p:grpSpPr>
        <p:cxnSp>
          <p:nvCxnSpPr>
            <p:cNvPr id="12" name="Connettore diritto 11">
              <a:extLst>
                <a:ext uri="{FF2B5EF4-FFF2-40B4-BE49-F238E27FC236}">
                  <a16:creationId xmlns:a16="http://schemas.microsoft.com/office/drawing/2014/main" id="{56323C50-3D35-4D7F-947A-B7D890475C52}"/>
                </a:ext>
              </a:extLst>
            </p:cNvPr>
            <p:cNvCxnSpPr>
              <a:cxnSpLocks/>
            </p:cNvCxnSpPr>
            <p:nvPr/>
          </p:nvCxnSpPr>
          <p:spPr>
            <a:xfrm>
              <a:off x="213417" y="2063020"/>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F148B0C2-F0A0-494C-9BDD-7D038A0E339C}"/>
                </a:ext>
              </a:extLst>
            </p:cNvPr>
            <p:cNvCxnSpPr>
              <a:cxnSpLocks/>
            </p:cNvCxnSpPr>
            <p:nvPr/>
          </p:nvCxnSpPr>
          <p:spPr>
            <a:xfrm>
              <a:off x="213417" y="2522458"/>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CCC8AAC1-5BB5-4F9D-B5BB-43224098CA19}"/>
                </a:ext>
              </a:extLst>
            </p:cNvPr>
            <p:cNvCxnSpPr>
              <a:cxnSpLocks/>
            </p:cNvCxnSpPr>
            <p:nvPr/>
          </p:nvCxnSpPr>
          <p:spPr>
            <a:xfrm>
              <a:off x="213417" y="2981896"/>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FAD8E039-14C7-4E89-91E2-DA83972568E9}"/>
                </a:ext>
              </a:extLst>
            </p:cNvPr>
            <p:cNvCxnSpPr>
              <a:cxnSpLocks/>
            </p:cNvCxnSpPr>
            <p:nvPr/>
          </p:nvCxnSpPr>
          <p:spPr>
            <a:xfrm>
              <a:off x="213417" y="3441335"/>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36F1D9F0-3480-43C8-ACB9-04A47FC4E910}"/>
                </a:ext>
              </a:extLst>
            </p:cNvPr>
            <p:cNvCxnSpPr>
              <a:cxnSpLocks/>
            </p:cNvCxnSpPr>
            <p:nvPr/>
          </p:nvCxnSpPr>
          <p:spPr>
            <a:xfrm>
              <a:off x="213417" y="3900773"/>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F8C505FC-7F90-4279-8C66-F1908D2EFE2C}"/>
                </a:ext>
              </a:extLst>
            </p:cNvPr>
            <p:cNvCxnSpPr>
              <a:cxnSpLocks/>
            </p:cNvCxnSpPr>
            <p:nvPr/>
          </p:nvCxnSpPr>
          <p:spPr>
            <a:xfrm>
              <a:off x="213417" y="4360211"/>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grpSp>
      <p:sp>
        <p:nvSpPr>
          <p:cNvPr id="21" name="CasellaDiTesto 20">
            <a:extLst>
              <a:ext uri="{FF2B5EF4-FFF2-40B4-BE49-F238E27FC236}">
                <a16:creationId xmlns:a16="http://schemas.microsoft.com/office/drawing/2014/main" id="{5B4F150E-0598-479C-976B-C46E62DC4E75}"/>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2" name="Pulsante di azione: vuoto 21" descr="Indietro con riempimento a tinta unita">
            <a:hlinkClick r:id="rId3" action="ppaction://hlinksldjump" highlightClick="1"/>
            <a:extLst>
              <a:ext uri="{FF2B5EF4-FFF2-40B4-BE49-F238E27FC236}">
                <a16:creationId xmlns:a16="http://schemas.microsoft.com/office/drawing/2014/main" id="{256A1C55-3F49-4AAC-9245-EA30A2170685}"/>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3" name="Gruppo 22">
            <a:extLst>
              <a:ext uri="{FF2B5EF4-FFF2-40B4-BE49-F238E27FC236}">
                <a16:creationId xmlns:a16="http://schemas.microsoft.com/office/drawing/2014/main" id="{B89B84D4-B207-4C99-B578-56E9D02C8FDE}"/>
              </a:ext>
            </a:extLst>
          </p:cNvPr>
          <p:cNvGrpSpPr/>
          <p:nvPr/>
        </p:nvGrpSpPr>
        <p:grpSpPr>
          <a:xfrm rot="5400000">
            <a:off x="-3167651" y="3212999"/>
            <a:ext cx="6662061" cy="432000"/>
            <a:chOff x="0" y="0"/>
            <a:chExt cx="12260385" cy="581573"/>
          </a:xfrm>
        </p:grpSpPr>
        <p:pic>
          <p:nvPicPr>
            <p:cNvPr id="25" name="Immagine 24">
              <a:extLst>
                <a:ext uri="{FF2B5EF4-FFF2-40B4-BE49-F238E27FC236}">
                  <a16:creationId xmlns:a16="http://schemas.microsoft.com/office/drawing/2014/main" id="{FC5F6AB3-9210-4EC4-B7A4-ED2C92F33D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26" name="Immagine 25">
              <a:extLst>
                <a:ext uri="{FF2B5EF4-FFF2-40B4-BE49-F238E27FC236}">
                  <a16:creationId xmlns:a16="http://schemas.microsoft.com/office/drawing/2014/main" id="{F8F8F4CC-CE0B-44B0-9B51-AB15E27C21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27" name="Immagine 26">
              <a:extLst>
                <a:ext uri="{FF2B5EF4-FFF2-40B4-BE49-F238E27FC236}">
                  <a16:creationId xmlns:a16="http://schemas.microsoft.com/office/drawing/2014/main" id="{BF89AD4C-27C2-4364-91CF-1FA55D8167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30" name="Gruppo 29">
            <a:extLst>
              <a:ext uri="{FF2B5EF4-FFF2-40B4-BE49-F238E27FC236}">
                <a16:creationId xmlns:a16="http://schemas.microsoft.com/office/drawing/2014/main" id="{1F3767FA-C3FC-487D-9A9F-992872804688}"/>
              </a:ext>
            </a:extLst>
          </p:cNvPr>
          <p:cNvGrpSpPr/>
          <p:nvPr/>
        </p:nvGrpSpPr>
        <p:grpSpPr>
          <a:xfrm>
            <a:off x="4572000" y="85316"/>
            <a:ext cx="7526173" cy="369714"/>
            <a:chOff x="596530" y="360775"/>
            <a:chExt cx="9604098" cy="341130"/>
          </a:xfrm>
        </p:grpSpPr>
        <p:sp>
          <p:nvSpPr>
            <p:cNvPr id="32" name="CasellaDiTesto 31">
              <a:extLst>
                <a:ext uri="{FF2B5EF4-FFF2-40B4-BE49-F238E27FC236}">
                  <a16:creationId xmlns:a16="http://schemas.microsoft.com/office/drawing/2014/main" id="{434DC80D-D738-42DC-8B59-A1A45EB38733}"/>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33" name="Immagine 32">
              <a:extLst>
                <a:ext uri="{FF2B5EF4-FFF2-40B4-BE49-F238E27FC236}">
                  <a16:creationId xmlns:a16="http://schemas.microsoft.com/office/drawing/2014/main" id="{AF2FCBCB-06C6-4CF9-A08B-3664DE7803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62474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412295" y="4922699"/>
            <a:ext cx="11698061" cy="1938992"/>
          </a:xfrm>
          <a:prstGeom prst="rect">
            <a:avLst/>
          </a:prstGeom>
          <a:noFill/>
        </p:spPr>
        <p:txBody>
          <a:bodyPr wrap="square">
            <a:spAutoFit/>
          </a:bodyPr>
          <a:lstStyle/>
          <a:p>
            <a:pPr algn="just"/>
            <a:r>
              <a:rPr lang="it-IT" sz="1200" b="0" i="0">
                <a:solidFill>
                  <a:srgbClr val="1A1A1A"/>
                </a:solidFill>
                <a:effectLst/>
                <a:latin typeface="Work Sans" pitchFamily="2" charset="0"/>
              </a:rPr>
              <a:t>È auspicabile avere un livello di variabilità tra le classi il più prossimo allo zero perché sta ad indicare una situazione di omogeneità e di equilibrio nella composizione delle classi e, quindi, una complementare maggiore variabilità al loro interno (saranno presenti tutti i livelli di rendimento, dalle eccellenze fino alle difficoltà conclamate):</a:t>
            </a:r>
          </a:p>
          <a:p>
            <a:pPr algn="just">
              <a:buFont typeface="Arial" panose="020B0604020202020204" pitchFamily="34" charset="0"/>
              <a:buChar char="•"/>
            </a:pPr>
            <a:r>
              <a:rPr lang="it-IT" sz="1200" b="0" i="0">
                <a:solidFill>
                  <a:srgbClr val="1A1A1A"/>
                </a:solidFill>
                <a:effectLst/>
                <a:latin typeface="Work Sans" pitchFamily="2" charset="0"/>
              </a:rPr>
              <a:t>L’istogramma azzurro indica il valore medio italiano.</a:t>
            </a:r>
          </a:p>
          <a:p>
            <a:pPr algn="just">
              <a:buFont typeface="Arial" panose="020B0604020202020204" pitchFamily="34" charset="0"/>
              <a:buChar char="•"/>
            </a:pPr>
            <a:r>
              <a:rPr lang="it-IT" sz="1200" b="0" i="0">
                <a:solidFill>
                  <a:srgbClr val="1A1A1A"/>
                </a:solidFill>
                <a:effectLst/>
                <a:latin typeface="Work Sans" pitchFamily="2" charset="0"/>
              </a:rPr>
              <a:t>L’istogramma della scuola può avere colori differenti:</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Rosso (situazione non auspicabile) se il valore è superiore a 50%.</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Rosa (situazione poco auspicabile) se il valore è superiore a 30% ma uguale o inferiore a 50%.</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Giallo se il valore è superiore a 5% ma uguale o inferiore a 30%.</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Verde chiaro (situazione auspicabile) se il valore è superiore a 2% ma uguale o inferiore a 5%.</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Verde (situazione maggiormente auspicabile) se il valore è inferiore o uguale a 2%.</a:t>
            </a:r>
          </a:p>
        </p:txBody>
      </p:sp>
      <p:sp>
        <p:nvSpPr>
          <p:cNvPr id="12" name="CasellaDiTesto 11">
            <a:extLst>
              <a:ext uri="{FF2B5EF4-FFF2-40B4-BE49-F238E27FC236}">
                <a16:creationId xmlns:a16="http://schemas.microsoft.com/office/drawing/2014/main" id="{54F8B4DB-2CE7-4FE8-A752-BB8D2CA3F814}"/>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3" name="Pulsante di azione: vuoto 12" descr="Indietro con riempimento a tinta unita">
            <a:hlinkClick r:id="rId2" action="ppaction://hlinksldjump" highlightClick="1"/>
            <a:extLst>
              <a:ext uri="{FF2B5EF4-FFF2-40B4-BE49-F238E27FC236}">
                <a16:creationId xmlns:a16="http://schemas.microsoft.com/office/drawing/2014/main" id="{ED8F3207-BE63-458B-8F0C-CE1B5E37F5CE}"/>
              </a:ext>
            </a:extLst>
          </p:cNvPr>
          <p:cNvSpPr/>
          <p:nvPr/>
        </p:nvSpPr>
        <p:spPr>
          <a:xfrm>
            <a:off x="2075250" y="505529"/>
            <a:ext cx="417501" cy="386443"/>
          </a:xfrm>
          <a:prstGeom prst="actionButtonBlank">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uppo 13">
            <a:extLst>
              <a:ext uri="{FF2B5EF4-FFF2-40B4-BE49-F238E27FC236}">
                <a16:creationId xmlns:a16="http://schemas.microsoft.com/office/drawing/2014/main" id="{A41DC2E7-89B2-46DE-ADDA-5FAB122D0ABB}"/>
              </a:ext>
            </a:extLst>
          </p:cNvPr>
          <p:cNvGrpSpPr/>
          <p:nvPr/>
        </p:nvGrpSpPr>
        <p:grpSpPr>
          <a:xfrm rot="5400000">
            <a:off x="-3167651" y="3212999"/>
            <a:ext cx="6662061" cy="432000"/>
            <a:chOff x="0" y="0"/>
            <a:chExt cx="12260385" cy="581573"/>
          </a:xfrm>
        </p:grpSpPr>
        <p:pic>
          <p:nvPicPr>
            <p:cNvPr id="15" name="Immagine 14">
              <a:extLst>
                <a:ext uri="{FF2B5EF4-FFF2-40B4-BE49-F238E27FC236}">
                  <a16:creationId xmlns:a16="http://schemas.microsoft.com/office/drawing/2014/main" id="{DE8EBF1C-98CD-403F-B457-33DA6B9198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6" name="Immagine 15">
              <a:extLst>
                <a:ext uri="{FF2B5EF4-FFF2-40B4-BE49-F238E27FC236}">
                  <a16:creationId xmlns:a16="http://schemas.microsoft.com/office/drawing/2014/main" id="{DBDD2EA5-789F-4572-ABBA-F5788B95AF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7" name="Immagine 16">
              <a:extLst>
                <a:ext uri="{FF2B5EF4-FFF2-40B4-BE49-F238E27FC236}">
                  <a16:creationId xmlns:a16="http://schemas.microsoft.com/office/drawing/2014/main" id="{0453906C-6D9B-462B-B6F8-E0F910A5AD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pic>
        <p:nvPicPr>
          <p:cNvPr id="18" name="Image 0" descr="preencoded.png">
            <a:extLst>
              <a:ext uri="{FF2B5EF4-FFF2-40B4-BE49-F238E27FC236}">
                <a16:creationId xmlns:a16="http://schemas.microsoft.com/office/drawing/2014/main" id="{114AA302-BED5-4CED-B5FC-9A78EE6036DA}"/>
              </a:ext>
            </a:extLst>
          </p:cNvPr>
          <p:cNvPicPr>
            <a:picLocks noChangeAspect="1"/>
          </p:cNvPicPr>
          <p:nvPr/>
        </p:nvPicPr>
        <p:blipFill rotWithShape="1">
          <a:blip r:embed="rId6"/>
          <a:srcRect b="17154"/>
          <a:stretch/>
        </p:blipFill>
        <p:spPr>
          <a:xfrm>
            <a:off x="585454" y="949841"/>
            <a:ext cx="11193326" cy="3964303"/>
          </a:xfrm>
          <a:prstGeom prst="rect">
            <a:avLst/>
          </a:prstGeom>
        </p:spPr>
      </p:pic>
      <p:grpSp>
        <p:nvGrpSpPr>
          <p:cNvPr id="22" name="Gruppo 21">
            <a:extLst>
              <a:ext uri="{FF2B5EF4-FFF2-40B4-BE49-F238E27FC236}">
                <a16:creationId xmlns:a16="http://schemas.microsoft.com/office/drawing/2014/main" id="{23D58D8E-5784-4FE5-99F2-64FA454F2FBE}"/>
              </a:ext>
            </a:extLst>
          </p:cNvPr>
          <p:cNvGrpSpPr/>
          <p:nvPr/>
        </p:nvGrpSpPr>
        <p:grpSpPr>
          <a:xfrm>
            <a:off x="4572000" y="85316"/>
            <a:ext cx="7526173" cy="369714"/>
            <a:chOff x="596530" y="360775"/>
            <a:chExt cx="9604098" cy="341130"/>
          </a:xfrm>
        </p:grpSpPr>
        <p:sp>
          <p:nvSpPr>
            <p:cNvPr id="23" name="CasellaDiTesto 22">
              <a:extLst>
                <a:ext uri="{FF2B5EF4-FFF2-40B4-BE49-F238E27FC236}">
                  <a16:creationId xmlns:a16="http://schemas.microsoft.com/office/drawing/2014/main" id="{8ECFE8E9-FC6D-4F37-B399-8307C20CB81F}"/>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4" name="Immagine 23">
              <a:extLst>
                <a:ext uri="{FF2B5EF4-FFF2-40B4-BE49-F238E27FC236}">
                  <a16:creationId xmlns:a16="http://schemas.microsoft.com/office/drawing/2014/main" id="{143F9743-0692-4CB1-935D-532549E45A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4293431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78392D1-5474-4751-9C8D-E278B2C25932}"/>
              </a:ext>
            </a:extLst>
          </p:cNvPr>
          <p:cNvSpPr txBox="1"/>
          <p:nvPr/>
        </p:nvSpPr>
        <p:spPr>
          <a:xfrm>
            <a:off x="758762" y="1098760"/>
            <a:ext cx="10674476" cy="5509200"/>
          </a:xfrm>
          <a:prstGeom prst="rect">
            <a:avLst/>
          </a:prstGeom>
          <a:noFill/>
        </p:spPr>
        <p:txBody>
          <a:bodyPr wrap="square" rtlCol="0">
            <a:spAutoFit/>
          </a:bodyPr>
          <a:lstStyle/>
          <a:p>
            <a:pPr algn="ctr"/>
            <a:r>
              <a:rPr lang="it-IT" sz="5400">
                <a:latin typeface="Segoe Script" panose="030B0504020000000003" pitchFamily="66" charset="0"/>
              </a:rPr>
              <a:t>   </a:t>
            </a:r>
          </a:p>
          <a:p>
            <a:pPr algn="ctr"/>
            <a:r>
              <a:rPr lang="it-IT" sz="3600">
                <a:latin typeface="Segoe Script" panose="030B0504020000000003" pitchFamily="66" charset="0"/>
              </a:rPr>
              <a:t>LICEO </a:t>
            </a:r>
            <a:r>
              <a:rPr lang="it-IT" sz="3600">
                <a:latin typeface="Segoe Script" panose="030B0504020000000003" pitchFamily="66" charset="0"/>
                <a:sym typeface="Symbol" panose="05050102010706020507" pitchFamily="18" charset="2"/>
              </a:rPr>
              <a:t></a:t>
            </a:r>
            <a:r>
              <a:rPr lang="it-IT" sz="3600">
                <a:latin typeface="Segoe Script" panose="030B0504020000000003" pitchFamily="66" charset="0"/>
              </a:rPr>
              <a:t>P. NERVI–G. FERRARI</a:t>
            </a:r>
            <a:r>
              <a:rPr lang="it-IT" sz="3600">
                <a:latin typeface="Segoe Script" panose="030B0504020000000003" pitchFamily="66" charset="0"/>
                <a:sym typeface="Symbol" panose="05050102010706020507" pitchFamily="18" charset="2"/>
              </a:rPr>
              <a:t></a:t>
            </a:r>
          </a:p>
          <a:p>
            <a:pPr algn="ctr"/>
            <a:endParaRPr lang="it-IT" sz="4000">
              <a:latin typeface="Segoe Script" panose="030B0504020000000003" pitchFamily="66" charset="0"/>
            </a:endParaRPr>
          </a:p>
          <a:p>
            <a:pPr algn="ctr"/>
            <a:r>
              <a:rPr lang="it-IT" sz="5400">
                <a:latin typeface="Segoe Script" panose="030B0504020000000003" pitchFamily="66" charset="0"/>
              </a:rPr>
              <a:t>Restituzione Dati INVALSI </a:t>
            </a:r>
          </a:p>
          <a:p>
            <a:pPr algn="ctr"/>
            <a:r>
              <a:rPr lang="it-IT" sz="3600">
                <a:latin typeface="Segoe Script" panose="030B0504020000000003" pitchFamily="66" charset="0"/>
              </a:rPr>
              <a:t>a.s. 2024/2025</a:t>
            </a:r>
          </a:p>
          <a:p>
            <a:pPr algn="ctr"/>
            <a:endParaRPr lang="it-IT" sz="4400">
              <a:latin typeface="Segoe Script" panose="030B0504020000000003" pitchFamily="66" charset="0"/>
            </a:endParaRPr>
          </a:p>
          <a:p>
            <a:pPr algn="ctr"/>
            <a:r>
              <a:rPr lang="it-IT" sz="4400">
                <a:highlight>
                  <a:srgbClr val="FFFF00"/>
                </a:highlight>
                <a:latin typeface="Segoe Script" panose="030B0504020000000003" pitchFamily="66" charset="0"/>
              </a:rPr>
              <a:t>Classi quinte </a:t>
            </a:r>
          </a:p>
          <a:p>
            <a:pPr algn="ctr"/>
            <a:r>
              <a:rPr lang="it-IT" sz="4400">
                <a:highlight>
                  <a:srgbClr val="FFFF00"/>
                </a:highlight>
                <a:latin typeface="Segoe Script" panose="030B0504020000000003" pitchFamily="66" charset="0"/>
              </a:rPr>
              <a:t>Grafici di Inglese</a:t>
            </a:r>
          </a:p>
        </p:txBody>
      </p:sp>
      <p:pic>
        <p:nvPicPr>
          <p:cNvPr id="4" name="Immagine 3">
            <a:extLst>
              <a:ext uri="{FF2B5EF4-FFF2-40B4-BE49-F238E27FC236}">
                <a16:creationId xmlns:a16="http://schemas.microsoft.com/office/drawing/2014/main" id="{94B3E544-BF83-4D7F-A9FD-C7AC091DA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0513" y="1416436"/>
            <a:ext cx="908304" cy="1313688"/>
          </a:xfrm>
          <a:prstGeom prst="rect">
            <a:avLst/>
          </a:prstGeom>
        </p:spPr>
      </p:pic>
      <p:pic>
        <p:nvPicPr>
          <p:cNvPr id="15" name="Immagine 14">
            <a:extLst>
              <a:ext uri="{FF2B5EF4-FFF2-40B4-BE49-F238E27FC236}">
                <a16:creationId xmlns:a16="http://schemas.microsoft.com/office/drawing/2014/main" id="{6BC88578-F037-4D10-B4BF-B98B2D6A9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183" y="1416436"/>
            <a:ext cx="1119999" cy="1137099"/>
          </a:xfrm>
          <a:prstGeom prst="rect">
            <a:avLst/>
          </a:prstGeom>
        </p:spPr>
      </p:pic>
      <p:pic>
        <p:nvPicPr>
          <p:cNvPr id="16" name="Immagine 15">
            <a:extLst>
              <a:ext uri="{FF2B5EF4-FFF2-40B4-BE49-F238E27FC236}">
                <a16:creationId xmlns:a16="http://schemas.microsoft.com/office/drawing/2014/main" id="{920FCA90-6BFF-42C1-8D34-057DF2A05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7138" y="1416436"/>
            <a:ext cx="537724" cy="537724"/>
          </a:xfrm>
          <a:prstGeom prst="rect">
            <a:avLst/>
          </a:prstGeom>
        </p:spPr>
      </p:pic>
      <p:grpSp>
        <p:nvGrpSpPr>
          <p:cNvPr id="21" name="Gruppo 20">
            <a:extLst>
              <a:ext uri="{FF2B5EF4-FFF2-40B4-BE49-F238E27FC236}">
                <a16:creationId xmlns:a16="http://schemas.microsoft.com/office/drawing/2014/main" id="{89C7094E-1E04-474C-A396-8EC938F2895E}"/>
              </a:ext>
            </a:extLst>
          </p:cNvPr>
          <p:cNvGrpSpPr/>
          <p:nvPr/>
        </p:nvGrpSpPr>
        <p:grpSpPr>
          <a:xfrm rot="5400000">
            <a:off x="-3167651" y="3212999"/>
            <a:ext cx="6662061" cy="432000"/>
            <a:chOff x="0" y="0"/>
            <a:chExt cx="12260385" cy="581573"/>
          </a:xfrm>
        </p:grpSpPr>
        <p:pic>
          <p:nvPicPr>
            <p:cNvPr id="22" name="Immagine 21">
              <a:extLst>
                <a:ext uri="{FF2B5EF4-FFF2-40B4-BE49-F238E27FC236}">
                  <a16:creationId xmlns:a16="http://schemas.microsoft.com/office/drawing/2014/main" id="{814EE8AF-86D3-41FF-9877-DADAB0DFEF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23" name="Immagine 22">
              <a:extLst>
                <a:ext uri="{FF2B5EF4-FFF2-40B4-BE49-F238E27FC236}">
                  <a16:creationId xmlns:a16="http://schemas.microsoft.com/office/drawing/2014/main" id="{B0D08472-FE23-47CF-B3DA-8CF50BB89E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24" name="Immagine 23">
              <a:extLst>
                <a:ext uri="{FF2B5EF4-FFF2-40B4-BE49-F238E27FC236}">
                  <a16:creationId xmlns:a16="http://schemas.microsoft.com/office/drawing/2014/main" id="{6D79C417-3141-49AD-8006-1A885A18AE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26" name="CasellaDiTesto 25">
            <a:extLst>
              <a:ext uri="{FF2B5EF4-FFF2-40B4-BE49-F238E27FC236}">
                <a16:creationId xmlns:a16="http://schemas.microsoft.com/office/drawing/2014/main" id="{EE0C9615-7C36-4F64-BFD6-A8C7EEDBC98A}"/>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7" name="Pulsante di azione: vuoto 26" descr="Indietro con riempimento a tinta unita">
            <a:hlinkClick r:id="rId6" action="ppaction://hlinksldjump" highlightClick="1"/>
            <a:extLst>
              <a:ext uri="{FF2B5EF4-FFF2-40B4-BE49-F238E27FC236}">
                <a16:creationId xmlns:a16="http://schemas.microsoft.com/office/drawing/2014/main" id="{2C1E0C0C-BC87-4152-94B0-FAD0D4477181}"/>
              </a:ext>
            </a:extLst>
          </p:cNvPr>
          <p:cNvSpPr/>
          <p:nvPr/>
        </p:nvSpPr>
        <p:spPr>
          <a:xfrm>
            <a:off x="2075250" y="505529"/>
            <a:ext cx="417501" cy="386443"/>
          </a:xfrm>
          <a:prstGeom prst="actionButtonBlank">
            <a:avLst/>
          </a:prstGeom>
          <a:blipFill dpi="0"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92224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o 11">
            <a:extLst>
              <a:ext uri="{FF2B5EF4-FFF2-40B4-BE49-F238E27FC236}">
                <a16:creationId xmlns:a16="http://schemas.microsoft.com/office/drawing/2014/main" id="{91EFD8C9-9FDF-484C-99C8-56257D6CAF35}"/>
              </a:ext>
            </a:extLst>
          </p:cNvPr>
          <p:cNvGrpSpPr/>
          <p:nvPr/>
        </p:nvGrpSpPr>
        <p:grpSpPr>
          <a:xfrm rot="5400000">
            <a:off x="-3167651" y="3212999"/>
            <a:ext cx="6662061" cy="432000"/>
            <a:chOff x="0" y="0"/>
            <a:chExt cx="12260385" cy="581573"/>
          </a:xfrm>
        </p:grpSpPr>
        <p:pic>
          <p:nvPicPr>
            <p:cNvPr id="13" name="Immagine 12">
              <a:extLst>
                <a:ext uri="{FF2B5EF4-FFF2-40B4-BE49-F238E27FC236}">
                  <a16:creationId xmlns:a16="http://schemas.microsoft.com/office/drawing/2014/main" id="{15006FB2-5A0A-4A35-929B-56E97EB77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4" name="Immagine 13">
              <a:extLst>
                <a:ext uri="{FF2B5EF4-FFF2-40B4-BE49-F238E27FC236}">
                  <a16:creationId xmlns:a16="http://schemas.microsoft.com/office/drawing/2014/main" id="{14CEF032-A4D4-4238-B308-B33F1CE2B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5" name="Immagine 14">
              <a:extLst>
                <a:ext uri="{FF2B5EF4-FFF2-40B4-BE49-F238E27FC236}">
                  <a16:creationId xmlns:a16="http://schemas.microsoft.com/office/drawing/2014/main" id="{8D375F36-9625-4DF3-9A20-125E265AF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16" name="CasellaDiTesto 15">
            <a:extLst>
              <a:ext uri="{FF2B5EF4-FFF2-40B4-BE49-F238E27FC236}">
                <a16:creationId xmlns:a16="http://schemas.microsoft.com/office/drawing/2014/main" id="{73E2ED1F-1AD4-49B0-A36E-A48EE6627658}"/>
              </a:ext>
            </a:extLst>
          </p:cNvPr>
          <p:cNvSpPr txBox="1"/>
          <p:nvPr/>
        </p:nvSpPr>
        <p:spPr>
          <a:xfrm>
            <a:off x="478839" y="38073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7" name="Pulsante di azione: vuoto 16" descr="Indietro con riempimento a tinta unita">
            <a:hlinkClick r:id="rId3" action="ppaction://hlinksldjump" highlightClick="1"/>
            <a:extLst>
              <a:ext uri="{FF2B5EF4-FFF2-40B4-BE49-F238E27FC236}">
                <a16:creationId xmlns:a16="http://schemas.microsoft.com/office/drawing/2014/main" id="{3BA5ED65-490F-48F6-9C57-39EE680E15C4}"/>
              </a:ext>
            </a:extLst>
          </p:cNvPr>
          <p:cNvSpPr/>
          <p:nvPr/>
        </p:nvSpPr>
        <p:spPr>
          <a:xfrm>
            <a:off x="2056200" y="37217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age 0" descr="preencoded.png">
            <a:extLst>
              <a:ext uri="{FF2B5EF4-FFF2-40B4-BE49-F238E27FC236}">
                <a16:creationId xmlns:a16="http://schemas.microsoft.com/office/drawing/2014/main" id="{63BF2A84-80FB-4975-BF9E-BF8426A431FC}"/>
              </a:ext>
            </a:extLst>
          </p:cNvPr>
          <p:cNvPicPr>
            <a:picLocks noChangeAspect="1"/>
          </p:cNvPicPr>
          <p:nvPr/>
        </p:nvPicPr>
        <p:blipFill rotWithShape="1">
          <a:blip r:embed="rId6"/>
          <a:srcRect b="9814"/>
          <a:stretch/>
        </p:blipFill>
        <p:spPr>
          <a:xfrm>
            <a:off x="1164699" y="857249"/>
            <a:ext cx="10110251" cy="6000751"/>
          </a:xfrm>
          <a:prstGeom prst="rect">
            <a:avLst/>
          </a:prstGeom>
        </p:spPr>
      </p:pic>
      <p:grpSp>
        <p:nvGrpSpPr>
          <p:cNvPr id="2" name="Gruppo 1">
            <a:extLst>
              <a:ext uri="{FF2B5EF4-FFF2-40B4-BE49-F238E27FC236}">
                <a16:creationId xmlns:a16="http://schemas.microsoft.com/office/drawing/2014/main" id="{93817116-EEBB-415F-A1A2-C026DD1CC433}"/>
              </a:ext>
            </a:extLst>
          </p:cNvPr>
          <p:cNvGrpSpPr/>
          <p:nvPr/>
        </p:nvGrpSpPr>
        <p:grpSpPr>
          <a:xfrm>
            <a:off x="1352550" y="1758221"/>
            <a:ext cx="9897568" cy="4366354"/>
            <a:chOff x="941882" y="1758221"/>
            <a:chExt cx="10308236" cy="4517660"/>
          </a:xfrm>
        </p:grpSpPr>
        <p:cxnSp>
          <p:nvCxnSpPr>
            <p:cNvPr id="19" name="Connettore diritto 18">
              <a:extLst>
                <a:ext uri="{FF2B5EF4-FFF2-40B4-BE49-F238E27FC236}">
                  <a16:creationId xmlns:a16="http://schemas.microsoft.com/office/drawing/2014/main" id="{4CA0FFF9-BE84-4605-8176-79BF490D31B9}"/>
                </a:ext>
              </a:extLst>
            </p:cNvPr>
            <p:cNvCxnSpPr>
              <a:cxnSpLocks/>
            </p:cNvCxnSpPr>
            <p:nvPr/>
          </p:nvCxnSpPr>
          <p:spPr>
            <a:xfrm>
              <a:off x="941882" y="1758221"/>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52039CB1-3B1D-4A91-B1ED-3FDB77F8D1CF}"/>
                </a:ext>
              </a:extLst>
            </p:cNvPr>
            <p:cNvCxnSpPr>
              <a:cxnSpLocks/>
            </p:cNvCxnSpPr>
            <p:nvPr/>
          </p:nvCxnSpPr>
          <p:spPr>
            <a:xfrm>
              <a:off x="941882" y="2059398"/>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9D2B7A1C-550B-40B5-8E6E-A906E078922D}"/>
                </a:ext>
              </a:extLst>
            </p:cNvPr>
            <p:cNvCxnSpPr>
              <a:cxnSpLocks/>
            </p:cNvCxnSpPr>
            <p:nvPr/>
          </p:nvCxnSpPr>
          <p:spPr>
            <a:xfrm>
              <a:off x="941882" y="2360575"/>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10F90652-EDAB-4767-9D48-0FB6A42EE928}"/>
                </a:ext>
              </a:extLst>
            </p:cNvPr>
            <p:cNvCxnSpPr>
              <a:cxnSpLocks/>
            </p:cNvCxnSpPr>
            <p:nvPr/>
          </p:nvCxnSpPr>
          <p:spPr>
            <a:xfrm>
              <a:off x="941882" y="2661752"/>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309E73E5-EE60-4861-9BA5-BB764CA05FA0}"/>
                </a:ext>
              </a:extLst>
            </p:cNvPr>
            <p:cNvCxnSpPr>
              <a:cxnSpLocks/>
            </p:cNvCxnSpPr>
            <p:nvPr/>
          </p:nvCxnSpPr>
          <p:spPr>
            <a:xfrm>
              <a:off x="941882" y="2962929"/>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6CFC9825-9EAC-4F82-937F-3591B2961555}"/>
                </a:ext>
              </a:extLst>
            </p:cNvPr>
            <p:cNvCxnSpPr>
              <a:cxnSpLocks/>
            </p:cNvCxnSpPr>
            <p:nvPr/>
          </p:nvCxnSpPr>
          <p:spPr>
            <a:xfrm>
              <a:off x="941882" y="3264106"/>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ABC92233-6DB5-4239-AC6F-EEB274ACC172}"/>
                </a:ext>
              </a:extLst>
            </p:cNvPr>
            <p:cNvCxnSpPr>
              <a:cxnSpLocks/>
            </p:cNvCxnSpPr>
            <p:nvPr/>
          </p:nvCxnSpPr>
          <p:spPr>
            <a:xfrm>
              <a:off x="941882" y="3565283"/>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8F7ADDFE-9335-4184-8EBE-A9A440A562D3}"/>
                </a:ext>
              </a:extLst>
            </p:cNvPr>
            <p:cNvCxnSpPr>
              <a:cxnSpLocks/>
            </p:cNvCxnSpPr>
            <p:nvPr/>
          </p:nvCxnSpPr>
          <p:spPr>
            <a:xfrm>
              <a:off x="941882" y="3866460"/>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F8269048-1444-4687-8445-B29122F48F49}"/>
                </a:ext>
              </a:extLst>
            </p:cNvPr>
            <p:cNvCxnSpPr>
              <a:cxnSpLocks/>
            </p:cNvCxnSpPr>
            <p:nvPr/>
          </p:nvCxnSpPr>
          <p:spPr>
            <a:xfrm>
              <a:off x="941882" y="4167637"/>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F7BA459F-0398-40F2-992E-96D92C35555C}"/>
                </a:ext>
              </a:extLst>
            </p:cNvPr>
            <p:cNvCxnSpPr>
              <a:cxnSpLocks/>
            </p:cNvCxnSpPr>
            <p:nvPr/>
          </p:nvCxnSpPr>
          <p:spPr>
            <a:xfrm>
              <a:off x="941882" y="4468814"/>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695A2F9A-9AF4-4877-A94E-FD38BD513CEF}"/>
                </a:ext>
              </a:extLst>
            </p:cNvPr>
            <p:cNvCxnSpPr>
              <a:cxnSpLocks/>
            </p:cNvCxnSpPr>
            <p:nvPr/>
          </p:nvCxnSpPr>
          <p:spPr>
            <a:xfrm>
              <a:off x="941882" y="4769991"/>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8FB55417-759F-46F7-AC81-71718C3217D8}"/>
                </a:ext>
              </a:extLst>
            </p:cNvPr>
            <p:cNvCxnSpPr>
              <a:cxnSpLocks/>
            </p:cNvCxnSpPr>
            <p:nvPr/>
          </p:nvCxnSpPr>
          <p:spPr>
            <a:xfrm>
              <a:off x="941882" y="5071168"/>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0AAFC0E6-0FEB-4B78-9893-E323FD86E72B}"/>
                </a:ext>
              </a:extLst>
            </p:cNvPr>
            <p:cNvCxnSpPr>
              <a:cxnSpLocks/>
            </p:cNvCxnSpPr>
            <p:nvPr/>
          </p:nvCxnSpPr>
          <p:spPr>
            <a:xfrm>
              <a:off x="941882" y="5372345"/>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32F8B31-4260-4E60-9F34-47431B3B93B4}"/>
                </a:ext>
              </a:extLst>
            </p:cNvPr>
            <p:cNvCxnSpPr>
              <a:cxnSpLocks/>
            </p:cNvCxnSpPr>
            <p:nvPr/>
          </p:nvCxnSpPr>
          <p:spPr>
            <a:xfrm>
              <a:off x="941882" y="5673522"/>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DFAE2D1-A74B-422C-A751-650BB0FA64F3}"/>
                </a:ext>
              </a:extLst>
            </p:cNvPr>
            <p:cNvCxnSpPr>
              <a:cxnSpLocks/>
            </p:cNvCxnSpPr>
            <p:nvPr/>
          </p:nvCxnSpPr>
          <p:spPr>
            <a:xfrm>
              <a:off x="941882" y="5974699"/>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815D82D8-57D9-44DA-88C6-517C2571073E}"/>
                </a:ext>
              </a:extLst>
            </p:cNvPr>
            <p:cNvCxnSpPr>
              <a:cxnSpLocks/>
            </p:cNvCxnSpPr>
            <p:nvPr/>
          </p:nvCxnSpPr>
          <p:spPr>
            <a:xfrm>
              <a:off x="941882" y="6275881"/>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grpSp>
      <p:grpSp>
        <p:nvGrpSpPr>
          <p:cNvPr id="40" name="Gruppo 39">
            <a:extLst>
              <a:ext uri="{FF2B5EF4-FFF2-40B4-BE49-F238E27FC236}">
                <a16:creationId xmlns:a16="http://schemas.microsoft.com/office/drawing/2014/main" id="{C7AF4736-147F-4205-A164-03D0865BDDD6}"/>
              </a:ext>
            </a:extLst>
          </p:cNvPr>
          <p:cNvGrpSpPr/>
          <p:nvPr/>
        </p:nvGrpSpPr>
        <p:grpSpPr>
          <a:xfrm>
            <a:off x="4572000" y="85316"/>
            <a:ext cx="7526173" cy="369714"/>
            <a:chOff x="596530" y="360775"/>
            <a:chExt cx="9604098" cy="341130"/>
          </a:xfrm>
        </p:grpSpPr>
        <p:sp>
          <p:nvSpPr>
            <p:cNvPr id="41" name="CasellaDiTesto 40">
              <a:extLst>
                <a:ext uri="{FF2B5EF4-FFF2-40B4-BE49-F238E27FC236}">
                  <a16:creationId xmlns:a16="http://schemas.microsoft.com/office/drawing/2014/main" id="{F29D9E38-B8C2-435E-B37F-11B691DC3E66}"/>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42" name="Immagine 41">
              <a:extLst>
                <a:ext uri="{FF2B5EF4-FFF2-40B4-BE49-F238E27FC236}">
                  <a16:creationId xmlns:a16="http://schemas.microsoft.com/office/drawing/2014/main" id="{1C841A5F-C5D3-4B75-A950-F63F494173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
        <p:nvSpPr>
          <p:cNvPr id="31" name="Rettangolo 30">
            <a:extLst>
              <a:ext uri="{FF2B5EF4-FFF2-40B4-BE49-F238E27FC236}">
                <a16:creationId xmlns:a16="http://schemas.microsoft.com/office/drawing/2014/main" id="{8634E2AC-38DF-4A4F-9213-6CE73F0F5CA8}"/>
              </a:ext>
            </a:extLst>
          </p:cNvPr>
          <p:cNvSpPr/>
          <p:nvPr/>
        </p:nvSpPr>
        <p:spPr>
          <a:xfrm>
            <a:off x="1259079" y="1451730"/>
            <a:ext cx="2040302" cy="2921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CasellaDiTesto 35">
            <a:extLst>
              <a:ext uri="{FF2B5EF4-FFF2-40B4-BE49-F238E27FC236}">
                <a16:creationId xmlns:a16="http://schemas.microsoft.com/office/drawing/2014/main" id="{E2AF0E3C-5363-425B-AE6B-86B3A0B99254}"/>
              </a:ext>
            </a:extLst>
          </p:cNvPr>
          <p:cNvSpPr txBox="1"/>
          <p:nvPr/>
        </p:nvSpPr>
        <p:spPr>
          <a:xfrm>
            <a:off x="1291471" y="2791380"/>
            <a:ext cx="1857081" cy="369332"/>
          </a:xfrm>
          <a:prstGeom prst="rect">
            <a:avLst/>
          </a:prstGeom>
          <a:noFill/>
        </p:spPr>
        <p:txBody>
          <a:bodyPr wrap="square" rtlCol="0">
            <a:spAutoFit/>
          </a:bodyPr>
          <a:lstStyle/>
          <a:p>
            <a:pPr algn="ctr"/>
            <a:r>
              <a:rPr lang="it-IT"/>
              <a:t>omissis</a:t>
            </a:r>
          </a:p>
        </p:txBody>
      </p:sp>
    </p:spTree>
    <p:extLst>
      <p:ext uri="{BB962C8B-B14F-4D97-AF65-F5344CB8AC3E}">
        <p14:creationId xmlns:p14="http://schemas.microsoft.com/office/powerpoint/2010/main" val="808416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78392D1-5474-4751-9C8D-E278B2C25932}"/>
              </a:ext>
            </a:extLst>
          </p:cNvPr>
          <p:cNvSpPr txBox="1"/>
          <p:nvPr/>
        </p:nvSpPr>
        <p:spPr>
          <a:xfrm>
            <a:off x="758762" y="1098760"/>
            <a:ext cx="10674476" cy="5509200"/>
          </a:xfrm>
          <a:prstGeom prst="rect">
            <a:avLst/>
          </a:prstGeom>
          <a:noFill/>
        </p:spPr>
        <p:txBody>
          <a:bodyPr wrap="square" rtlCol="0">
            <a:spAutoFit/>
          </a:bodyPr>
          <a:lstStyle/>
          <a:p>
            <a:pPr algn="ctr"/>
            <a:r>
              <a:rPr lang="it-IT" sz="5400">
                <a:latin typeface="Segoe Script" panose="030B0504020000000003" pitchFamily="66" charset="0"/>
              </a:rPr>
              <a:t>   </a:t>
            </a:r>
          </a:p>
          <a:p>
            <a:pPr algn="ctr"/>
            <a:r>
              <a:rPr lang="it-IT" sz="3600">
                <a:latin typeface="Segoe Script" panose="030B0504020000000003" pitchFamily="66" charset="0"/>
              </a:rPr>
              <a:t>LICEO </a:t>
            </a:r>
            <a:r>
              <a:rPr lang="it-IT" sz="3600">
                <a:latin typeface="Segoe Script" panose="030B0504020000000003" pitchFamily="66" charset="0"/>
                <a:sym typeface="Symbol" panose="05050102010706020507" pitchFamily="18" charset="2"/>
              </a:rPr>
              <a:t></a:t>
            </a:r>
            <a:r>
              <a:rPr lang="it-IT" sz="3600">
                <a:latin typeface="Segoe Script" panose="030B0504020000000003" pitchFamily="66" charset="0"/>
              </a:rPr>
              <a:t>P. NERVI–G. FERRARI</a:t>
            </a:r>
            <a:r>
              <a:rPr lang="it-IT" sz="3600">
                <a:latin typeface="Segoe Script" panose="030B0504020000000003" pitchFamily="66" charset="0"/>
                <a:sym typeface="Symbol" panose="05050102010706020507" pitchFamily="18" charset="2"/>
              </a:rPr>
              <a:t></a:t>
            </a:r>
          </a:p>
          <a:p>
            <a:pPr algn="ctr"/>
            <a:endParaRPr lang="it-IT" sz="4000">
              <a:latin typeface="Segoe Script" panose="030B0504020000000003" pitchFamily="66" charset="0"/>
            </a:endParaRPr>
          </a:p>
          <a:p>
            <a:pPr algn="ctr"/>
            <a:r>
              <a:rPr lang="it-IT" sz="5400">
                <a:latin typeface="Segoe Script" panose="030B0504020000000003" pitchFamily="66" charset="0"/>
              </a:rPr>
              <a:t>Restituzione Dati INVALSI </a:t>
            </a:r>
          </a:p>
          <a:p>
            <a:pPr algn="ctr"/>
            <a:r>
              <a:rPr lang="it-IT" sz="3600">
                <a:latin typeface="Segoe Script" panose="030B0504020000000003" pitchFamily="66" charset="0"/>
              </a:rPr>
              <a:t>a.s. 2024/2025</a:t>
            </a:r>
          </a:p>
          <a:p>
            <a:pPr algn="ctr"/>
            <a:endParaRPr lang="it-IT" sz="4400">
              <a:latin typeface="Segoe Script" panose="030B0504020000000003" pitchFamily="66" charset="0"/>
            </a:endParaRPr>
          </a:p>
          <a:p>
            <a:pPr algn="ctr"/>
            <a:r>
              <a:rPr lang="it-IT" sz="4400">
                <a:highlight>
                  <a:srgbClr val="FFFF00"/>
                </a:highlight>
                <a:latin typeface="Segoe Script" panose="030B0504020000000003" pitchFamily="66" charset="0"/>
              </a:rPr>
              <a:t>Classi seconde </a:t>
            </a:r>
          </a:p>
          <a:p>
            <a:pPr algn="ctr"/>
            <a:r>
              <a:rPr lang="it-IT" sz="4400">
                <a:highlight>
                  <a:srgbClr val="FFFF00"/>
                </a:highlight>
                <a:latin typeface="Segoe Script" panose="030B0504020000000003" pitchFamily="66" charset="0"/>
              </a:rPr>
              <a:t>Grafici di Italiano</a:t>
            </a:r>
          </a:p>
        </p:txBody>
      </p:sp>
      <p:pic>
        <p:nvPicPr>
          <p:cNvPr id="4" name="Immagine 3">
            <a:extLst>
              <a:ext uri="{FF2B5EF4-FFF2-40B4-BE49-F238E27FC236}">
                <a16:creationId xmlns:a16="http://schemas.microsoft.com/office/drawing/2014/main" id="{94B3E544-BF83-4D7F-A9FD-C7AC091DA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0513" y="1416436"/>
            <a:ext cx="908304" cy="1313688"/>
          </a:xfrm>
          <a:prstGeom prst="rect">
            <a:avLst/>
          </a:prstGeom>
        </p:spPr>
      </p:pic>
      <p:pic>
        <p:nvPicPr>
          <p:cNvPr id="15" name="Immagine 14">
            <a:extLst>
              <a:ext uri="{FF2B5EF4-FFF2-40B4-BE49-F238E27FC236}">
                <a16:creationId xmlns:a16="http://schemas.microsoft.com/office/drawing/2014/main" id="{6BC88578-F037-4D10-B4BF-B98B2D6A9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183" y="1416436"/>
            <a:ext cx="1119999" cy="1137099"/>
          </a:xfrm>
          <a:prstGeom prst="rect">
            <a:avLst/>
          </a:prstGeom>
        </p:spPr>
      </p:pic>
      <p:pic>
        <p:nvPicPr>
          <p:cNvPr id="16" name="Immagine 15">
            <a:extLst>
              <a:ext uri="{FF2B5EF4-FFF2-40B4-BE49-F238E27FC236}">
                <a16:creationId xmlns:a16="http://schemas.microsoft.com/office/drawing/2014/main" id="{920FCA90-6BFF-42C1-8D34-057DF2A05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7138" y="1416436"/>
            <a:ext cx="537724" cy="537724"/>
          </a:xfrm>
          <a:prstGeom prst="rect">
            <a:avLst/>
          </a:prstGeom>
        </p:spPr>
      </p:pic>
      <p:grpSp>
        <p:nvGrpSpPr>
          <p:cNvPr id="21" name="Gruppo 20">
            <a:extLst>
              <a:ext uri="{FF2B5EF4-FFF2-40B4-BE49-F238E27FC236}">
                <a16:creationId xmlns:a16="http://schemas.microsoft.com/office/drawing/2014/main" id="{89C7094E-1E04-474C-A396-8EC938F2895E}"/>
              </a:ext>
            </a:extLst>
          </p:cNvPr>
          <p:cNvGrpSpPr/>
          <p:nvPr/>
        </p:nvGrpSpPr>
        <p:grpSpPr>
          <a:xfrm rot="5400000">
            <a:off x="-3167651" y="3212999"/>
            <a:ext cx="6662061" cy="432000"/>
            <a:chOff x="0" y="0"/>
            <a:chExt cx="12260385" cy="581573"/>
          </a:xfrm>
        </p:grpSpPr>
        <p:pic>
          <p:nvPicPr>
            <p:cNvPr id="22" name="Immagine 21">
              <a:extLst>
                <a:ext uri="{FF2B5EF4-FFF2-40B4-BE49-F238E27FC236}">
                  <a16:creationId xmlns:a16="http://schemas.microsoft.com/office/drawing/2014/main" id="{814EE8AF-86D3-41FF-9877-DADAB0DFEF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23" name="Immagine 22">
              <a:extLst>
                <a:ext uri="{FF2B5EF4-FFF2-40B4-BE49-F238E27FC236}">
                  <a16:creationId xmlns:a16="http://schemas.microsoft.com/office/drawing/2014/main" id="{B0D08472-FE23-47CF-B3DA-8CF50BB89E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24" name="Immagine 23">
              <a:extLst>
                <a:ext uri="{FF2B5EF4-FFF2-40B4-BE49-F238E27FC236}">
                  <a16:creationId xmlns:a16="http://schemas.microsoft.com/office/drawing/2014/main" id="{6D79C417-3141-49AD-8006-1A885A18AE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26" name="CasellaDiTesto 25">
            <a:extLst>
              <a:ext uri="{FF2B5EF4-FFF2-40B4-BE49-F238E27FC236}">
                <a16:creationId xmlns:a16="http://schemas.microsoft.com/office/drawing/2014/main" id="{EE0C9615-7C36-4F64-BFD6-A8C7EEDBC98A}"/>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7" name="Pulsante di azione: vuoto 26" descr="Indietro con riempimento a tinta unita">
            <a:hlinkClick r:id="rId6" action="ppaction://hlinksldjump" highlightClick="1"/>
            <a:extLst>
              <a:ext uri="{FF2B5EF4-FFF2-40B4-BE49-F238E27FC236}">
                <a16:creationId xmlns:a16="http://schemas.microsoft.com/office/drawing/2014/main" id="{2C1E0C0C-BC87-4152-94B0-FAD0D4477181}"/>
              </a:ext>
            </a:extLst>
          </p:cNvPr>
          <p:cNvSpPr/>
          <p:nvPr/>
        </p:nvSpPr>
        <p:spPr>
          <a:xfrm>
            <a:off x="2075250" y="505529"/>
            <a:ext cx="417501" cy="386443"/>
          </a:xfrm>
          <a:prstGeom prst="actionButtonBlank">
            <a:avLst/>
          </a:prstGeom>
          <a:blipFill dpi="0"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9747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364880" y="5150164"/>
            <a:ext cx="11730976" cy="830997"/>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di studenti e studentesse (valori assoluti e percentuali) che non raggiungono i traguardi (livelli 1+2) e raggiungono i traguardi (livelli 3+4+5) secondo alcune caratteristiche:</a:t>
            </a:r>
          </a:p>
          <a:p>
            <a:pPr algn="just">
              <a:buFont typeface="Arial" panose="020B0604020202020204" pitchFamily="34" charset="0"/>
              <a:buChar char="•"/>
            </a:pPr>
            <a:r>
              <a:rPr lang="it-IT" sz="1200" b="0" i="0">
                <a:solidFill>
                  <a:srgbClr val="1A1A1A"/>
                </a:solidFill>
                <a:effectLst/>
                <a:latin typeface="Work Sans" pitchFamily="2" charset="0"/>
              </a:rPr>
              <a:t>Origine: nativi (se nati/nate in Italia o all’estero con almeno un genitore nato in Italia), stranieri di prima generazione (se nati/nate all’estero con entrambi i genitori nati all’estero) e stranieri di seconda generazione (se nati/nate in Italia con entrambi i genitori nati all’estero).</a:t>
            </a:r>
          </a:p>
        </p:txBody>
      </p:sp>
      <p:grpSp>
        <p:nvGrpSpPr>
          <p:cNvPr id="12" name="Gruppo 11">
            <a:extLst>
              <a:ext uri="{FF2B5EF4-FFF2-40B4-BE49-F238E27FC236}">
                <a16:creationId xmlns:a16="http://schemas.microsoft.com/office/drawing/2014/main" id="{91EFD8C9-9FDF-484C-99C8-56257D6CAF35}"/>
              </a:ext>
            </a:extLst>
          </p:cNvPr>
          <p:cNvGrpSpPr/>
          <p:nvPr/>
        </p:nvGrpSpPr>
        <p:grpSpPr>
          <a:xfrm rot="5400000">
            <a:off x="-3167651" y="3212999"/>
            <a:ext cx="6662061" cy="432000"/>
            <a:chOff x="0" y="0"/>
            <a:chExt cx="12260385" cy="581573"/>
          </a:xfrm>
        </p:grpSpPr>
        <p:pic>
          <p:nvPicPr>
            <p:cNvPr id="13" name="Immagine 12">
              <a:extLst>
                <a:ext uri="{FF2B5EF4-FFF2-40B4-BE49-F238E27FC236}">
                  <a16:creationId xmlns:a16="http://schemas.microsoft.com/office/drawing/2014/main" id="{15006FB2-5A0A-4A35-929B-56E97EB77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4" name="Immagine 13">
              <a:extLst>
                <a:ext uri="{FF2B5EF4-FFF2-40B4-BE49-F238E27FC236}">
                  <a16:creationId xmlns:a16="http://schemas.microsoft.com/office/drawing/2014/main" id="{14CEF032-A4D4-4238-B308-B33F1CE2B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5" name="Immagine 14">
              <a:extLst>
                <a:ext uri="{FF2B5EF4-FFF2-40B4-BE49-F238E27FC236}">
                  <a16:creationId xmlns:a16="http://schemas.microsoft.com/office/drawing/2014/main" id="{8D375F36-9625-4DF3-9A20-125E265AF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16" name="CasellaDiTesto 15">
            <a:extLst>
              <a:ext uri="{FF2B5EF4-FFF2-40B4-BE49-F238E27FC236}">
                <a16:creationId xmlns:a16="http://schemas.microsoft.com/office/drawing/2014/main" id="{73E2ED1F-1AD4-49B0-A36E-A48EE6627658}"/>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7" name="Pulsante di azione: vuoto 16" descr="Indietro con riempimento a tinta unita">
            <a:hlinkClick r:id="rId3" action="ppaction://hlinksldjump" highlightClick="1"/>
            <a:extLst>
              <a:ext uri="{FF2B5EF4-FFF2-40B4-BE49-F238E27FC236}">
                <a16:creationId xmlns:a16="http://schemas.microsoft.com/office/drawing/2014/main" id="{3BA5ED65-490F-48F6-9C57-39EE680E15C4}"/>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age 0" descr="preencoded.png">
            <a:extLst>
              <a:ext uri="{FF2B5EF4-FFF2-40B4-BE49-F238E27FC236}">
                <a16:creationId xmlns:a16="http://schemas.microsoft.com/office/drawing/2014/main" id="{3546BB67-2896-4C7A-B87D-999ADD1E4B2A}"/>
              </a:ext>
            </a:extLst>
          </p:cNvPr>
          <p:cNvPicPr>
            <a:picLocks noChangeAspect="1"/>
          </p:cNvPicPr>
          <p:nvPr/>
        </p:nvPicPr>
        <p:blipFill rotWithShape="1">
          <a:blip r:embed="rId6"/>
          <a:srcRect b="17398"/>
          <a:stretch/>
        </p:blipFill>
        <p:spPr>
          <a:xfrm>
            <a:off x="364880" y="931940"/>
            <a:ext cx="11808000" cy="4169700"/>
          </a:xfrm>
          <a:prstGeom prst="rect">
            <a:avLst/>
          </a:prstGeom>
        </p:spPr>
      </p:pic>
      <p:grpSp>
        <p:nvGrpSpPr>
          <p:cNvPr id="22" name="Gruppo 21">
            <a:extLst>
              <a:ext uri="{FF2B5EF4-FFF2-40B4-BE49-F238E27FC236}">
                <a16:creationId xmlns:a16="http://schemas.microsoft.com/office/drawing/2014/main" id="{D08C713B-DC97-4945-9710-6C833D6C4842}"/>
              </a:ext>
            </a:extLst>
          </p:cNvPr>
          <p:cNvGrpSpPr/>
          <p:nvPr/>
        </p:nvGrpSpPr>
        <p:grpSpPr>
          <a:xfrm>
            <a:off x="4572000" y="85316"/>
            <a:ext cx="7526173" cy="369714"/>
            <a:chOff x="596530" y="360775"/>
            <a:chExt cx="9604098" cy="341130"/>
          </a:xfrm>
        </p:grpSpPr>
        <p:sp>
          <p:nvSpPr>
            <p:cNvPr id="23" name="CasellaDiTesto 22">
              <a:extLst>
                <a:ext uri="{FF2B5EF4-FFF2-40B4-BE49-F238E27FC236}">
                  <a16:creationId xmlns:a16="http://schemas.microsoft.com/office/drawing/2014/main" id="{E028EEE2-31D2-454C-B180-DADA8324FB0C}"/>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4" name="Immagine 23">
              <a:extLst>
                <a:ext uri="{FF2B5EF4-FFF2-40B4-BE49-F238E27FC236}">
                  <a16:creationId xmlns:a16="http://schemas.microsoft.com/office/drawing/2014/main" id="{B2838401-C244-4F71-95B2-BE7E8536ED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2023549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432072" y="5565662"/>
            <a:ext cx="11711856" cy="1015663"/>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di studenti e studentesse (valori assoluti e percentuali) che non raggiungono i traguardi (livelli 1+2) e raggiungono i traguardi (livelli 3+4+5) secondo alcune caratteristiche:</a:t>
            </a:r>
          </a:p>
          <a:p>
            <a:pPr algn="just">
              <a:buFont typeface="Arial" panose="020B0604020202020204" pitchFamily="34" charset="0"/>
              <a:buChar char="•"/>
            </a:pPr>
            <a:r>
              <a:rPr lang="it-IT" sz="1200" b="0" i="0">
                <a:solidFill>
                  <a:srgbClr val="1A1A1A"/>
                </a:solidFill>
                <a:effectLst/>
                <a:latin typeface="Work Sans" pitchFamily="2" charset="0"/>
              </a:rPr>
              <a:t>Regolarità: studenti e studentesse regolari (se frequentano una classe corrispondente alla loro età anagrafica, secondo la normativa vigente, o se anticipatari/ anticipatarie che non hanno mai ripetuto l’anno scolastico) e posticipatari (se non frequentano una classe corrispondente alla loro età anagrafica o se anticipatari/anticipatarie che hanno ripetuto almeno una volta l’anno scolastico).</a:t>
            </a:r>
          </a:p>
        </p:txBody>
      </p:sp>
      <p:grpSp>
        <p:nvGrpSpPr>
          <p:cNvPr id="12" name="Gruppo 11">
            <a:extLst>
              <a:ext uri="{FF2B5EF4-FFF2-40B4-BE49-F238E27FC236}">
                <a16:creationId xmlns:a16="http://schemas.microsoft.com/office/drawing/2014/main" id="{91EFD8C9-9FDF-484C-99C8-56257D6CAF35}"/>
              </a:ext>
            </a:extLst>
          </p:cNvPr>
          <p:cNvGrpSpPr/>
          <p:nvPr/>
        </p:nvGrpSpPr>
        <p:grpSpPr>
          <a:xfrm rot="5400000">
            <a:off x="-3167651" y="3212999"/>
            <a:ext cx="6662061" cy="432000"/>
            <a:chOff x="0" y="0"/>
            <a:chExt cx="12260385" cy="581573"/>
          </a:xfrm>
        </p:grpSpPr>
        <p:pic>
          <p:nvPicPr>
            <p:cNvPr id="13" name="Immagine 12">
              <a:extLst>
                <a:ext uri="{FF2B5EF4-FFF2-40B4-BE49-F238E27FC236}">
                  <a16:creationId xmlns:a16="http://schemas.microsoft.com/office/drawing/2014/main" id="{15006FB2-5A0A-4A35-929B-56E97EB77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4" name="Immagine 13">
              <a:extLst>
                <a:ext uri="{FF2B5EF4-FFF2-40B4-BE49-F238E27FC236}">
                  <a16:creationId xmlns:a16="http://schemas.microsoft.com/office/drawing/2014/main" id="{14CEF032-A4D4-4238-B308-B33F1CE2B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5" name="Immagine 14">
              <a:extLst>
                <a:ext uri="{FF2B5EF4-FFF2-40B4-BE49-F238E27FC236}">
                  <a16:creationId xmlns:a16="http://schemas.microsoft.com/office/drawing/2014/main" id="{8D375F36-9625-4DF3-9A20-125E265AF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16" name="CasellaDiTesto 15">
            <a:extLst>
              <a:ext uri="{FF2B5EF4-FFF2-40B4-BE49-F238E27FC236}">
                <a16:creationId xmlns:a16="http://schemas.microsoft.com/office/drawing/2014/main" id="{F55AA373-6586-4807-8A3A-E64E3EC0E485}"/>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7" name="Pulsante di azione: vuoto 16" descr="Indietro con riempimento a tinta unita">
            <a:hlinkClick r:id="rId3" action="ppaction://hlinksldjump" highlightClick="1"/>
            <a:extLst>
              <a:ext uri="{FF2B5EF4-FFF2-40B4-BE49-F238E27FC236}">
                <a16:creationId xmlns:a16="http://schemas.microsoft.com/office/drawing/2014/main" id="{41404416-8490-4DCE-AC08-EAA5FC77A8B7}"/>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2922EAB7-5AB5-459C-9633-2668CB8ADE80}"/>
              </a:ext>
            </a:extLst>
          </p:cNvPr>
          <p:cNvPicPr>
            <a:picLocks noChangeAspect="1"/>
          </p:cNvPicPr>
          <p:nvPr/>
        </p:nvPicPr>
        <p:blipFill rotWithShape="1">
          <a:blip r:embed="rId6">
            <a:extLst>
              <a:ext uri="{28A0092B-C50C-407E-A947-70E740481C1C}">
                <a14:useLocalDpi xmlns:a14="http://schemas.microsoft.com/office/drawing/2010/main" val="0"/>
              </a:ext>
            </a:extLst>
          </a:blip>
          <a:srcRect l="17140" t="40695" r="2656" b="6388"/>
          <a:stretch/>
        </p:blipFill>
        <p:spPr>
          <a:xfrm>
            <a:off x="364880" y="1174842"/>
            <a:ext cx="11808000" cy="4382265"/>
          </a:xfrm>
          <a:prstGeom prst="rect">
            <a:avLst/>
          </a:prstGeom>
        </p:spPr>
      </p:pic>
      <p:grpSp>
        <p:nvGrpSpPr>
          <p:cNvPr id="21" name="Gruppo 20">
            <a:extLst>
              <a:ext uri="{FF2B5EF4-FFF2-40B4-BE49-F238E27FC236}">
                <a16:creationId xmlns:a16="http://schemas.microsoft.com/office/drawing/2014/main" id="{8FBC5AD9-B834-43F1-B277-574CBDBC328C}"/>
              </a:ext>
            </a:extLst>
          </p:cNvPr>
          <p:cNvGrpSpPr/>
          <p:nvPr/>
        </p:nvGrpSpPr>
        <p:grpSpPr>
          <a:xfrm>
            <a:off x="4572000" y="85316"/>
            <a:ext cx="7526173" cy="369714"/>
            <a:chOff x="596530" y="360775"/>
            <a:chExt cx="9604098" cy="341130"/>
          </a:xfrm>
        </p:grpSpPr>
        <p:sp>
          <p:nvSpPr>
            <p:cNvPr id="22" name="CasellaDiTesto 21">
              <a:extLst>
                <a:ext uri="{FF2B5EF4-FFF2-40B4-BE49-F238E27FC236}">
                  <a16:creationId xmlns:a16="http://schemas.microsoft.com/office/drawing/2014/main" id="{A1A206D0-DCFA-4A07-818E-541EAF432763}"/>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3" name="Immagine 22">
              <a:extLst>
                <a:ext uri="{FF2B5EF4-FFF2-40B4-BE49-F238E27FC236}">
                  <a16:creationId xmlns:a16="http://schemas.microsoft.com/office/drawing/2014/main" id="{562CC141-A726-45E6-A62A-9C8DDFB7DA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954151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494079" y="5598533"/>
            <a:ext cx="11587842" cy="461665"/>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di studenti e studentesse (valori assoluti e percentuali) che non raggiungono i traguardi (livelli 1+2) e raggiungono i traguardi (livelli 3+4+5) secondo il genere.</a:t>
            </a:r>
          </a:p>
        </p:txBody>
      </p:sp>
      <p:grpSp>
        <p:nvGrpSpPr>
          <p:cNvPr id="12" name="Gruppo 11">
            <a:extLst>
              <a:ext uri="{FF2B5EF4-FFF2-40B4-BE49-F238E27FC236}">
                <a16:creationId xmlns:a16="http://schemas.microsoft.com/office/drawing/2014/main" id="{91EFD8C9-9FDF-484C-99C8-56257D6CAF35}"/>
              </a:ext>
            </a:extLst>
          </p:cNvPr>
          <p:cNvGrpSpPr/>
          <p:nvPr/>
        </p:nvGrpSpPr>
        <p:grpSpPr>
          <a:xfrm rot="5400000">
            <a:off x="-3167651" y="3212999"/>
            <a:ext cx="6662061" cy="432000"/>
            <a:chOff x="0" y="0"/>
            <a:chExt cx="12260385" cy="581573"/>
          </a:xfrm>
        </p:grpSpPr>
        <p:pic>
          <p:nvPicPr>
            <p:cNvPr id="13" name="Immagine 12">
              <a:extLst>
                <a:ext uri="{FF2B5EF4-FFF2-40B4-BE49-F238E27FC236}">
                  <a16:creationId xmlns:a16="http://schemas.microsoft.com/office/drawing/2014/main" id="{15006FB2-5A0A-4A35-929B-56E97EB77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4" name="Immagine 13">
              <a:extLst>
                <a:ext uri="{FF2B5EF4-FFF2-40B4-BE49-F238E27FC236}">
                  <a16:creationId xmlns:a16="http://schemas.microsoft.com/office/drawing/2014/main" id="{14CEF032-A4D4-4238-B308-B33F1CE2B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5" name="Immagine 14">
              <a:extLst>
                <a:ext uri="{FF2B5EF4-FFF2-40B4-BE49-F238E27FC236}">
                  <a16:creationId xmlns:a16="http://schemas.microsoft.com/office/drawing/2014/main" id="{8D375F36-9625-4DF3-9A20-125E265AF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8" name="CasellaDiTesto 7">
            <a:extLst>
              <a:ext uri="{FF2B5EF4-FFF2-40B4-BE49-F238E27FC236}">
                <a16:creationId xmlns:a16="http://schemas.microsoft.com/office/drawing/2014/main" id="{0F8071AB-6940-4C05-B01D-3A0852CF6AB2}"/>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9" name="Pulsante di azione: vuoto 8" descr="Indietro con riempimento a tinta unita">
            <a:hlinkClick r:id="rId3" action="ppaction://hlinksldjump" highlightClick="1"/>
            <a:extLst>
              <a:ext uri="{FF2B5EF4-FFF2-40B4-BE49-F238E27FC236}">
                <a16:creationId xmlns:a16="http://schemas.microsoft.com/office/drawing/2014/main" id="{A29B26FF-9F99-4D92-B6C1-C856DA615EC8}"/>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 name="Gruppo 5">
            <a:extLst>
              <a:ext uri="{FF2B5EF4-FFF2-40B4-BE49-F238E27FC236}">
                <a16:creationId xmlns:a16="http://schemas.microsoft.com/office/drawing/2014/main" id="{2C75DB5F-5F46-4FCC-8F64-D4DF1B85B66F}"/>
              </a:ext>
            </a:extLst>
          </p:cNvPr>
          <p:cNvGrpSpPr/>
          <p:nvPr/>
        </p:nvGrpSpPr>
        <p:grpSpPr>
          <a:xfrm>
            <a:off x="364880" y="1109817"/>
            <a:ext cx="11750850" cy="4100358"/>
            <a:chOff x="364880" y="1109816"/>
            <a:chExt cx="11808000" cy="4262318"/>
          </a:xfrm>
        </p:grpSpPr>
        <p:pic>
          <p:nvPicPr>
            <p:cNvPr id="4" name="Immagine 3">
              <a:extLst>
                <a:ext uri="{FF2B5EF4-FFF2-40B4-BE49-F238E27FC236}">
                  <a16:creationId xmlns:a16="http://schemas.microsoft.com/office/drawing/2014/main" id="{68181876-1D68-4CF2-B59A-D785EC8F465E}"/>
                </a:ext>
              </a:extLst>
            </p:cNvPr>
            <p:cNvPicPr>
              <a:picLocks noChangeAspect="1"/>
            </p:cNvPicPr>
            <p:nvPr/>
          </p:nvPicPr>
          <p:blipFill rotWithShape="1">
            <a:blip r:embed="rId6">
              <a:extLst>
                <a:ext uri="{28A0092B-C50C-407E-A947-70E740481C1C}">
                  <a14:useLocalDpi xmlns:a14="http://schemas.microsoft.com/office/drawing/2010/main" val="0"/>
                </a:ext>
              </a:extLst>
            </a:blip>
            <a:srcRect l="17022" t="40834" r="2266" b="7371"/>
            <a:stretch/>
          </p:blipFill>
          <p:spPr>
            <a:xfrm>
              <a:off x="364880" y="1109816"/>
              <a:ext cx="11808000" cy="4262318"/>
            </a:xfrm>
            <a:prstGeom prst="rect">
              <a:avLst/>
            </a:prstGeom>
          </p:spPr>
        </p:pic>
        <p:sp>
          <p:nvSpPr>
            <p:cNvPr id="5" name="Pulsante di azione: vuoto 4">
              <a:hlinkClick r:id="" action="ppaction://noaction" highlightClick="1"/>
              <a:extLst>
                <a:ext uri="{FF2B5EF4-FFF2-40B4-BE49-F238E27FC236}">
                  <a16:creationId xmlns:a16="http://schemas.microsoft.com/office/drawing/2014/main" id="{1E55F5CE-CC4D-4A7E-A078-ADBB608FD7A6}"/>
                </a:ext>
              </a:extLst>
            </p:cNvPr>
            <p:cNvSpPr/>
            <p:nvPr/>
          </p:nvSpPr>
          <p:spPr>
            <a:xfrm>
              <a:off x="11382375" y="5000625"/>
              <a:ext cx="790505" cy="371509"/>
            </a:xfrm>
            <a:prstGeom prst="actionButtonBlank">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1" name="Gruppo 20">
            <a:extLst>
              <a:ext uri="{FF2B5EF4-FFF2-40B4-BE49-F238E27FC236}">
                <a16:creationId xmlns:a16="http://schemas.microsoft.com/office/drawing/2014/main" id="{6312BF8B-08E0-4997-B3EA-D50C62891C4F}"/>
              </a:ext>
            </a:extLst>
          </p:cNvPr>
          <p:cNvGrpSpPr/>
          <p:nvPr/>
        </p:nvGrpSpPr>
        <p:grpSpPr>
          <a:xfrm>
            <a:off x="4572000" y="85316"/>
            <a:ext cx="7526173" cy="369714"/>
            <a:chOff x="596530" y="360775"/>
            <a:chExt cx="9604098" cy="341130"/>
          </a:xfrm>
        </p:grpSpPr>
        <p:sp>
          <p:nvSpPr>
            <p:cNvPr id="22" name="CasellaDiTesto 21">
              <a:extLst>
                <a:ext uri="{FF2B5EF4-FFF2-40B4-BE49-F238E27FC236}">
                  <a16:creationId xmlns:a16="http://schemas.microsoft.com/office/drawing/2014/main" id="{14F12410-431C-4858-A7B9-D299EC6D1738}"/>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3" name="Immagine 22">
              <a:extLst>
                <a:ext uri="{FF2B5EF4-FFF2-40B4-BE49-F238E27FC236}">
                  <a16:creationId xmlns:a16="http://schemas.microsoft.com/office/drawing/2014/main" id="{DB90642E-A8FA-4567-B16B-CEEB68D026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351507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478971" y="5585394"/>
            <a:ext cx="11625943" cy="1015663"/>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di studenti e studentesse (valori assoluti e percentuali) che non raggiungono i traguardi (livelli 1+2) e raggiungono i traguardi (livelli 3+4+5) secondo alcune caratteristiche:</a:t>
            </a:r>
          </a:p>
          <a:p>
            <a:pPr algn="just">
              <a:buFont typeface="Arial" panose="020B0604020202020204" pitchFamily="34" charset="0"/>
              <a:buChar char="•"/>
            </a:pPr>
            <a:r>
              <a:rPr lang="it-IT" sz="1200" b="0" i="0">
                <a:solidFill>
                  <a:srgbClr val="1A1A1A"/>
                </a:solidFill>
                <a:effectLst/>
                <a:latin typeface="Work Sans" pitchFamily="2" charset="0"/>
              </a:rPr>
              <a:t>Background della famiglia: “basso” o “medio-basso” se presentano un livello di background socio-economico-culturale di molto inferiore/inferiore in confronto a quello nazionale, “medio-alto” o “alto” se appartengono a un livello di background superiore/di molto superiore in confronto a quello nazionale.</a:t>
            </a:r>
          </a:p>
        </p:txBody>
      </p:sp>
      <p:grpSp>
        <p:nvGrpSpPr>
          <p:cNvPr id="12" name="Gruppo 11">
            <a:extLst>
              <a:ext uri="{FF2B5EF4-FFF2-40B4-BE49-F238E27FC236}">
                <a16:creationId xmlns:a16="http://schemas.microsoft.com/office/drawing/2014/main" id="{91EFD8C9-9FDF-484C-99C8-56257D6CAF35}"/>
              </a:ext>
            </a:extLst>
          </p:cNvPr>
          <p:cNvGrpSpPr/>
          <p:nvPr/>
        </p:nvGrpSpPr>
        <p:grpSpPr>
          <a:xfrm rot="5400000">
            <a:off x="-3167651" y="3212999"/>
            <a:ext cx="6662061" cy="432000"/>
            <a:chOff x="0" y="0"/>
            <a:chExt cx="12260385" cy="581573"/>
          </a:xfrm>
        </p:grpSpPr>
        <p:pic>
          <p:nvPicPr>
            <p:cNvPr id="13" name="Immagine 12">
              <a:extLst>
                <a:ext uri="{FF2B5EF4-FFF2-40B4-BE49-F238E27FC236}">
                  <a16:creationId xmlns:a16="http://schemas.microsoft.com/office/drawing/2014/main" id="{15006FB2-5A0A-4A35-929B-56E97EB77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4" name="Immagine 13">
              <a:extLst>
                <a:ext uri="{FF2B5EF4-FFF2-40B4-BE49-F238E27FC236}">
                  <a16:creationId xmlns:a16="http://schemas.microsoft.com/office/drawing/2014/main" id="{14CEF032-A4D4-4238-B308-B33F1CE2B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5" name="Immagine 14">
              <a:extLst>
                <a:ext uri="{FF2B5EF4-FFF2-40B4-BE49-F238E27FC236}">
                  <a16:creationId xmlns:a16="http://schemas.microsoft.com/office/drawing/2014/main" id="{8D375F36-9625-4DF3-9A20-125E265AF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10" name="CasellaDiTesto 9">
            <a:extLst>
              <a:ext uri="{FF2B5EF4-FFF2-40B4-BE49-F238E27FC236}">
                <a16:creationId xmlns:a16="http://schemas.microsoft.com/office/drawing/2014/main" id="{A753F95B-F40B-4655-8548-3FCC98EA9DFD}"/>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1" name="Pulsante di azione: vuoto 10" descr="Indietro con riempimento a tinta unita">
            <a:hlinkClick r:id="rId3" action="ppaction://hlinksldjump" highlightClick="1"/>
            <a:extLst>
              <a:ext uri="{FF2B5EF4-FFF2-40B4-BE49-F238E27FC236}">
                <a16:creationId xmlns:a16="http://schemas.microsoft.com/office/drawing/2014/main" id="{9BD0FD54-F0E0-4411-AA98-E895606BBD6B}"/>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 name="Gruppo 5">
            <a:extLst>
              <a:ext uri="{FF2B5EF4-FFF2-40B4-BE49-F238E27FC236}">
                <a16:creationId xmlns:a16="http://schemas.microsoft.com/office/drawing/2014/main" id="{5C5D4DF7-9000-4D3C-B2B3-E30E97CBF591}"/>
              </a:ext>
            </a:extLst>
          </p:cNvPr>
          <p:cNvGrpSpPr/>
          <p:nvPr/>
        </p:nvGrpSpPr>
        <p:grpSpPr>
          <a:xfrm>
            <a:off x="364880" y="1062669"/>
            <a:ext cx="11740034" cy="4309431"/>
            <a:chOff x="364880" y="1062669"/>
            <a:chExt cx="11808000" cy="4360583"/>
          </a:xfrm>
        </p:grpSpPr>
        <p:pic>
          <p:nvPicPr>
            <p:cNvPr id="3" name="Immagine 2">
              <a:extLst>
                <a:ext uri="{FF2B5EF4-FFF2-40B4-BE49-F238E27FC236}">
                  <a16:creationId xmlns:a16="http://schemas.microsoft.com/office/drawing/2014/main" id="{C6BE02D4-A997-4EE3-A5BA-7539891241B4}"/>
                </a:ext>
              </a:extLst>
            </p:cNvPr>
            <p:cNvPicPr>
              <a:picLocks noChangeAspect="1"/>
            </p:cNvPicPr>
            <p:nvPr/>
          </p:nvPicPr>
          <p:blipFill rotWithShape="1">
            <a:blip r:embed="rId6">
              <a:extLst>
                <a:ext uri="{28A0092B-C50C-407E-A947-70E740481C1C}">
                  <a14:useLocalDpi xmlns:a14="http://schemas.microsoft.com/office/drawing/2010/main" val="0"/>
                </a:ext>
              </a:extLst>
            </a:blip>
            <a:srcRect l="17656" t="40833" r="1953" b="6388"/>
            <a:stretch/>
          </p:blipFill>
          <p:spPr>
            <a:xfrm>
              <a:off x="364880" y="1062669"/>
              <a:ext cx="11808000" cy="4360583"/>
            </a:xfrm>
            <a:prstGeom prst="rect">
              <a:avLst/>
            </a:prstGeom>
          </p:spPr>
        </p:pic>
        <p:sp>
          <p:nvSpPr>
            <p:cNvPr id="5" name="Pulsante di azione: vuoto 4">
              <a:hlinkClick r:id="" action="ppaction://noaction" highlightClick="1"/>
              <a:extLst>
                <a:ext uri="{FF2B5EF4-FFF2-40B4-BE49-F238E27FC236}">
                  <a16:creationId xmlns:a16="http://schemas.microsoft.com/office/drawing/2014/main" id="{32C53F92-C96E-4D10-9876-58D418284248}"/>
                </a:ext>
              </a:extLst>
            </p:cNvPr>
            <p:cNvSpPr/>
            <p:nvPr/>
          </p:nvSpPr>
          <p:spPr>
            <a:xfrm>
              <a:off x="11382375" y="4991100"/>
              <a:ext cx="790505" cy="432152"/>
            </a:xfrm>
            <a:prstGeom prst="actionButtonBlank">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1" name="Gruppo 20">
            <a:extLst>
              <a:ext uri="{FF2B5EF4-FFF2-40B4-BE49-F238E27FC236}">
                <a16:creationId xmlns:a16="http://schemas.microsoft.com/office/drawing/2014/main" id="{7CDA8AF1-84D8-4D11-AB01-044D19E3064A}"/>
              </a:ext>
            </a:extLst>
          </p:cNvPr>
          <p:cNvGrpSpPr/>
          <p:nvPr/>
        </p:nvGrpSpPr>
        <p:grpSpPr>
          <a:xfrm>
            <a:off x="4572000" y="85316"/>
            <a:ext cx="7526173" cy="369714"/>
            <a:chOff x="596530" y="360775"/>
            <a:chExt cx="9604098" cy="341130"/>
          </a:xfrm>
        </p:grpSpPr>
        <p:sp>
          <p:nvSpPr>
            <p:cNvPr id="22" name="CasellaDiTesto 21">
              <a:extLst>
                <a:ext uri="{FF2B5EF4-FFF2-40B4-BE49-F238E27FC236}">
                  <a16:creationId xmlns:a16="http://schemas.microsoft.com/office/drawing/2014/main" id="{AC9C126E-C2C1-4452-8640-3A07F597386C}"/>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3" name="Immagine 22">
              <a:extLst>
                <a:ext uri="{FF2B5EF4-FFF2-40B4-BE49-F238E27FC236}">
                  <a16:creationId xmlns:a16="http://schemas.microsoft.com/office/drawing/2014/main" id="{085486D8-B042-4199-A2F3-7D91A0634E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3692413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0" descr="preencoded.png">
            <a:extLst>
              <a:ext uri="{FF2B5EF4-FFF2-40B4-BE49-F238E27FC236}">
                <a16:creationId xmlns:a16="http://schemas.microsoft.com/office/drawing/2014/main" id="{1ED3CCCD-DD2C-47AC-83EA-249D28A3FF4B}"/>
              </a:ext>
            </a:extLst>
          </p:cNvPr>
          <p:cNvPicPr>
            <a:picLocks noChangeAspect="1"/>
          </p:cNvPicPr>
          <p:nvPr/>
        </p:nvPicPr>
        <p:blipFill rotWithShape="1">
          <a:blip r:embed="rId2"/>
          <a:srcRect b="16179"/>
          <a:stretch/>
        </p:blipFill>
        <p:spPr>
          <a:xfrm>
            <a:off x="364880" y="1006037"/>
            <a:ext cx="11808000" cy="4231197"/>
          </a:xfrm>
          <a:prstGeom prst="rect">
            <a:avLst/>
          </a:prstGeom>
        </p:spPr>
      </p:pic>
      <p:sp>
        <p:nvSpPr>
          <p:cNvPr id="31" name="CasellaDiTesto 30">
            <a:extLst>
              <a:ext uri="{FF2B5EF4-FFF2-40B4-BE49-F238E27FC236}">
                <a16:creationId xmlns:a16="http://schemas.microsoft.com/office/drawing/2014/main" id="{C8E62BD5-F312-45CA-9D64-A8D519D3B9E2}"/>
              </a:ext>
            </a:extLst>
          </p:cNvPr>
          <p:cNvSpPr txBox="1"/>
          <p:nvPr/>
        </p:nvSpPr>
        <p:spPr>
          <a:xfrm>
            <a:off x="390929" y="5246549"/>
            <a:ext cx="11719428" cy="1384995"/>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degli studenti e delle studentesse (in valori assoluti e percentuali) per livelli di apprendimento.</a:t>
            </a:r>
          </a:p>
          <a:p>
            <a:pPr algn="just"/>
            <a:r>
              <a:rPr lang="it-IT" sz="1200" b="0" i="0">
                <a:solidFill>
                  <a:srgbClr val="1A1A1A"/>
                </a:solidFill>
                <a:effectLst/>
                <a:latin typeface="Work Sans" pitchFamily="2" charset="0"/>
              </a:rPr>
              <a:t>I livelli sono cinque: il livello 1 è il più basso mentre il livello 5 è il più alto. I livelli 1 e 2 identificano un risultato non in linea con i traguardi previsti al termine della II secondaria di secondo grado, il livello 3 rappresenta un esito della prova accettabile e i livelli 4 e 5 rappresentano il raggiungimento di robusti risultati di apprendimento.</a:t>
            </a:r>
          </a:p>
          <a:p>
            <a:pPr algn="just"/>
            <a:r>
              <a:rPr lang="it-IT" sz="1200" b="0" i="0">
                <a:solidFill>
                  <a:srgbClr val="1A1A1A"/>
                </a:solidFill>
                <a:effectLst/>
                <a:latin typeface="Work Sans" pitchFamily="2" charset="0"/>
              </a:rPr>
              <a:t>La somma dei valori di riga può non dare 100 a causa degli arrotondamenti.</a:t>
            </a:r>
          </a:p>
          <a:p>
            <a:pPr algn="just"/>
            <a:r>
              <a:rPr lang="it-IT" sz="1200" b="0" i="0">
                <a:solidFill>
                  <a:srgbClr val="1A1A1A"/>
                </a:solidFill>
                <a:effectLst/>
                <a:latin typeface="Work Sans" pitchFamily="2" charset="0"/>
              </a:rPr>
              <a:t>I confronti tra gli anni scolastici riguardano coorti diverse di studenti e studentesse e non gli stessi e le stesse seguiti nel tempo.</a:t>
            </a:r>
          </a:p>
          <a:p>
            <a:pPr algn="just"/>
            <a:r>
              <a:rPr lang="it-IT" sz="1200" b="0" i="0">
                <a:solidFill>
                  <a:srgbClr val="1A1A1A"/>
                </a:solidFill>
                <a:effectLst/>
                <a:latin typeface="Work Sans" pitchFamily="2" charset="0"/>
              </a:rPr>
              <a:t>Il dato per gli anni scolastici 2019/20 e 2020/21 non è disponibile poiché le prove non sono state svolte a causa della pandemia da Covid-19.</a:t>
            </a:r>
          </a:p>
        </p:txBody>
      </p:sp>
      <p:grpSp>
        <p:nvGrpSpPr>
          <p:cNvPr id="2" name="Gruppo 1">
            <a:extLst>
              <a:ext uri="{FF2B5EF4-FFF2-40B4-BE49-F238E27FC236}">
                <a16:creationId xmlns:a16="http://schemas.microsoft.com/office/drawing/2014/main" id="{267D7850-6498-4ED4-B962-42B7AE45D74A}"/>
              </a:ext>
            </a:extLst>
          </p:cNvPr>
          <p:cNvGrpSpPr/>
          <p:nvPr/>
        </p:nvGrpSpPr>
        <p:grpSpPr>
          <a:xfrm>
            <a:off x="497889" y="2172223"/>
            <a:ext cx="11206403" cy="2235613"/>
            <a:chOff x="213417" y="2063020"/>
            <a:chExt cx="11490875" cy="2297191"/>
          </a:xfrm>
        </p:grpSpPr>
        <p:cxnSp>
          <p:nvCxnSpPr>
            <p:cNvPr id="12" name="Connettore diritto 11">
              <a:extLst>
                <a:ext uri="{FF2B5EF4-FFF2-40B4-BE49-F238E27FC236}">
                  <a16:creationId xmlns:a16="http://schemas.microsoft.com/office/drawing/2014/main" id="{56323C50-3D35-4D7F-947A-B7D890475C52}"/>
                </a:ext>
              </a:extLst>
            </p:cNvPr>
            <p:cNvCxnSpPr>
              <a:cxnSpLocks/>
            </p:cNvCxnSpPr>
            <p:nvPr/>
          </p:nvCxnSpPr>
          <p:spPr>
            <a:xfrm>
              <a:off x="213417" y="2063020"/>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F148B0C2-F0A0-494C-9BDD-7D038A0E339C}"/>
                </a:ext>
              </a:extLst>
            </p:cNvPr>
            <p:cNvCxnSpPr>
              <a:cxnSpLocks/>
            </p:cNvCxnSpPr>
            <p:nvPr/>
          </p:nvCxnSpPr>
          <p:spPr>
            <a:xfrm>
              <a:off x="213417" y="2522458"/>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CCC8AAC1-5BB5-4F9D-B5BB-43224098CA19}"/>
                </a:ext>
              </a:extLst>
            </p:cNvPr>
            <p:cNvCxnSpPr>
              <a:cxnSpLocks/>
            </p:cNvCxnSpPr>
            <p:nvPr/>
          </p:nvCxnSpPr>
          <p:spPr>
            <a:xfrm>
              <a:off x="213417" y="2981896"/>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FAD8E039-14C7-4E89-91E2-DA83972568E9}"/>
                </a:ext>
              </a:extLst>
            </p:cNvPr>
            <p:cNvCxnSpPr>
              <a:cxnSpLocks/>
            </p:cNvCxnSpPr>
            <p:nvPr/>
          </p:nvCxnSpPr>
          <p:spPr>
            <a:xfrm>
              <a:off x="213417" y="3441335"/>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36F1D9F0-3480-43C8-ACB9-04A47FC4E910}"/>
                </a:ext>
              </a:extLst>
            </p:cNvPr>
            <p:cNvCxnSpPr>
              <a:cxnSpLocks/>
            </p:cNvCxnSpPr>
            <p:nvPr/>
          </p:nvCxnSpPr>
          <p:spPr>
            <a:xfrm>
              <a:off x="213417" y="3900773"/>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F8C505FC-7F90-4279-8C66-F1908D2EFE2C}"/>
                </a:ext>
              </a:extLst>
            </p:cNvPr>
            <p:cNvCxnSpPr>
              <a:cxnSpLocks/>
            </p:cNvCxnSpPr>
            <p:nvPr/>
          </p:nvCxnSpPr>
          <p:spPr>
            <a:xfrm>
              <a:off x="213417" y="4360211"/>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grpSp>
      <p:sp>
        <p:nvSpPr>
          <p:cNvPr id="21" name="CasellaDiTesto 20">
            <a:extLst>
              <a:ext uri="{FF2B5EF4-FFF2-40B4-BE49-F238E27FC236}">
                <a16:creationId xmlns:a16="http://schemas.microsoft.com/office/drawing/2014/main" id="{5B4F150E-0598-479C-976B-C46E62DC4E75}"/>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2" name="Pulsante di azione: vuoto 21" descr="Indietro con riempimento a tinta unita">
            <a:hlinkClick r:id="rId3" action="ppaction://hlinksldjump" highlightClick="1"/>
            <a:extLst>
              <a:ext uri="{FF2B5EF4-FFF2-40B4-BE49-F238E27FC236}">
                <a16:creationId xmlns:a16="http://schemas.microsoft.com/office/drawing/2014/main" id="{256A1C55-3F49-4AAC-9245-EA30A2170685}"/>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3" name="Gruppo 22">
            <a:extLst>
              <a:ext uri="{FF2B5EF4-FFF2-40B4-BE49-F238E27FC236}">
                <a16:creationId xmlns:a16="http://schemas.microsoft.com/office/drawing/2014/main" id="{B89B84D4-B207-4C99-B578-56E9D02C8FDE}"/>
              </a:ext>
            </a:extLst>
          </p:cNvPr>
          <p:cNvGrpSpPr/>
          <p:nvPr/>
        </p:nvGrpSpPr>
        <p:grpSpPr>
          <a:xfrm rot="5400000">
            <a:off x="-3167651" y="3212999"/>
            <a:ext cx="6662061" cy="432000"/>
            <a:chOff x="0" y="0"/>
            <a:chExt cx="12260385" cy="581573"/>
          </a:xfrm>
        </p:grpSpPr>
        <p:pic>
          <p:nvPicPr>
            <p:cNvPr id="25" name="Immagine 24">
              <a:extLst>
                <a:ext uri="{FF2B5EF4-FFF2-40B4-BE49-F238E27FC236}">
                  <a16:creationId xmlns:a16="http://schemas.microsoft.com/office/drawing/2014/main" id="{FC5F6AB3-9210-4EC4-B7A4-ED2C92F33D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26" name="Immagine 25">
              <a:extLst>
                <a:ext uri="{FF2B5EF4-FFF2-40B4-BE49-F238E27FC236}">
                  <a16:creationId xmlns:a16="http://schemas.microsoft.com/office/drawing/2014/main" id="{F8F8F4CC-CE0B-44B0-9B51-AB15E27C21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27" name="Immagine 26">
              <a:extLst>
                <a:ext uri="{FF2B5EF4-FFF2-40B4-BE49-F238E27FC236}">
                  <a16:creationId xmlns:a16="http://schemas.microsoft.com/office/drawing/2014/main" id="{BF89AD4C-27C2-4364-91CF-1FA55D8167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30" name="Gruppo 29">
            <a:extLst>
              <a:ext uri="{FF2B5EF4-FFF2-40B4-BE49-F238E27FC236}">
                <a16:creationId xmlns:a16="http://schemas.microsoft.com/office/drawing/2014/main" id="{C14D03AF-1A31-4734-81BD-3F5DFB5AB930}"/>
              </a:ext>
            </a:extLst>
          </p:cNvPr>
          <p:cNvGrpSpPr/>
          <p:nvPr/>
        </p:nvGrpSpPr>
        <p:grpSpPr>
          <a:xfrm>
            <a:off x="4572000" y="85316"/>
            <a:ext cx="7526173" cy="369714"/>
            <a:chOff x="596530" y="360775"/>
            <a:chExt cx="9604098" cy="341130"/>
          </a:xfrm>
        </p:grpSpPr>
        <p:sp>
          <p:nvSpPr>
            <p:cNvPr id="32" name="CasellaDiTesto 31">
              <a:extLst>
                <a:ext uri="{FF2B5EF4-FFF2-40B4-BE49-F238E27FC236}">
                  <a16:creationId xmlns:a16="http://schemas.microsoft.com/office/drawing/2014/main" id="{7A8DC165-054D-4E9D-9DD3-73B2EC5EB9F6}"/>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33" name="Immagine 32">
              <a:extLst>
                <a:ext uri="{FF2B5EF4-FFF2-40B4-BE49-F238E27FC236}">
                  <a16:creationId xmlns:a16="http://schemas.microsoft.com/office/drawing/2014/main" id="{61FB9C5C-146A-4BBE-9AE1-5E85F2400F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3735819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412295" y="4922699"/>
            <a:ext cx="11698061" cy="1938992"/>
          </a:xfrm>
          <a:prstGeom prst="rect">
            <a:avLst/>
          </a:prstGeom>
          <a:noFill/>
        </p:spPr>
        <p:txBody>
          <a:bodyPr wrap="square">
            <a:spAutoFit/>
          </a:bodyPr>
          <a:lstStyle/>
          <a:p>
            <a:pPr algn="just"/>
            <a:r>
              <a:rPr lang="it-IT" sz="1200" b="0" i="0">
                <a:solidFill>
                  <a:srgbClr val="1A1A1A"/>
                </a:solidFill>
                <a:effectLst/>
                <a:latin typeface="Work Sans" pitchFamily="2" charset="0"/>
              </a:rPr>
              <a:t>È auspicabile avere un livello di variabilità tra le classi il più prossimo allo zero perché sta ad indicare una situazione di omogeneità e di equilibrio nella composizione delle classi e, quindi, una complementare maggiore variabilità al loro interno (saranno presenti tutti i livelli di rendimento, dalle eccellenze fino alle difficoltà conclamate):</a:t>
            </a:r>
          </a:p>
          <a:p>
            <a:pPr algn="just">
              <a:buFont typeface="Arial" panose="020B0604020202020204" pitchFamily="34" charset="0"/>
              <a:buChar char="•"/>
            </a:pPr>
            <a:r>
              <a:rPr lang="it-IT" sz="1200" b="0" i="0">
                <a:solidFill>
                  <a:srgbClr val="1A1A1A"/>
                </a:solidFill>
                <a:effectLst/>
                <a:latin typeface="Work Sans" pitchFamily="2" charset="0"/>
              </a:rPr>
              <a:t>L’istogramma azzurro indica il valore medio italiano.</a:t>
            </a:r>
          </a:p>
          <a:p>
            <a:pPr algn="just">
              <a:buFont typeface="Arial" panose="020B0604020202020204" pitchFamily="34" charset="0"/>
              <a:buChar char="•"/>
            </a:pPr>
            <a:r>
              <a:rPr lang="it-IT" sz="1200" b="0" i="0">
                <a:solidFill>
                  <a:srgbClr val="1A1A1A"/>
                </a:solidFill>
                <a:effectLst/>
                <a:latin typeface="Work Sans" pitchFamily="2" charset="0"/>
              </a:rPr>
              <a:t>L’istogramma della scuola può avere colori differenti:</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Rosso (situazione non auspicabile) se il valore è superiore a 50%.</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Rosa (situazione poco auspicabile) se il valore è superiore a 30% ma uguale o inferiore a 50%.</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Giallo se il valore è superiore a 5% ma uguale o inferiore a 30%.</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Verde chiaro (situazione auspicabile) se il valore è superiore a 2% ma uguale o inferiore a 5%.</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Verde (situazione maggiormente auspicabile) se il valore è inferiore o uguale a 2%.</a:t>
            </a:r>
          </a:p>
        </p:txBody>
      </p:sp>
      <p:sp>
        <p:nvSpPr>
          <p:cNvPr id="12" name="CasellaDiTesto 11">
            <a:extLst>
              <a:ext uri="{FF2B5EF4-FFF2-40B4-BE49-F238E27FC236}">
                <a16:creationId xmlns:a16="http://schemas.microsoft.com/office/drawing/2014/main" id="{54F8B4DB-2CE7-4FE8-A752-BB8D2CA3F814}"/>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3" name="Pulsante di azione: vuoto 12" descr="Indietro con riempimento a tinta unita">
            <a:hlinkClick r:id="rId2" action="ppaction://hlinksldjump" highlightClick="1"/>
            <a:extLst>
              <a:ext uri="{FF2B5EF4-FFF2-40B4-BE49-F238E27FC236}">
                <a16:creationId xmlns:a16="http://schemas.microsoft.com/office/drawing/2014/main" id="{ED8F3207-BE63-458B-8F0C-CE1B5E37F5CE}"/>
              </a:ext>
            </a:extLst>
          </p:cNvPr>
          <p:cNvSpPr/>
          <p:nvPr/>
        </p:nvSpPr>
        <p:spPr>
          <a:xfrm>
            <a:off x="2075250" y="505529"/>
            <a:ext cx="417501" cy="386443"/>
          </a:xfrm>
          <a:prstGeom prst="actionButtonBlank">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uppo 13">
            <a:extLst>
              <a:ext uri="{FF2B5EF4-FFF2-40B4-BE49-F238E27FC236}">
                <a16:creationId xmlns:a16="http://schemas.microsoft.com/office/drawing/2014/main" id="{A41DC2E7-89B2-46DE-ADDA-5FAB122D0ABB}"/>
              </a:ext>
            </a:extLst>
          </p:cNvPr>
          <p:cNvGrpSpPr/>
          <p:nvPr/>
        </p:nvGrpSpPr>
        <p:grpSpPr>
          <a:xfrm rot="5400000">
            <a:off x="-3167651" y="3212999"/>
            <a:ext cx="6662061" cy="432000"/>
            <a:chOff x="0" y="0"/>
            <a:chExt cx="12260385" cy="581573"/>
          </a:xfrm>
        </p:grpSpPr>
        <p:pic>
          <p:nvPicPr>
            <p:cNvPr id="15" name="Immagine 14">
              <a:extLst>
                <a:ext uri="{FF2B5EF4-FFF2-40B4-BE49-F238E27FC236}">
                  <a16:creationId xmlns:a16="http://schemas.microsoft.com/office/drawing/2014/main" id="{DE8EBF1C-98CD-403F-B457-33DA6B9198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6" name="Immagine 15">
              <a:extLst>
                <a:ext uri="{FF2B5EF4-FFF2-40B4-BE49-F238E27FC236}">
                  <a16:creationId xmlns:a16="http://schemas.microsoft.com/office/drawing/2014/main" id="{DBDD2EA5-789F-4572-ABBA-F5788B95AF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7" name="Immagine 16">
              <a:extLst>
                <a:ext uri="{FF2B5EF4-FFF2-40B4-BE49-F238E27FC236}">
                  <a16:creationId xmlns:a16="http://schemas.microsoft.com/office/drawing/2014/main" id="{0453906C-6D9B-462B-B6F8-E0F910A5AD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pic>
        <p:nvPicPr>
          <p:cNvPr id="10" name="Image 0" descr="preencoded.png">
            <a:extLst>
              <a:ext uri="{FF2B5EF4-FFF2-40B4-BE49-F238E27FC236}">
                <a16:creationId xmlns:a16="http://schemas.microsoft.com/office/drawing/2014/main" id="{10747C11-107A-46A2-B72F-5C65DD3171D4}"/>
              </a:ext>
            </a:extLst>
          </p:cNvPr>
          <p:cNvPicPr>
            <a:picLocks noChangeAspect="1"/>
          </p:cNvPicPr>
          <p:nvPr/>
        </p:nvPicPr>
        <p:blipFill rotWithShape="1">
          <a:blip r:embed="rId6"/>
          <a:srcRect b="17154"/>
          <a:stretch/>
        </p:blipFill>
        <p:spPr>
          <a:xfrm>
            <a:off x="497889" y="927209"/>
            <a:ext cx="11367410" cy="4025957"/>
          </a:xfrm>
          <a:prstGeom prst="rect">
            <a:avLst/>
          </a:prstGeom>
        </p:spPr>
      </p:pic>
      <p:grpSp>
        <p:nvGrpSpPr>
          <p:cNvPr id="22" name="Gruppo 21">
            <a:extLst>
              <a:ext uri="{FF2B5EF4-FFF2-40B4-BE49-F238E27FC236}">
                <a16:creationId xmlns:a16="http://schemas.microsoft.com/office/drawing/2014/main" id="{1470545C-F626-420A-950A-7878561837A7}"/>
              </a:ext>
            </a:extLst>
          </p:cNvPr>
          <p:cNvGrpSpPr/>
          <p:nvPr/>
        </p:nvGrpSpPr>
        <p:grpSpPr>
          <a:xfrm>
            <a:off x="4572000" y="85316"/>
            <a:ext cx="7526173" cy="369714"/>
            <a:chOff x="596530" y="360775"/>
            <a:chExt cx="9604098" cy="341130"/>
          </a:xfrm>
        </p:grpSpPr>
        <p:sp>
          <p:nvSpPr>
            <p:cNvPr id="23" name="CasellaDiTesto 22">
              <a:extLst>
                <a:ext uri="{FF2B5EF4-FFF2-40B4-BE49-F238E27FC236}">
                  <a16:creationId xmlns:a16="http://schemas.microsoft.com/office/drawing/2014/main" id="{1B2267E0-B61D-44DE-BEB8-D157B47EBB79}"/>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4" name="Immagine 23">
              <a:extLst>
                <a:ext uri="{FF2B5EF4-FFF2-40B4-BE49-F238E27FC236}">
                  <a16:creationId xmlns:a16="http://schemas.microsoft.com/office/drawing/2014/main" id="{10E66FB4-1630-43EE-B082-E2ACECA03E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31963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0" descr="preencoded.png">
            <a:extLst>
              <a:ext uri="{FF2B5EF4-FFF2-40B4-BE49-F238E27FC236}">
                <a16:creationId xmlns:a16="http://schemas.microsoft.com/office/drawing/2014/main" id="{AAB999CC-038A-449D-BDC1-8AE09DC6021C}"/>
              </a:ext>
            </a:extLst>
          </p:cNvPr>
          <p:cNvPicPr>
            <a:picLocks noChangeAspect="1"/>
          </p:cNvPicPr>
          <p:nvPr/>
        </p:nvPicPr>
        <p:blipFill rotWithShape="1">
          <a:blip r:embed="rId2"/>
          <a:srcRect b="11746"/>
          <a:stretch/>
        </p:blipFill>
        <p:spPr>
          <a:xfrm>
            <a:off x="1148060" y="802721"/>
            <a:ext cx="10306547" cy="5986259"/>
          </a:xfrm>
          <a:prstGeom prst="rect">
            <a:avLst/>
          </a:prstGeom>
        </p:spPr>
      </p:pic>
      <p:grpSp>
        <p:nvGrpSpPr>
          <p:cNvPr id="12" name="Gruppo 11">
            <a:extLst>
              <a:ext uri="{FF2B5EF4-FFF2-40B4-BE49-F238E27FC236}">
                <a16:creationId xmlns:a16="http://schemas.microsoft.com/office/drawing/2014/main" id="{91EFD8C9-9FDF-484C-99C8-56257D6CAF35}"/>
              </a:ext>
            </a:extLst>
          </p:cNvPr>
          <p:cNvGrpSpPr/>
          <p:nvPr/>
        </p:nvGrpSpPr>
        <p:grpSpPr>
          <a:xfrm rot="5400000">
            <a:off x="-3167651" y="3212999"/>
            <a:ext cx="6662061" cy="432000"/>
            <a:chOff x="0" y="0"/>
            <a:chExt cx="12260385" cy="581573"/>
          </a:xfrm>
        </p:grpSpPr>
        <p:pic>
          <p:nvPicPr>
            <p:cNvPr id="13" name="Immagine 12">
              <a:extLst>
                <a:ext uri="{FF2B5EF4-FFF2-40B4-BE49-F238E27FC236}">
                  <a16:creationId xmlns:a16="http://schemas.microsoft.com/office/drawing/2014/main" id="{15006FB2-5A0A-4A35-929B-56E97EB77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4" name="Immagine 13">
              <a:extLst>
                <a:ext uri="{FF2B5EF4-FFF2-40B4-BE49-F238E27FC236}">
                  <a16:creationId xmlns:a16="http://schemas.microsoft.com/office/drawing/2014/main" id="{14CEF032-A4D4-4238-B308-B33F1CE2B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5" name="Immagine 14">
              <a:extLst>
                <a:ext uri="{FF2B5EF4-FFF2-40B4-BE49-F238E27FC236}">
                  <a16:creationId xmlns:a16="http://schemas.microsoft.com/office/drawing/2014/main" id="{8D375F36-9625-4DF3-9A20-125E265AF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16" name="CasellaDiTesto 15">
            <a:extLst>
              <a:ext uri="{FF2B5EF4-FFF2-40B4-BE49-F238E27FC236}">
                <a16:creationId xmlns:a16="http://schemas.microsoft.com/office/drawing/2014/main" id="{73E2ED1F-1AD4-49B0-A36E-A48EE6627658}"/>
              </a:ext>
            </a:extLst>
          </p:cNvPr>
          <p:cNvSpPr txBox="1"/>
          <p:nvPr/>
        </p:nvSpPr>
        <p:spPr>
          <a:xfrm>
            <a:off x="478839" y="38073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7" name="Pulsante di azione: vuoto 16" descr="Indietro con riempimento a tinta unita">
            <a:hlinkClick r:id="rId4" action="ppaction://hlinksldjump" highlightClick="1"/>
            <a:extLst>
              <a:ext uri="{FF2B5EF4-FFF2-40B4-BE49-F238E27FC236}">
                <a16:creationId xmlns:a16="http://schemas.microsoft.com/office/drawing/2014/main" id="{3BA5ED65-490F-48F6-9C57-39EE680E15C4}"/>
              </a:ext>
            </a:extLst>
          </p:cNvPr>
          <p:cNvSpPr/>
          <p:nvPr/>
        </p:nvSpPr>
        <p:spPr>
          <a:xfrm>
            <a:off x="2056200" y="372179"/>
            <a:ext cx="417501" cy="386443"/>
          </a:xfrm>
          <a:prstGeom prst="actionButtonBlank">
            <a:avLst/>
          </a:prstGeo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 name="Gruppo 1">
            <a:extLst>
              <a:ext uri="{FF2B5EF4-FFF2-40B4-BE49-F238E27FC236}">
                <a16:creationId xmlns:a16="http://schemas.microsoft.com/office/drawing/2014/main" id="{93817116-EEBB-415F-A1A2-C026DD1CC433}"/>
              </a:ext>
            </a:extLst>
          </p:cNvPr>
          <p:cNvGrpSpPr/>
          <p:nvPr/>
        </p:nvGrpSpPr>
        <p:grpSpPr>
          <a:xfrm>
            <a:off x="1352550" y="1758221"/>
            <a:ext cx="9897568" cy="4442554"/>
            <a:chOff x="941882" y="1758221"/>
            <a:chExt cx="10308236" cy="4517660"/>
          </a:xfrm>
        </p:grpSpPr>
        <p:cxnSp>
          <p:nvCxnSpPr>
            <p:cNvPr id="19" name="Connettore diritto 18">
              <a:extLst>
                <a:ext uri="{FF2B5EF4-FFF2-40B4-BE49-F238E27FC236}">
                  <a16:creationId xmlns:a16="http://schemas.microsoft.com/office/drawing/2014/main" id="{4CA0FFF9-BE84-4605-8176-79BF490D31B9}"/>
                </a:ext>
              </a:extLst>
            </p:cNvPr>
            <p:cNvCxnSpPr>
              <a:cxnSpLocks/>
            </p:cNvCxnSpPr>
            <p:nvPr/>
          </p:nvCxnSpPr>
          <p:spPr>
            <a:xfrm>
              <a:off x="941882" y="1758221"/>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52039CB1-3B1D-4A91-B1ED-3FDB77F8D1CF}"/>
                </a:ext>
              </a:extLst>
            </p:cNvPr>
            <p:cNvCxnSpPr>
              <a:cxnSpLocks/>
            </p:cNvCxnSpPr>
            <p:nvPr/>
          </p:nvCxnSpPr>
          <p:spPr>
            <a:xfrm>
              <a:off x="941882" y="2059398"/>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9D2B7A1C-550B-40B5-8E6E-A906E078922D}"/>
                </a:ext>
              </a:extLst>
            </p:cNvPr>
            <p:cNvCxnSpPr>
              <a:cxnSpLocks/>
            </p:cNvCxnSpPr>
            <p:nvPr/>
          </p:nvCxnSpPr>
          <p:spPr>
            <a:xfrm>
              <a:off x="941882" y="2360575"/>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10F90652-EDAB-4767-9D48-0FB6A42EE928}"/>
                </a:ext>
              </a:extLst>
            </p:cNvPr>
            <p:cNvCxnSpPr>
              <a:cxnSpLocks/>
            </p:cNvCxnSpPr>
            <p:nvPr/>
          </p:nvCxnSpPr>
          <p:spPr>
            <a:xfrm>
              <a:off x="941882" y="2661752"/>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309E73E5-EE60-4861-9BA5-BB764CA05FA0}"/>
                </a:ext>
              </a:extLst>
            </p:cNvPr>
            <p:cNvCxnSpPr>
              <a:cxnSpLocks/>
            </p:cNvCxnSpPr>
            <p:nvPr/>
          </p:nvCxnSpPr>
          <p:spPr>
            <a:xfrm>
              <a:off x="941882" y="2962929"/>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6CFC9825-9EAC-4F82-937F-3591B2961555}"/>
                </a:ext>
              </a:extLst>
            </p:cNvPr>
            <p:cNvCxnSpPr>
              <a:cxnSpLocks/>
            </p:cNvCxnSpPr>
            <p:nvPr/>
          </p:nvCxnSpPr>
          <p:spPr>
            <a:xfrm>
              <a:off x="941882" y="3264106"/>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ABC92233-6DB5-4239-AC6F-EEB274ACC172}"/>
                </a:ext>
              </a:extLst>
            </p:cNvPr>
            <p:cNvCxnSpPr>
              <a:cxnSpLocks/>
            </p:cNvCxnSpPr>
            <p:nvPr/>
          </p:nvCxnSpPr>
          <p:spPr>
            <a:xfrm>
              <a:off x="941882" y="3565283"/>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8F7ADDFE-9335-4184-8EBE-A9A440A562D3}"/>
                </a:ext>
              </a:extLst>
            </p:cNvPr>
            <p:cNvCxnSpPr>
              <a:cxnSpLocks/>
            </p:cNvCxnSpPr>
            <p:nvPr/>
          </p:nvCxnSpPr>
          <p:spPr>
            <a:xfrm>
              <a:off x="941882" y="3866460"/>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F8269048-1444-4687-8445-B29122F48F49}"/>
                </a:ext>
              </a:extLst>
            </p:cNvPr>
            <p:cNvCxnSpPr>
              <a:cxnSpLocks/>
            </p:cNvCxnSpPr>
            <p:nvPr/>
          </p:nvCxnSpPr>
          <p:spPr>
            <a:xfrm>
              <a:off x="941882" y="4167637"/>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F7BA459F-0398-40F2-992E-96D92C35555C}"/>
                </a:ext>
              </a:extLst>
            </p:cNvPr>
            <p:cNvCxnSpPr>
              <a:cxnSpLocks/>
            </p:cNvCxnSpPr>
            <p:nvPr/>
          </p:nvCxnSpPr>
          <p:spPr>
            <a:xfrm>
              <a:off x="941882" y="4468814"/>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695A2F9A-9AF4-4877-A94E-FD38BD513CEF}"/>
                </a:ext>
              </a:extLst>
            </p:cNvPr>
            <p:cNvCxnSpPr>
              <a:cxnSpLocks/>
            </p:cNvCxnSpPr>
            <p:nvPr/>
          </p:nvCxnSpPr>
          <p:spPr>
            <a:xfrm>
              <a:off x="941882" y="4769991"/>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8FB55417-759F-46F7-AC81-71718C3217D8}"/>
                </a:ext>
              </a:extLst>
            </p:cNvPr>
            <p:cNvCxnSpPr>
              <a:cxnSpLocks/>
            </p:cNvCxnSpPr>
            <p:nvPr/>
          </p:nvCxnSpPr>
          <p:spPr>
            <a:xfrm>
              <a:off x="941882" y="5071168"/>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0AAFC0E6-0FEB-4B78-9893-E323FD86E72B}"/>
                </a:ext>
              </a:extLst>
            </p:cNvPr>
            <p:cNvCxnSpPr>
              <a:cxnSpLocks/>
            </p:cNvCxnSpPr>
            <p:nvPr/>
          </p:nvCxnSpPr>
          <p:spPr>
            <a:xfrm>
              <a:off x="941882" y="5372345"/>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D32F8B31-4260-4E60-9F34-47431B3B93B4}"/>
                </a:ext>
              </a:extLst>
            </p:cNvPr>
            <p:cNvCxnSpPr>
              <a:cxnSpLocks/>
            </p:cNvCxnSpPr>
            <p:nvPr/>
          </p:nvCxnSpPr>
          <p:spPr>
            <a:xfrm>
              <a:off x="941882" y="5673522"/>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6DFAE2D1-A74B-422C-A751-650BB0FA64F3}"/>
                </a:ext>
              </a:extLst>
            </p:cNvPr>
            <p:cNvCxnSpPr>
              <a:cxnSpLocks/>
            </p:cNvCxnSpPr>
            <p:nvPr/>
          </p:nvCxnSpPr>
          <p:spPr>
            <a:xfrm>
              <a:off x="941882" y="5974699"/>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815D82D8-57D9-44DA-88C6-517C2571073E}"/>
                </a:ext>
              </a:extLst>
            </p:cNvPr>
            <p:cNvCxnSpPr>
              <a:cxnSpLocks/>
            </p:cNvCxnSpPr>
            <p:nvPr/>
          </p:nvCxnSpPr>
          <p:spPr>
            <a:xfrm>
              <a:off x="941882" y="6275881"/>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grpSp>
      <p:grpSp>
        <p:nvGrpSpPr>
          <p:cNvPr id="41" name="Gruppo 40">
            <a:extLst>
              <a:ext uri="{FF2B5EF4-FFF2-40B4-BE49-F238E27FC236}">
                <a16:creationId xmlns:a16="http://schemas.microsoft.com/office/drawing/2014/main" id="{3D83EF26-D56C-4011-B39C-68C6E1792CCD}"/>
              </a:ext>
            </a:extLst>
          </p:cNvPr>
          <p:cNvGrpSpPr/>
          <p:nvPr/>
        </p:nvGrpSpPr>
        <p:grpSpPr>
          <a:xfrm>
            <a:off x="4572000" y="85316"/>
            <a:ext cx="7526173" cy="369714"/>
            <a:chOff x="596530" y="360775"/>
            <a:chExt cx="9604098" cy="341130"/>
          </a:xfrm>
        </p:grpSpPr>
        <p:sp>
          <p:nvSpPr>
            <p:cNvPr id="42" name="CasellaDiTesto 41">
              <a:extLst>
                <a:ext uri="{FF2B5EF4-FFF2-40B4-BE49-F238E27FC236}">
                  <a16:creationId xmlns:a16="http://schemas.microsoft.com/office/drawing/2014/main" id="{A7865394-F821-4700-A8DE-F26A9E72E508}"/>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43" name="Immagine 42">
              <a:extLst>
                <a:ext uri="{FF2B5EF4-FFF2-40B4-BE49-F238E27FC236}">
                  <a16:creationId xmlns:a16="http://schemas.microsoft.com/office/drawing/2014/main" id="{6BFBEE93-55D8-48E3-8E5D-E56DA0FFB7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
        <p:nvSpPr>
          <p:cNvPr id="36" name="Rettangolo 35">
            <a:extLst>
              <a:ext uri="{FF2B5EF4-FFF2-40B4-BE49-F238E27FC236}">
                <a16:creationId xmlns:a16="http://schemas.microsoft.com/office/drawing/2014/main" id="{614B06CA-7FA0-4AEE-A1A8-5A560C45632D}"/>
              </a:ext>
            </a:extLst>
          </p:cNvPr>
          <p:cNvSpPr/>
          <p:nvPr/>
        </p:nvSpPr>
        <p:spPr>
          <a:xfrm>
            <a:off x="1268506" y="1404601"/>
            <a:ext cx="2040302" cy="296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CasellaDiTesto 36">
            <a:extLst>
              <a:ext uri="{FF2B5EF4-FFF2-40B4-BE49-F238E27FC236}">
                <a16:creationId xmlns:a16="http://schemas.microsoft.com/office/drawing/2014/main" id="{9F3B35FE-BE94-43B7-AFCD-D8D60E2561D9}"/>
              </a:ext>
            </a:extLst>
          </p:cNvPr>
          <p:cNvSpPr txBox="1"/>
          <p:nvPr/>
        </p:nvSpPr>
        <p:spPr>
          <a:xfrm>
            <a:off x="1300898" y="2787115"/>
            <a:ext cx="1857081" cy="369332"/>
          </a:xfrm>
          <a:prstGeom prst="rect">
            <a:avLst/>
          </a:prstGeom>
          <a:noFill/>
        </p:spPr>
        <p:txBody>
          <a:bodyPr wrap="square" rtlCol="0">
            <a:spAutoFit/>
          </a:bodyPr>
          <a:lstStyle/>
          <a:p>
            <a:pPr algn="ctr"/>
            <a:r>
              <a:rPr lang="it-IT"/>
              <a:t>omissis</a:t>
            </a:r>
          </a:p>
        </p:txBody>
      </p:sp>
    </p:spTree>
    <p:extLst>
      <p:ext uri="{BB962C8B-B14F-4D97-AF65-F5344CB8AC3E}">
        <p14:creationId xmlns:p14="http://schemas.microsoft.com/office/powerpoint/2010/main" val="347453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364880" y="5150164"/>
            <a:ext cx="11730976" cy="830997"/>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di studenti e studentesse (valori assoluti e percentuali) che non raggiungono i traguardi (livelli 1+2) e raggiungono i traguardi (livelli 3+4+5) secondo alcune caratteristiche:</a:t>
            </a:r>
          </a:p>
          <a:p>
            <a:pPr algn="just">
              <a:buFont typeface="Arial" panose="020B0604020202020204" pitchFamily="34" charset="0"/>
              <a:buChar char="•"/>
            </a:pPr>
            <a:r>
              <a:rPr lang="it-IT" sz="1200" b="0" i="0">
                <a:solidFill>
                  <a:srgbClr val="1A1A1A"/>
                </a:solidFill>
                <a:effectLst/>
                <a:latin typeface="Work Sans" pitchFamily="2" charset="0"/>
              </a:rPr>
              <a:t>Origine: nativi (se nati/nate in Italia o all’estero con almeno un genitore nato in Italia), stranieri di prima generazione (se nati/nate all’estero con entrambi i genitori nati all’estero) e stranieri di seconda generazione (se nati/nate in Italia con entrambi i genitori nati all’estero).</a:t>
            </a:r>
          </a:p>
        </p:txBody>
      </p:sp>
      <p:grpSp>
        <p:nvGrpSpPr>
          <p:cNvPr id="12" name="Gruppo 11">
            <a:extLst>
              <a:ext uri="{FF2B5EF4-FFF2-40B4-BE49-F238E27FC236}">
                <a16:creationId xmlns:a16="http://schemas.microsoft.com/office/drawing/2014/main" id="{91EFD8C9-9FDF-484C-99C8-56257D6CAF35}"/>
              </a:ext>
            </a:extLst>
          </p:cNvPr>
          <p:cNvGrpSpPr/>
          <p:nvPr/>
        </p:nvGrpSpPr>
        <p:grpSpPr>
          <a:xfrm rot="5400000">
            <a:off x="-3167651" y="3212999"/>
            <a:ext cx="6662061" cy="432000"/>
            <a:chOff x="0" y="0"/>
            <a:chExt cx="12260385" cy="581573"/>
          </a:xfrm>
        </p:grpSpPr>
        <p:pic>
          <p:nvPicPr>
            <p:cNvPr id="13" name="Immagine 12">
              <a:extLst>
                <a:ext uri="{FF2B5EF4-FFF2-40B4-BE49-F238E27FC236}">
                  <a16:creationId xmlns:a16="http://schemas.microsoft.com/office/drawing/2014/main" id="{15006FB2-5A0A-4A35-929B-56E97EB77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4" name="Immagine 13">
              <a:extLst>
                <a:ext uri="{FF2B5EF4-FFF2-40B4-BE49-F238E27FC236}">
                  <a16:creationId xmlns:a16="http://schemas.microsoft.com/office/drawing/2014/main" id="{14CEF032-A4D4-4238-B308-B33F1CE2B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5" name="Immagine 14">
              <a:extLst>
                <a:ext uri="{FF2B5EF4-FFF2-40B4-BE49-F238E27FC236}">
                  <a16:creationId xmlns:a16="http://schemas.microsoft.com/office/drawing/2014/main" id="{8D375F36-9625-4DF3-9A20-125E265AF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16" name="CasellaDiTesto 15">
            <a:extLst>
              <a:ext uri="{FF2B5EF4-FFF2-40B4-BE49-F238E27FC236}">
                <a16:creationId xmlns:a16="http://schemas.microsoft.com/office/drawing/2014/main" id="{73E2ED1F-1AD4-49B0-A36E-A48EE6627658}"/>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7" name="Pulsante di azione: vuoto 16" descr="Indietro con riempimento a tinta unita">
            <a:hlinkClick r:id="rId3" action="ppaction://hlinksldjump" highlightClick="1"/>
            <a:extLst>
              <a:ext uri="{FF2B5EF4-FFF2-40B4-BE49-F238E27FC236}">
                <a16:creationId xmlns:a16="http://schemas.microsoft.com/office/drawing/2014/main" id="{3BA5ED65-490F-48F6-9C57-39EE680E15C4}"/>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age 0" descr="preencoded.png">
            <a:extLst>
              <a:ext uri="{FF2B5EF4-FFF2-40B4-BE49-F238E27FC236}">
                <a16:creationId xmlns:a16="http://schemas.microsoft.com/office/drawing/2014/main" id="{44D6FE82-0DB9-407C-991E-124B0AC09E88}"/>
              </a:ext>
            </a:extLst>
          </p:cNvPr>
          <p:cNvPicPr>
            <a:picLocks noChangeAspect="1"/>
          </p:cNvPicPr>
          <p:nvPr/>
        </p:nvPicPr>
        <p:blipFill rotWithShape="1">
          <a:blip r:embed="rId6"/>
          <a:srcRect b="16910"/>
          <a:stretch/>
        </p:blipFill>
        <p:spPr>
          <a:xfrm>
            <a:off x="364880" y="947309"/>
            <a:ext cx="11808000" cy="4194300"/>
          </a:xfrm>
          <a:prstGeom prst="rect">
            <a:avLst/>
          </a:prstGeom>
        </p:spPr>
      </p:pic>
      <p:grpSp>
        <p:nvGrpSpPr>
          <p:cNvPr id="22" name="Gruppo 21">
            <a:extLst>
              <a:ext uri="{FF2B5EF4-FFF2-40B4-BE49-F238E27FC236}">
                <a16:creationId xmlns:a16="http://schemas.microsoft.com/office/drawing/2014/main" id="{ACE289CB-96C2-4706-A92E-CA2F150D186F}"/>
              </a:ext>
            </a:extLst>
          </p:cNvPr>
          <p:cNvGrpSpPr/>
          <p:nvPr/>
        </p:nvGrpSpPr>
        <p:grpSpPr>
          <a:xfrm>
            <a:off x="4572000" y="85316"/>
            <a:ext cx="7526173" cy="369714"/>
            <a:chOff x="596530" y="360775"/>
            <a:chExt cx="9604098" cy="341130"/>
          </a:xfrm>
        </p:grpSpPr>
        <p:sp>
          <p:nvSpPr>
            <p:cNvPr id="23" name="CasellaDiTesto 22">
              <a:extLst>
                <a:ext uri="{FF2B5EF4-FFF2-40B4-BE49-F238E27FC236}">
                  <a16:creationId xmlns:a16="http://schemas.microsoft.com/office/drawing/2014/main" id="{2DEF606E-B215-4EE0-9F84-25F3F1891DB4}"/>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4" name="Immagine 23">
              <a:extLst>
                <a:ext uri="{FF2B5EF4-FFF2-40B4-BE49-F238E27FC236}">
                  <a16:creationId xmlns:a16="http://schemas.microsoft.com/office/drawing/2014/main" id="{1A655C96-C42F-4515-81DA-D93C860A91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699371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432072" y="5565662"/>
            <a:ext cx="11711856" cy="1015663"/>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di studenti e studentesse (valori assoluti e percentuali) che non raggiungono i traguardi (livelli 1+2) e raggiungono i traguardi (livelli 3+4+5) secondo alcune caratteristiche:</a:t>
            </a:r>
          </a:p>
          <a:p>
            <a:pPr algn="just">
              <a:buFont typeface="Arial" panose="020B0604020202020204" pitchFamily="34" charset="0"/>
              <a:buChar char="•"/>
            </a:pPr>
            <a:r>
              <a:rPr lang="it-IT" sz="1200" b="0" i="0">
                <a:solidFill>
                  <a:srgbClr val="1A1A1A"/>
                </a:solidFill>
                <a:effectLst/>
                <a:latin typeface="Work Sans" pitchFamily="2" charset="0"/>
              </a:rPr>
              <a:t>Regolarità: studenti e studentesse regolari (se frequentano una classe corrispondente alla loro età anagrafica, secondo la normativa vigente, o se anticipatari/ anticipatarie che non hanno mai ripetuto l’anno scolastico) e posticipatari (se non frequentano una classe corrispondente alla loro età anagrafica o se anticipatari/anticipatarie che hanno ripetuto almeno una volta l’anno scolastico).</a:t>
            </a:r>
          </a:p>
        </p:txBody>
      </p:sp>
      <p:grpSp>
        <p:nvGrpSpPr>
          <p:cNvPr id="12" name="Gruppo 11">
            <a:extLst>
              <a:ext uri="{FF2B5EF4-FFF2-40B4-BE49-F238E27FC236}">
                <a16:creationId xmlns:a16="http://schemas.microsoft.com/office/drawing/2014/main" id="{91EFD8C9-9FDF-484C-99C8-56257D6CAF35}"/>
              </a:ext>
            </a:extLst>
          </p:cNvPr>
          <p:cNvGrpSpPr/>
          <p:nvPr/>
        </p:nvGrpSpPr>
        <p:grpSpPr>
          <a:xfrm rot="5400000">
            <a:off x="-3167651" y="3212999"/>
            <a:ext cx="6662061" cy="432000"/>
            <a:chOff x="0" y="0"/>
            <a:chExt cx="12260385" cy="581573"/>
          </a:xfrm>
        </p:grpSpPr>
        <p:pic>
          <p:nvPicPr>
            <p:cNvPr id="13" name="Immagine 12">
              <a:extLst>
                <a:ext uri="{FF2B5EF4-FFF2-40B4-BE49-F238E27FC236}">
                  <a16:creationId xmlns:a16="http://schemas.microsoft.com/office/drawing/2014/main" id="{15006FB2-5A0A-4A35-929B-56E97EB77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4" name="Immagine 13">
              <a:extLst>
                <a:ext uri="{FF2B5EF4-FFF2-40B4-BE49-F238E27FC236}">
                  <a16:creationId xmlns:a16="http://schemas.microsoft.com/office/drawing/2014/main" id="{14CEF032-A4D4-4238-B308-B33F1CE2B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5" name="Immagine 14">
              <a:extLst>
                <a:ext uri="{FF2B5EF4-FFF2-40B4-BE49-F238E27FC236}">
                  <a16:creationId xmlns:a16="http://schemas.microsoft.com/office/drawing/2014/main" id="{8D375F36-9625-4DF3-9A20-125E265AF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16" name="CasellaDiTesto 15">
            <a:extLst>
              <a:ext uri="{FF2B5EF4-FFF2-40B4-BE49-F238E27FC236}">
                <a16:creationId xmlns:a16="http://schemas.microsoft.com/office/drawing/2014/main" id="{F55AA373-6586-4807-8A3A-E64E3EC0E485}"/>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7" name="Pulsante di azione: vuoto 16" descr="Indietro con riempimento a tinta unita">
            <a:hlinkClick r:id="rId3" action="ppaction://hlinksldjump" highlightClick="1"/>
            <a:extLst>
              <a:ext uri="{FF2B5EF4-FFF2-40B4-BE49-F238E27FC236}">
                <a16:creationId xmlns:a16="http://schemas.microsoft.com/office/drawing/2014/main" id="{41404416-8490-4DCE-AC08-EAA5FC77A8B7}"/>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10DEA530-21DE-4D24-A2B9-9EBC57DD7EC4}"/>
              </a:ext>
            </a:extLst>
          </p:cNvPr>
          <p:cNvPicPr>
            <a:picLocks noChangeAspect="1"/>
          </p:cNvPicPr>
          <p:nvPr/>
        </p:nvPicPr>
        <p:blipFill rotWithShape="1">
          <a:blip r:embed="rId6">
            <a:extLst>
              <a:ext uri="{28A0092B-C50C-407E-A947-70E740481C1C}">
                <a14:useLocalDpi xmlns:a14="http://schemas.microsoft.com/office/drawing/2010/main" val="0"/>
              </a:ext>
            </a:extLst>
          </a:blip>
          <a:srcRect l="17656" t="32639" r="2265" b="14444"/>
          <a:stretch/>
        </p:blipFill>
        <p:spPr>
          <a:xfrm>
            <a:off x="364880" y="1029979"/>
            <a:ext cx="11808000" cy="4389121"/>
          </a:xfrm>
          <a:prstGeom prst="rect">
            <a:avLst/>
          </a:prstGeom>
        </p:spPr>
      </p:pic>
      <p:grpSp>
        <p:nvGrpSpPr>
          <p:cNvPr id="21" name="Gruppo 20">
            <a:extLst>
              <a:ext uri="{FF2B5EF4-FFF2-40B4-BE49-F238E27FC236}">
                <a16:creationId xmlns:a16="http://schemas.microsoft.com/office/drawing/2014/main" id="{0ACA4776-C419-4C30-8ECD-A9364F444FB2}"/>
              </a:ext>
            </a:extLst>
          </p:cNvPr>
          <p:cNvGrpSpPr/>
          <p:nvPr/>
        </p:nvGrpSpPr>
        <p:grpSpPr>
          <a:xfrm>
            <a:off x="4572000" y="85316"/>
            <a:ext cx="7526173" cy="369714"/>
            <a:chOff x="596530" y="360775"/>
            <a:chExt cx="9604098" cy="341130"/>
          </a:xfrm>
        </p:grpSpPr>
        <p:sp>
          <p:nvSpPr>
            <p:cNvPr id="22" name="CasellaDiTesto 21">
              <a:extLst>
                <a:ext uri="{FF2B5EF4-FFF2-40B4-BE49-F238E27FC236}">
                  <a16:creationId xmlns:a16="http://schemas.microsoft.com/office/drawing/2014/main" id="{179B5205-FDCC-435D-8BE8-339EC33CE137}"/>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3" name="Immagine 22">
              <a:extLst>
                <a:ext uri="{FF2B5EF4-FFF2-40B4-BE49-F238E27FC236}">
                  <a16:creationId xmlns:a16="http://schemas.microsoft.com/office/drawing/2014/main" id="{5B624A8D-E4B8-4BF6-84B7-F32FEAB8FA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3791328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494079" y="5598533"/>
            <a:ext cx="11587842" cy="461665"/>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di studenti e studentesse (valori assoluti e percentuali) che non raggiungono i traguardi (livelli 1+2) e raggiungono i traguardi (livelli 3+4+5) secondo il genere.</a:t>
            </a:r>
          </a:p>
        </p:txBody>
      </p:sp>
      <p:grpSp>
        <p:nvGrpSpPr>
          <p:cNvPr id="12" name="Gruppo 11">
            <a:extLst>
              <a:ext uri="{FF2B5EF4-FFF2-40B4-BE49-F238E27FC236}">
                <a16:creationId xmlns:a16="http://schemas.microsoft.com/office/drawing/2014/main" id="{91EFD8C9-9FDF-484C-99C8-56257D6CAF35}"/>
              </a:ext>
            </a:extLst>
          </p:cNvPr>
          <p:cNvGrpSpPr/>
          <p:nvPr/>
        </p:nvGrpSpPr>
        <p:grpSpPr>
          <a:xfrm rot="5400000">
            <a:off x="-3167651" y="3212999"/>
            <a:ext cx="6662061" cy="432000"/>
            <a:chOff x="0" y="0"/>
            <a:chExt cx="12260385" cy="581573"/>
          </a:xfrm>
        </p:grpSpPr>
        <p:pic>
          <p:nvPicPr>
            <p:cNvPr id="13" name="Immagine 12">
              <a:extLst>
                <a:ext uri="{FF2B5EF4-FFF2-40B4-BE49-F238E27FC236}">
                  <a16:creationId xmlns:a16="http://schemas.microsoft.com/office/drawing/2014/main" id="{15006FB2-5A0A-4A35-929B-56E97EB77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4" name="Immagine 13">
              <a:extLst>
                <a:ext uri="{FF2B5EF4-FFF2-40B4-BE49-F238E27FC236}">
                  <a16:creationId xmlns:a16="http://schemas.microsoft.com/office/drawing/2014/main" id="{14CEF032-A4D4-4238-B308-B33F1CE2B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5" name="Immagine 14">
              <a:extLst>
                <a:ext uri="{FF2B5EF4-FFF2-40B4-BE49-F238E27FC236}">
                  <a16:creationId xmlns:a16="http://schemas.microsoft.com/office/drawing/2014/main" id="{8D375F36-9625-4DF3-9A20-125E265AF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8" name="CasellaDiTesto 7">
            <a:extLst>
              <a:ext uri="{FF2B5EF4-FFF2-40B4-BE49-F238E27FC236}">
                <a16:creationId xmlns:a16="http://schemas.microsoft.com/office/drawing/2014/main" id="{0F8071AB-6940-4C05-B01D-3A0852CF6AB2}"/>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9" name="Pulsante di azione: vuoto 8" descr="Indietro con riempimento a tinta unita">
            <a:hlinkClick r:id="rId3" action="ppaction://hlinksldjump" highlightClick="1"/>
            <a:extLst>
              <a:ext uri="{FF2B5EF4-FFF2-40B4-BE49-F238E27FC236}">
                <a16:creationId xmlns:a16="http://schemas.microsoft.com/office/drawing/2014/main" id="{A29B26FF-9F99-4D92-B6C1-C856DA615EC8}"/>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DC626FEA-D3FD-4C30-89F9-B5C7C57F6B99}"/>
              </a:ext>
            </a:extLst>
          </p:cNvPr>
          <p:cNvPicPr>
            <a:picLocks noChangeAspect="1"/>
          </p:cNvPicPr>
          <p:nvPr/>
        </p:nvPicPr>
        <p:blipFill rotWithShape="1">
          <a:blip r:embed="rId6">
            <a:extLst>
              <a:ext uri="{28A0092B-C50C-407E-A947-70E740481C1C}">
                <a14:useLocalDpi xmlns:a14="http://schemas.microsoft.com/office/drawing/2010/main" val="0"/>
              </a:ext>
            </a:extLst>
          </a:blip>
          <a:srcRect l="17579" t="32639" r="2422" b="14583"/>
          <a:stretch/>
        </p:blipFill>
        <p:spPr>
          <a:xfrm>
            <a:off x="364880" y="1050037"/>
            <a:ext cx="11808000" cy="4381876"/>
          </a:xfrm>
          <a:prstGeom prst="rect">
            <a:avLst/>
          </a:prstGeom>
        </p:spPr>
      </p:pic>
      <p:grpSp>
        <p:nvGrpSpPr>
          <p:cNvPr id="19" name="Gruppo 18">
            <a:extLst>
              <a:ext uri="{FF2B5EF4-FFF2-40B4-BE49-F238E27FC236}">
                <a16:creationId xmlns:a16="http://schemas.microsoft.com/office/drawing/2014/main" id="{9C06DA8B-8D4F-4907-AE73-DC9BC453FDA8}"/>
              </a:ext>
            </a:extLst>
          </p:cNvPr>
          <p:cNvGrpSpPr/>
          <p:nvPr/>
        </p:nvGrpSpPr>
        <p:grpSpPr>
          <a:xfrm>
            <a:off x="4572000" y="85316"/>
            <a:ext cx="7526173" cy="369714"/>
            <a:chOff x="596530" y="360775"/>
            <a:chExt cx="9604098" cy="341130"/>
          </a:xfrm>
        </p:grpSpPr>
        <p:sp>
          <p:nvSpPr>
            <p:cNvPr id="20" name="CasellaDiTesto 19">
              <a:extLst>
                <a:ext uri="{FF2B5EF4-FFF2-40B4-BE49-F238E27FC236}">
                  <a16:creationId xmlns:a16="http://schemas.microsoft.com/office/drawing/2014/main" id="{79124637-5569-4785-94D7-BEA510B049AF}"/>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1" name="Immagine 20">
              <a:extLst>
                <a:ext uri="{FF2B5EF4-FFF2-40B4-BE49-F238E27FC236}">
                  <a16:creationId xmlns:a16="http://schemas.microsoft.com/office/drawing/2014/main" id="{B83EA921-07CC-4CE2-83D7-BFEF6CF8BE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3622437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0" descr="preencoded.png">
            <a:extLst>
              <a:ext uri="{FF2B5EF4-FFF2-40B4-BE49-F238E27FC236}">
                <a16:creationId xmlns:a16="http://schemas.microsoft.com/office/drawing/2014/main" id="{571E1963-C626-42A0-A398-138B4F1130AA}"/>
              </a:ext>
            </a:extLst>
          </p:cNvPr>
          <p:cNvPicPr>
            <a:picLocks noChangeAspect="1"/>
          </p:cNvPicPr>
          <p:nvPr/>
        </p:nvPicPr>
        <p:blipFill rotWithShape="1">
          <a:blip r:embed="rId2"/>
          <a:srcRect l="1713" b="11961"/>
          <a:stretch/>
        </p:blipFill>
        <p:spPr>
          <a:xfrm>
            <a:off x="866775" y="1006633"/>
            <a:ext cx="10458450" cy="5796388"/>
          </a:xfrm>
          <a:prstGeom prst="rect">
            <a:avLst/>
          </a:prstGeom>
        </p:spPr>
      </p:pic>
      <p:cxnSp>
        <p:nvCxnSpPr>
          <p:cNvPr id="4" name="Connettore diritto 3">
            <a:extLst>
              <a:ext uri="{FF2B5EF4-FFF2-40B4-BE49-F238E27FC236}">
                <a16:creationId xmlns:a16="http://schemas.microsoft.com/office/drawing/2014/main" id="{CE74F831-488E-4BE9-80DF-C9BC9366A9CE}"/>
              </a:ext>
            </a:extLst>
          </p:cNvPr>
          <p:cNvCxnSpPr>
            <a:cxnSpLocks/>
          </p:cNvCxnSpPr>
          <p:nvPr/>
        </p:nvCxnSpPr>
        <p:spPr>
          <a:xfrm>
            <a:off x="804472" y="1948721"/>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D79C2B82-7277-41EF-AD31-E792E75131EC}"/>
              </a:ext>
            </a:extLst>
          </p:cNvPr>
          <p:cNvCxnSpPr>
            <a:cxnSpLocks/>
          </p:cNvCxnSpPr>
          <p:nvPr/>
        </p:nvCxnSpPr>
        <p:spPr>
          <a:xfrm>
            <a:off x="804472" y="2246918"/>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90C9A613-C127-4CCE-9A45-919503D5C71F}"/>
              </a:ext>
            </a:extLst>
          </p:cNvPr>
          <p:cNvCxnSpPr>
            <a:cxnSpLocks/>
          </p:cNvCxnSpPr>
          <p:nvPr/>
        </p:nvCxnSpPr>
        <p:spPr>
          <a:xfrm>
            <a:off x="804472" y="2545115"/>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1BA2633E-6EBA-474B-9E05-E2EF42AB8C1F}"/>
              </a:ext>
            </a:extLst>
          </p:cNvPr>
          <p:cNvCxnSpPr>
            <a:cxnSpLocks/>
          </p:cNvCxnSpPr>
          <p:nvPr/>
        </p:nvCxnSpPr>
        <p:spPr>
          <a:xfrm>
            <a:off x="804472" y="2843312"/>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26158143-100D-4238-A193-2A25F92456E1}"/>
              </a:ext>
            </a:extLst>
          </p:cNvPr>
          <p:cNvCxnSpPr>
            <a:cxnSpLocks/>
          </p:cNvCxnSpPr>
          <p:nvPr/>
        </p:nvCxnSpPr>
        <p:spPr>
          <a:xfrm>
            <a:off x="804472" y="3141509"/>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43E60988-D881-4983-94BF-FDD6134AA9BD}"/>
              </a:ext>
            </a:extLst>
          </p:cNvPr>
          <p:cNvCxnSpPr>
            <a:cxnSpLocks/>
          </p:cNvCxnSpPr>
          <p:nvPr/>
        </p:nvCxnSpPr>
        <p:spPr>
          <a:xfrm>
            <a:off x="804472" y="3439706"/>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093BA8D6-3464-405B-95F5-73D535AE52FC}"/>
              </a:ext>
            </a:extLst>
          </p:cNvPr>
          <p:cNvCxnSpPr>
            <a:cxnSpLocks/>
          </p:cNvCxnSpPr>
          <p:nvPr/>
        </p:nvCxnSpPr>
        <p:spPr>
          <a:xfrm>
            <a:off x="804472" y="3737903"/>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126699AF-D698-4C9D-9B41-DD7436F81094}"/>
              </a:ext>
            </a:extLst>
          </p:cNvPr>
          <p:cNvCxnSpPr>
            <a:cxnSpLocks/>
          </p:cNvCxnSpPr>
          <p:nvPr/>
        </p:nvCxnSpPr>
        <p:spPr>
          <a:xfrm>
            <a:off x="804472" y="4036100"/>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FA7BE7BD-354C-477F-84C6-72ABF6C9C9F9}"/>
              </a:ext>
            </a:extLst>
          </p:cNvPr>
          <p:cNvCxnSpPr>
            <a:cxnSpLocks/>
          </p:cNvCxnSpPr>
          <p:nvPr/>
        </p:nvCxnSpPr>
        <p:spPr>
          <a:xfrm>
            <a:off x="804472" y="4334297"/>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57B28144-EB36-4109-B631-8264584B1298}"/>
              </a:ext>
            </a:extLst>
          </p:cNvPr>
          <p:cNvCxnSpPr>
            <a:cxnSpLocks/>
          </p:cNvCxnSpPr>
          <p:nvPr/>
        </p:nvCxnSpPr>
        <p:spPr>
          <a:xfrm>
            <a:off x="804472" y="4632494"/>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E4794196-148D-486B-A1E8-0599E5ACA35A}"/>
              </a:ext>
            </a:extLst>
          </p:cNvPr>
          <p:cNvCxnSpPr>
            <a:cxnSpLocks/>
          </p:cNvCxnSpPr>
          <p:nvPr/>
        </p:nvCxnSpPr>
        <p:spPr>
          <a:xfrm>
            <a:off x="804472" y="4930691"/>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235D5846-C052-4869-A890-9E218E610A5A}"/>
              </a:ext>
            </a:extLst>
          </p:cNvPr>
          <p:cNvCxnSpPr>
            <a:cxnSpLocks/>
          </p:cNvCxnSpPr>
          <p:nvPr/>
        </p:nvCxnSpPr>
        <p:spPr>
          <a:xfrm>
            <a:off x="804472" y="5228888"/>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2FD835B3-17BA-44EC-8824-5E1B11C79A28}"/>
              </a:ext>
            </a:extLst>
          </p:cNvPr>
          <p:cNvCxnSpPr>
            <a:cxnSpLocks/>
          </p:cNvCxnSpPr>
          <p:nvPr/>
        </p:nvCxnSpPr>
        <p:spPr>
          <a:xfrm>
            <a:off x="804472" y="5527085"/>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9DC8C2EB-947A-4E81-830D-5C0BE6B84AC5}"/>
              </a:ext>
            </a:extLst>
          </p:cNvPr>
          <p:cNvCxnSpPr>
            <a:cxnSpLocks/>
          </p:cNvCxnSpPr>
          <p:nvPr/>
        </p:nvCxnSpPr>
        <p:spPr>
          <a:xfrm>
            <a:off x="804472" y="5825282"/>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23E1A36E-A676-42B4-A6A1-EE748374EE10}"/>
              </a:ext>
            </a:extLst>
          </p:cNvPr>
          <p:cNvCxnSpPr>
            <a:cxnSpLocks/>
          </p:cNvCxnSpPr>
          <p:nvPr/>
        </p:nvCxnSpPr>
        <p:spPr>
          <a:xfrm>
            <a:off x="804472" y="6123481"/>
            <a:ext cx="10308236"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grpSp>
        <p:nvGrpSpPr>
          <p:cNvPr id="34" name="Gruppo 33">
            <a:extLst>
              <a:ext uri="{FF2B5EF4-FFF2-40B4-BE49-F238E27FC236}">
                <a16:creationId xmlns:a16="http://schemas.microsoft.com/office/drawing/2014/main" id="{7A0BF9AF-0771-417B-83FD-F9C9236EA65E}"/>
              </a:ext>
            </a:extLst>
          </p:cNvPr>
          <p:cNvGrpSpPr/>
          <p:nvPr/>
        </p:nvGrpSpPr>
        <p:grpSpPr>
          <a:xfrm rot="5400000">
            <a:off x="-3167651" y="3212999"/>
            <a:ext cx="6662061" cy="432000"/>
            <a:chOff x="0" y="0"/>
            <a:chExt cx="12260385" cy="581573"/>
          </a:xfrm>
        </p:grpSpPr>
        <p:pic>
          <p:nvPicPr>
            <p:cNvPr id="35" name="Immagine 34">
              <a:extLst>
                <a:ext uri="{FF2B5EF4-FFF2-40B4-BE49-F238E27FC236}">
                  <a16:creationId xmlns:a16="http://schemas.microsoft.com/office/drawing/2014/main" id="{CCA59836-BE67-49D1-A414-D714DA065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36" name="Immagine 35">
              <a:extLst>
                <a:ext uri="{FF2B5EF4-FFF2-40B4-BE49-F238E27FC236}">
                  <a16:creationId xmlns:a16="http://schemas.microsoft.com/office/drawing/2014/main" id="{1C4357DC-DBD1-4CD5-9A6F-14B9F5297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37" name="Immagine 36">
              <a:extLst>
                <a:ext uri="{FF2B5EF4-FFF2-40B4-BE49-F238E27FC236}">
                  <a16:creationId xmlns:a16="http://schemas.microsoft.com/office/drawing/2014/main" id="{15C4DA44-619B-48D9-95E8-E4F7D35ED4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38" name="CasellaDiTesto 37">
            <a:extLst>
              <a:ext uri="{FF2B5EF4-FFF2-40B4-BE49-F238E27FC236}">
                <a16:creationId xmlns:a16="http://schemas.microsoft.com/office/drawing/2014/main" id="{844B0CB4-9DB6-4E09-ABA4-7AEA6712703F}"/>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39" name="Pulsante di azione: vuoto 38" descr="Indietro con riempimento a tinta unita">
            <a:hlinkClick r:id="rId4" action="ppaction://hlinksldjump" highlightClick="1"/>
            <a:extLst>
              <a:ext uri="{FF2B5EF4-FFF2-40B4-BE49-F238E27FC236}">
                <a16:creationId xmlns:a16="http://schemas.microsoft.com/office/drawing/2014/main" id="{1A85AF14-CA16-412C-B6DA-2777CC8F9DC3}"/>
              </a:ext>
            </a:extLst>
          </p:cNvPr>
          <p:cNvSpPr/>
          <p:nvPr/>
        </p:nvSpPr>
        <p:spPr>
          <a:xfrm>
            <a:off x="2075250" y="505529"/>
            <a:ext cx="417501" cy="386443"/>
          </a:xfrm>
          <a:prstGeom prst="actionButtonBlank">
            <a:avLst/>
          </a:prstGeo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5" name="Gruppo 44">
            <a:extLst>
              <a:ext uri="{FF2B5EF4-FFF2-40B4-BE49-F238E27FC236}">
                <a16:creationId xmlns:a16="http://schemas.microsoft.com/office/drawing/2014/main" id="{D5D6AD1B-93CC-4A69-9BCA-67C48F52E382}"/>
              </a:ext>
            </a:extLst>
          </p:cNvPr>
          <p:cNvGrpSpPr/>
          <p:nvPr/>
        </p:nvGrpSpPr>
        <p:grpSpPr>
          <a:xfrm>
            <a:off x="4572000" y="85316"/>
            <a:ext cx="7526173" cy="369714"/>
            <a:chOff x="596530" y="360775"/>
            <a:chExt cx="9604098" cy="341130"/>
          </a:xfrm>
        </p:grpSpPr>
        <p:sp>
          <p:nvSpPr>
            <p:cNvPr id="46" name="CasellaDiTesto 45">
              <a:extLst>
                <a:ext uri="{FF2B5EF4-FFF2-40B4-BE49-F238E27FC236}">
                  <a16:creationId xmlns:a16="http://schemas.microsoft.com/office/drawing/2014/main" id="{3F8CBDF7-3ED6-4F10-8AB3-F878BAA550F4}"/>
                </a:ext>
              </a:extLst>
            </p:cNvPr>
            <p:cNvSpPr txBox="1"/>
            <p:nvPr/>
          </p:nvSpPr>
          <p:spPr>
            <a:xfrm>
              <a:off x="899984" y="370438"/>
              <a:ext cx="9300644" cy="246367"/>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SECONDE</a:t>
              </a:r>
              <a:r>
                <a:rPr lang="it-IT" sz="1200">
                  <a:latin typeface="Segoe Script" panose="030B0504020000000003" pitchFamily="66" charset="0"/>
                </a:rPr>
                <a:t> a.s. 2024/2025</a:t>
              </a:r>
            </a:p>
          </p:txBody>
        </p:sp>
        <p:pic>
          <p:nvPicPr>
            <p:cNvPr id="47" name="Immagine 46">
              <a:extLst>
                <a:ext uri="{FF2B5EF4-FFF2-40B4-BE49-F238E27FC236}">
                  <a16:creationId xmlns:a16="http://schemas.microsoft.com/office/drawing/2014/main" id="{1CB8FDF9-59B6-4D86-BF8B-331A76B6D8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
        <p:nvSpPr>
          <p:cNvPr id="5" name="Rettangolo 4">
            <a:extLst>
              <a:ext uri="{FF2B5EF4-FFF2-40B4-BE49-F238E27FC236}">
                <a16:creationId xmlns:a16="http://schemas.microsoft.com/office/drawing/2014/main" id="{3571F567-0E2B-44E6-99F5-592AE3333D5C}"/>
              </a:ext>
            </a:extLst>
          </p:cNvPr>
          <p:cNvSpPr/>
          <p:nvPr/>
        </p:nvSpPr>
        <p:spPr>
          <a:xfrm>
            <a:off x="804472" y="1640264"/>
            <a:ext cx="2146118" cy="2694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768F77FB-ABA6-4262-8308-A1F2518F2C16}"/>
              </a:ext>
            </a:extLst>
          </p:cNvPr>
          <p:cNvSpPr txBox="1"/>
          <p:nvPr/>
        </p:nvSpPr>
        <p:spPr>
          <a:xfrm>
            <a:off x="942680" y="2752627"/>
            <a:ext cx="1857081" cy="369332"/>
          </a:xfrm>
          <a:prstGeom prst="rect">
            <a:avLst/>
          </a:prstGeom>
          <a:noFill/>
        </p:spPr>
        <p:txBody>
          <a:bodyPr wrap="square" rtlCol="0">
            <a:spAutoFit/>
          </a:bodyPr>
          <a:lstStyle/>
          <a:p>
            <a:pPr algn="ctr"/>
            <a:r>
              <a:rPr lang="it-IT"/>
              <a:t>omissis</a:t>
            </a:r>
          </a:p>
        </p:txBody>
      </p:sp>
    </p:spTree>
    <p:extLst>
      <p:ext uri="{BB962C8B-B14F-4D97-AF65-F5344CB8AC3E}">
        <p14:creationId xmlns:p14="http://schemas.microsoft.com/office/powerpoint/2010/main" val="3851993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478971" y="5585394"/>
            <a:ext cx="11625943" cy="1015663"/>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di studenti e studentesse (valori assoluti e percentuali) che non raggiungono i traguardi (livelli 1+2) e raggiungono i traguardi (livelli 3+4+5) secondo alcune caratteristiche:</a:t>
            </a:r>
          </a:p>
          <a:p>
            <a:pPr algn="just">
              <a:buFont typeface="Arial" panose="020B0604020202020204" pitchFamily="34" charset="0"/>
              <a:buChar char="•"/>
            </a:pPr>
            <a:r>
              <a:rPr lang="it-IT" sz="1200" b="0" i="0">
                <a:solidFill>
                  <a:srgbClr val="1A1A1A"/>
                </a:solidFill>
                <a:effectLst/>
                <a:latin typeface="Work Sans" pitchFamily="2" charset="0"/>
              </a:rPr>
              <a:t>Background della famiglia: “basso” o “medio-basso” se presentano un livello di background socio-economico-culturale di molto inferiore/inferiore in confronto a quello nazionale, “medio-alto” o “alto” se appartengono a un livello di background superiore/di molto superiore in confronto a quello nazionale.</a:t>
            </a:r>
          </a:p>
        </p:txBody>
      </p:sp>
      <p:grpSp>
        <p:nvGrpSpPr>
          <p:cNvPr id="12" name="Gruppo 11">
            <a:extLst>
              <a:ext uri="{FF2B5EF4-FFF2-40B4-BE49-F238E27FC236}">
                <a16:creationId xmlns:a16="http://schemas.microsoft.com/office/drawing/2014/main" id="{91EFD8C9-9FDF-484C-99C8-56257D6CAF35}"/>
              </a:ext>
            </a:extLst>
          </p:cNvPr>
          <p:cNvGrpSpPr/>
          <p:nvPr/>
        </p:nvGrpSpPr>
        <p:grpSpPr>
          <a:xfrm rot="5400000">
            <a:off x="-3167651" y="3212999"/>
            <a:ext cx="6662061" cy="432000"/>
            <a:chOff x="0" y="0"/>
            <a:chExt cx="12260385" cy="581573"/>
          </a:xfrm>
        </p:grpSpPr>
        <p:pic>
          <p:nvPicPr>
            <p:cNvPr id="13" name="Immagine 12">
              <a:extLst>
                <a:ext uri="{FF2B5EF4-FFF2-40B4-BE49-F238E27FC236}">
                  <a16:creationId xmlns:a16="http://schemas.microsoft.com/office/drawing/2014/main" id="{15006FB2-5A0A-4A35-929B-56E97EB77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4" name="Immagine 13">
              <a:extLst>
                <a:ext uri="{FF2B5EF4-FFF2-40B4-BE49-F238E27FC236}">
                  <a16:creationId xmlns:a16="http://schemas.microsoft.com/office/drawing/2014/main" id="{14CEF032-A4D4-4238-B308-B33F1CE2B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5" name="Immagine 14">
              <a:extLst>
                <a:ext uri="{FF2B5EF4-FFF2-40B4-BE49-F238E27FC236}">
                  <a16:creationId xmlns:a16="http://schemas.microsoft.com/office/drawing/2014/main" id="{8D375F36-9625-4DF3-9A20-125E265AF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10" name="CasellaDiTesto 9">
            <a:extLst>
              <a:ext uri="{FF2B5EF4-FFF2-40B4-BE49-F238E27FC236}">
                <a16:creationId xmlns:a16="http://schemas.microsoft.com/office/drawing/2014/main" id="{A753F95B-F40B-4655-8548-3FCC98EA9DFD}"/>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1" name="Pulsante di azione: vuoto 10" descr="Indietro con riempimento a tinta unita">
            <a:hlinkClick r:id="rId3" action="ppaction://hlinksldjump" highlightClick="1"/>
            <a:extLst>
              <a:ext uri="{FF2B5EF4-FFF2-40B4-BE49-F238E27FC236}">
                <a16:creationId xmlns:a16="http://schemas.microsoft.com/office/drawing/2014/main" id="{9BD0FD54-F0E0-4411-AA98-E895606BBD6B}"/>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8E83BEC3-76BF-44D8-8883-F9C725861812}"/>
              </a:ext>
            </a:extLst>
          </p:cNvPr>
          <p:cNvPicPr>
            <a:picLocks noChangeAspect="1"/>
          </p:cNvPicPr>
          <p:nvPr/>
        </p:nvPicPr>
        <p:blipFill rotWithShape="1">
          <a:blip r:embed="rId6">
            <a:extLst>
              <a:ext uri="{28A0092B-C50C-407E-A947-70E740481C1C}">
                <a14:useLocalDpi xmlns:a14="http://schemas.microsoft.com/office/drawing/2010/main" val="0"/>
              </a:ext>
            </a:extLst>
          </a:blip>
          <a:srcRect l="17022" t="32501" r="2344" b="14860"/>
          <a:stretch/>
        </p:blipFill>
        <p:spPr>
          <a:xfrm>
            <a:off x="364880" y="1066437"/>
            <a:ext cx="11808000" cy="4335936"/>
          </a:xfrm>
          <a:prstGeom prst="rect">
            <a:avLst/>
          </a:prstGeom>
        </p:spPr>
      </p:pic>
      <p:grpSp>
        <p:nvGrpSpPr>
          <p:cNvPr id="21" name="Gruppo 20">
            <a:extLst>
              <a:ext uri="{FF2B5EF4-FFF2-40B4-BE49-F238E27FC236}">
                <a16:creationId xmlns:a16="http://schemas.microsoft.com/office/drawing/2014/main" id="{01FFE6E6-1E6E-4991-8A2F-44272FFFDB0B}"/>
              </a:ext>
            </a:extLst>
          </p:cNvPr>
          <p:cNvGrpSpPr/>
          <p:nvPr/>
        </p:nvGrpSpPr>
        <p:grpSpPr>
          <a:xfrm>
            <a:off x="4572000" y="85316"/>
            <a:ext cx="7526173" cy="369714"/>
            <a:chOff x="596530" y="360775"/>
            <a:chExt cx="9604098" cy="341130"/>
          </a:xfrm>
        </p:grpSpPr>
        <p:sp>
          <p:nvSpPr>
            <p:cNvPr id="22" name="CasellaDiTesto 21">
              <a:extLst>
                <a:ext uri="{FF2B5EF4-FFF2-40B4-BE49-F238E27FC236}">
                  <a16:creationId xmlns:a16="http://schemas.microsoft.com/office/drawing/2014/main" id="{05DD62B0-4F7E-4129-8503-F244C6D20EA2}"/>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3" name="Immagine 22">
              <a:extLst>
                <a:ext uri="{FF2B5EF4-FFF2-40B4-BE49-F238E27FC236}">
                  <a16:creationId xmlns:a16="http://schemas.microsoft.com/office/drawing/2014/main" id="{1D4BC28B-5377-487D-B705-2BB47A05F4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76294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0" descr="preencoded.png">
            <a:extLst>
              <a:ext uri="{FF2B5EF4-FFF2-40B4-BE49-F238E27FC236}">
                <a16:creationId xmlns:a16="http://schemas.microsoft.com/office/drawing/2014/main" id="{45E8F5BB-D54B-4857-AC9D-07AEAA0040A3}"/>
              </a:ext>
            </a:extLst>
          </p:cNvPr>
          <p:cNvPicPr>
            <a:picLocks noChangeAspect="1"/>
          </p:cNvPicPr>
          <p:nvPr/>
        </p:nvPicPr>
        <p:blipFill rotWithShape="1">
          <a:blip r:embed="rId2"/>
          <a:srcRect b="16179"/>
          <a:stretch/>
        </p:blipFill>
        <p:spPr>
          <a:xfrm>
            <a:off x="364880" y="1015353"/>
            <a:ext cx="11808000" cy="4231195"/>
          </a:xfrm>
          <a:prstGeom prst="rect">
            <a:avLst/>
          </a:prstGeom>
        </p:spPr>
      </p:pic>
      <p:sp>
        <p:nvSpPr>
          <p:cNvPr id="31" name="CasellaDiTesto 30">
            <a:extLst>
              <a:ext uri="{FF2B5EF4-FFF2-40B4-BE49-F238E27FC236}">
                <a16:creationId xmlns:a16="http://schemas.microsoft.com/office/drawing/2014/main" id="{C8E62BD5-F312-45CA-9D64-A8D519D3B9E2}"/>
              </a:ext>
            </a:extLst>
          </p:cNvPr>
          <p:cNvSpPr txBox="1"/>
          <p:nvPr/>
        </p:nvSpPr>
        <p:spPr>
          <a:xfrm>
            <a:off x="390929" y="5246549"/>
            <a:ext cx="11719428" cy="1384995"/>
          </a:xfrm>
          <a:prstGeom prst="rect">
            <a:avLst/>
          </a:prstGeom>
          <a:noFill/>
        </p:spPr>
        <p:txBody>
          <a:bodyPr wrap="square">
            <a:spAutoFit/>
          </a:bodyPr>
          <a:lstStyle/>
          <a:p>
            <a:pPr algn="just"/>
            <a:r>
              <a:rPr lang="it-IT" sz="1200" b="0" i="0">
                <a:solidFill>
                  <a:srgbClr val="1A1A1A"/>
                </a:solidFill>
                <a:effectLst/>
                <a:latin typeface="Work Sans" pitchFamily="2" charset="0"/>
              </a:rPr>
              <a:t>INVALSI restituisce la distribuzione degli studenti e delle studentesse (in valori assoluti e percentuali) per livelli di apprendimento.</a:t>
            </a:r>
          </a:p>
          <a:p>
            <a:pPr algn="just"/>
            <a:r>
              <a:rPr lang="it-IT" sz="1200" b="0" i="0">
                <a:solidFill>
                  <a:srgbClr val="1A1A1A"/>
                </a:solidFill>
                <a:effectLst/>
                <a:latin typeface="Work Sans" pitchFamily="2" charset="0"/>
              </a:rPr>
              <a:t>I livelli sono cinque: il livello 1 è il più basso mentre il livello 5 è il più alto. I livelli 1 e 2 identificano un risultato non in linea con i traguardi previsti al termine della II secondaria di secondo grado, il livello 3 rappresenta un esito della prova accettabile e i livelli 4 e 5 rappresentano il raggiungimento di robusti risultati di apprendimento.</a:t>
            </a:r>
          </a:p>
          <a:p>
            <a:pPr algn="just"/>
            <a:r>
              <a:rPr lang="it-IT" sz="1200" b="0" i="0">
                <a:solidFill>
                  <a:srgbClr val="1A1A1A"/>
                </a:solidFill>
                <a:effectLst/>
                <a:latin typeface="Work Sans" pitchFamily="2" charset="0"/>
              </a:rPr>
              <a:t>La somma dei valori di riga può non dare 100 a causa degli arrotondamenti.</a:t>
            </a:r>
          </a:p>
          <a:p>
            <a:pPr algn="just"/>
            <a:r>
              <a:rPr lang="it-IT" sz="1200" b="0" i="0">
                <a:solidFill>
                  <a:srgbClr val="1A1A1A"/>
                </a:solidFill>
                <a:effectLst/>
                <a:latin typeface="Work Sans" pitchFamily="2" charset="0"/>
              </a:rPr>
              <a:t>I confronti tra gli anni scolastici riguardano coorti diverse di studenti e studentesse e non gli stessi e le stesse seguiti nel tempo.</a:t>
            </a:r>
          </a:p>
          <a:p>
            <a:pPr algn="just"/>
            <a:r>
              <a:rPr lang="it-IT" sz="1200" b="0" i="0">
                <a:solidFill>
                  <a:srgbClr val="1A1A1A"/>
                </a:solidFill>
                <a:effectLst/>
                <a:latin typeface="Work Sans" pitchFamily="2" charset="0"/>
              </a:rPr>
              <a:t>Il dato per gli anni scolastici 2019/20 e 2020/21 non è disponibile poiché le prove non sono state svolte a causa della pandemia da Covid-19.</a:t>
            </a:r>
          </a:p>
        </p:txBody>
      </p:sp>
      <p:grpSp>
        <p:nvGrpSpPr>
          <p:cNvPr id="2" name="Gruppo 1">
            <a:extLst>
              <a:ext uri="{FF2B5EF4-FFF2-40B4-BE49-F238E27FC236}">
                <a16:creationId xmlns:a16="http://schemas.microsoft.com/office/drawing/2014/main" id="{267D7850-6498-4ED4-B962-42B7AE45D74A}"/>
              </a:ext>
            </a:extLst>
          </p:cNvPr>
          <p:cNvGrpSpPr/>
          <p:nvPr/>
        </p:nvGrpSpPr>
        <p:grpSpPr>
          <a:xfrm>
            <a:off x="497889" y="2172223"/>
            <a:ext cx="11206403" cy="2235613"/>
            <a:chOff x="213417" y="2063020"/>
            <a:chExt cx="11490875" cy="2297191"/>
          </a:xfrm>
        </p:grpSpPr>
        <p:cxnSp>
          <p:nvCxnSpPr>
            <p:cNvPr id="12" name="Connettore diritto 11">
              <a:extLst>
                <a:ext uri="{FF2B5EF4-FFF2-40B4-BE49-F238E27FC236}">
                  <a16:creationId xmlns:a16="http://schemas.microsoft.com/office/drawing/2014/main" id="{56323C50-3D35-4D7F-947A-B7D890475C52}"/>
                </a:ext>
              </a:extLst>
            </p:cNvPr>
            <p:cNvCxnSpPr>
              <a:cxnSpLocks/>
            </p:cNvCxnSpPr>
            <p:nvPr/>
          </p:nvCxnSpPr>
          <p:spPr>
            <a:xfrm>
              <a:off x="213417" y="2063020"/>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F148B0C2-F0A0-494C-9BDD-7D038A0E339C}"/>
                </a:ext>
              </a:extLst>
            </p:cNvPr>
            <p:cNvCxnSpPr>
              <a:cxnSpLocks/>
            </p:cNvCxnSpPr>
            <p:nvPr/>
          </p:nvCxnSpPr>
          <p:spPr>
            <a:xfrm>
              <a:off x="213417" y="2522458"/>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CCC8AAC1-5BB5-4F9D-B5BB-43224098CA19}"/>
                </a:ext>
              </a:extLst>
            </p:cNvPr>
            <p:cNvCxnSpPr>
              <a:cxnSpLocks/>
            </p:cNvCxnSpPr>
            <p:nvPr/>
          </p:nvCxnSpPr>
          <p:spPr>
            <a:xfrm>
              <a:off x="213417" y="2981896"/>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FAD8E039-14C7-4E89-91E2-DA83972568E9}"/>
                </a:ext>
              </a:extLst>
            </p:cNvPr>
            <p:cNvCxnSpPr>
              <a:cxnSpLocks/>
            </p:cNvCxnSpPr>
            <p:nvPr/>
          </p:nvCxnSpPr>
          <p:spPr>
            <a:xfrm>
              <a:off x="213417" y="3441335"/>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36F1D9F0-3480-43C8-ACB9-04A47FC4E910}"/>
                </a:ext>
              </a:extLst>
            </p:cNvPr>
            <p:cNvCxnSpPr>
              <a:cxnSpLocks/>
            </p:cNvCxnSpPr>
            <p:nvPr/>
          </p:nvCxnSpPr>
          <p:spPr>
            <a:xfrm>
              <a:off x="213417" y="3900773"/>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F8C505FC-7F90-4279-8C66-F1908D2EFE2C}"/>
                </a:ext>
              </a:extLst>
            </p:cNvPr>
            <p:cNvCxnSpPr>
              <a:cxnSpLocks/>
            </p:cNvCxnSpPr>
            <p:nvPr/>
          </p:nvCxnSpPr>
          <p:spPr>
            <a:xfrm>
              <a:off x="213417" y="4360211"/>
              <a:ext cx="11490875" cy="0"/>
            </a:xfrm>
            <a:prstGeom prst="line">
              <a:avLst/>
            </a:prstGeom>
            <a:ln w="9525">
              <a:solidFill>
                <a:srgbClr val="922E86"/>
              </a:solidFill>
            </a:ln>
          </p:spPr>
          <p:style>
            <a:lnRef idx="1">
              <a:schemeClr val="accent1"/>
            </a:lnRef>
            <a:fillRef idx="0">
              <a:schemeClr val="accent1"/>
            </a:fillRef>
            <a:effectRef idx="0">
              <a:schemeClr val="accent1"/>
            </a:effectRef>
            <a:fontRef idx="minor">
              <a:schemeClr val="tx1"/>
            </a:fontRef>
          </p:style>
        </p:cxnSp>
      </p:grpSp>
      <p:sp>
        <p:nvSpPr>
          <p:cNvPr id="21" name="CasellaDiTesto 20">
            <a:extLst>
              <a:ext uri="{FF2B5EF4-FFF2-40B4-BE49-F238E27FC236}">
                <a16:creationId xmlns:a16="http://schemas.microsoft.com/office/drawing/2014/main" id="{5B4F150E-0598-479C-976B-C46E62DC4E75}"/>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22" name="Pulsante di azione: vuoto 21" descr="Indietro con riempimento a tinta unita">
            <a:hlinkClick r:id="rId3" action="ppaction://hlinksldjump" highlightClick="1"/>
            <a:extLst>
              <a:ext uri="{FF2B5EF4-FFF2-40B4-BE49-F238E27FC236}">
                <a16:creationId xmlns:a16="http://schemas.microsoft.com/office/drawing/2014/main" id="{256A1C55-3F49-4AAC-9245-EA30A2170685}"/>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3" name="Gruppo 22">
            <a:extLst>
              <a:ext uri="{FF2B5EF4-FFF2-40B4-BE49-F238E27FC236}">
                <a16:creationId xmlns:a16="http://schemas.microsoft.com/office/drawing/2014/main" id="{B89B84D4-B207-4C99-B578-56E9D02C8FDE}"/>
              </a:ext>
            </a:extLst>
          </p:cNvPr>
          <p:cNvGrpSpPr/>
          <p:nvPr/>
        </p:nvGrpSpPr>
        <p:grpSpPr>
          <a:xfrm rot="5400000">
            <a:off x="-3167651" y="3212999"/>
            <a:ext cx="6662061" cy="432000"/>
            <a:chOff x="0" y="0"/>
            <a:chExt cx="12260385" cy="581573"/>
          </a:xfrm>
        </p:grpSpPr>
        <p:pic>
          <p:nvPicPr>
            <p:cNvPr id="25" name="Immagine 24">
              <a:extLst>
                <a:ext uri="{FF2B5EF4-FFF2-40B4-BE49-F238E27FC236}">
                  <a16:creationId xmlns:a16="http://schemas.microsoft.com/office/drawing/2014/main" id="{FC5F6AB3-9210-4EC4-B7A4-ED2C92F33D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26" name="Immagine 25">
              <a:extLst>
                <a:ext uri="{FF2B5EF4-FFF2-40B4-BE49-F238E27FC236}">
                  <a16:creationId xmlns:a16="http://schemas.microsoft.com/office/drawing/2014/main" id="{F8F8F4CC-CE0B-44B0-9B51-AB15E27C21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27" name="Immagine 26">
              <a:extLst>
                <a:ext uri="{FF2B5EF4-FFF2-40B4-BE49-F238E27FC236}">
                  <a16:creationId xmlns:a16="http://schemas.microsoft.com/office/drawing/2014/main" id="{BF89AD4C-27C2-4364-91CF-1FA55D8167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30" name="Gruppo 29">
            <a:extLst>
              <a:ext uri="{FF2B5EF4-FFF2-40B4-BE49-F238E27FC236}">
                <a16:creationId xmlns:a16="http://schemas.microsoft.com/office/drawing/2014/main" id="{6074E3EE-8BF3-48E5-A016-B406291F5FC1}"/>
              </a:ext>
            </a:extLst>
          </p:cNvPr>
          <p:cNvGrpSpPr/>
          <p:nvPr/>
        </p:nvGrpSpPr>
        <p:grpSpPr>
          <a:xfrm>
            <a:off x="4572000" y="85316"/>
            <a:ext cx="7526173" cy="369714"/>
            <a:chOff x="596530" y="360775"/>
            <a:chExt cx="9604098" cy="341130"/>
          </a:xfrm>
        </p:grpSpPr>
        <p:sp>
          <p:nvSpPr>
            <p:cNvPr id="32" name="CasellaDiTesto 31">
              <a:extLst>
                <a:ext uri="{FF2B5EF4-FFF2-40B4-BE49-F238E27FC236}">
                  <a16:creationId xmlns:a16="http://schemas.microsoft.com/office/drawing/2014/main" id="{75F9AF09-7352-4535-90A5-B0602F54E57C}"/>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33" name="Immagine 32">
              <a:extLst>
                <a:ext uri="{FF2B5EF4-FFF2-40B4-BE49-F238E27FC236}">
                  <a16:creationId xmlns:a16="http://schemas.microsoft.com/office/drawing/2014/main" id="{23D68E21-93CD-4290-9D7B-940B017413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580611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C8E62BD5-F312-45CA-9D64-A8D519D3B9E2}"/>
              </a:ext>
            </a:extLst>
          </p:cNvPr>
          <p:cNvSpPr txBox="1"/>
          <p:nvPr/>
        </p:nvSpPr>
        <p:spPr>
          <a:xfrm>
            <a:off x="412295" y="4922699"/>
            <a:ext cx="11698061" cy="1938992"/>
          </a:xfrm>
          <a:prstGeom prst="rect">
            <a:avLst/>
          </a:prstGeom>
          <a:noFill/>
        </p:spPr>
        <p:txBody>
          <a:bodyPr wrap="square">
            <a:spAutoFit/>
          </a:bodyPr>
          <a:lstStyle/>
          <a:p>
            <a:pPr algn="just"/>
            <a:r>
              <a:rPr lang="it-IT" sz="1200" b="0" i="0">
                <a:solidFill>
                  <a:srgbClr val="1A1A1A"/>
                </a:solidFill>
                <a:effectLst/>
                <a:latin typeface="Work Sans" pitchFamily="2" charset="0"/>
              </a:rPr>
              <a:t>È auspicabile avere un livello di variabilità tra le classi il più prossimo allo zero perché sta ad indicare una situazione di omogeneità e di equilibrio nella composizione delle classi e, quindi, una complementare maggiore variabilità al loro interno (saranno presenti tutti i livelli di rendimento, dalle eccellenze fino alle difficoltà conclamate):</a:t>
            </a:r>
          </a:p>
          <a:p>
            <a:pPr algn="just">
              <a:buFont typeface="Arial" panose="020B0604020202020204" pitchFamily="34" charset="0"/>
              <a:buChar char="•"/>
            </a:pPr>
            <a:r>
              <a:rPr lang="it-IT" sz="1200" b="0" i="0">
                <a:solidFill>
                  <a:srgbClr val="1A1A1A"/>
                </a:solidFill>
                <a:effectLst/>
                <a:latin typeface="Work Sans" pitchFamily="2" charset="0"/>
              </a:rPr>
              <a:t>L’istogramma azzurro indica il valore medio italiano.</a:t>
            </a:r>
          </a:p>
          <a:p>
            <a:pPr algn="just">
              <a:buFont typeface="Arial" panose="020B0604020202020204" pitchFamily="34" charset="0"/>
              <a:buChar char="•"/>
            </a:pPr>
            <a:r>
              <a:rPr lang="it-IT" sz="1200" b="0" i="0">
                <a:solidFill>
                  <a:srgbClr val="1A1A1A"/>
                </a:solidFill>
                <a:effectLst/>
                <a:latin typeface="Work Sans" pitchFamily="2" charset="0"/>
              </a:rPr>
              <a:t>L’istogramma della scuola può avere colori differenti:</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Rosso (situazione non auspicabile) se il valore è superiore a 50%.</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Rosa (situazione poco auspicabile) se il valore è superiore a 30% ma uguale o inferiore a 50%.</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Giallo se il valore è superiore a 5% ma uguale o inferiore a 30%.</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Verde chiaro (situazione auspicabile) se il valore è superiore a 2% ma uguale o inferiore a 5%.</a:t>
            </a:r>
          </a:p>
          <a:p>
            <a:pPr marL="742950" lvl="1" indent="-285750" algn="just">
              <a:buFont typeface="Arial" panose="020B0604020202020204" pitchFamily="34" charset="0"/>
              <a:buChar char="•"/>
            </a:pPr>
            <a:r>
              <a:rPr lang="it-IT" sz="1200" b="0" i="0">
                <a:solidFill>
                  <a:srgbClr val="1A1A1A"/>
                </a:solidFill>
                <a:effectLst/>
                <a:latin typeface="Work Sans" pitchFamily="2" charset="0"/>
              </a:rPr>
              <a:t>Verde (situazione maggiormente auspicabile) se il valore è inferiore o uguale a 2%.</a:t>
            </a:r>
          </a:p>
        </p:txBody>
      </p:sp>
      <p:sp>
        <p:nvSpPr>
          <p:cNvPr id="12" name="CasellaDiTesto 11">
            <a:extLst>
              <a:ext uri="{FF2B5EF4-FFF2-40B4-BE49-F238E27FC236}">
                <a16:creationId xmlns:a16="http://schemas.microsoft.com/office/drawing/2014/main" id="{54F8B4DB-2CE7-4FE8-A752-BB8D2CA3F814}"/>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3" name="Pulsante di azione: vuoto 12" descr="Indietro con riempimento a tinta unita">
            <a:hlinkClick r:id="rId2" action="ppaction://hlinksldjump" highlightClick="1"/>
            <a:extLst>
              <a:ext uri="{FF2B5EF4-FFF2-40B4-BE49-F238E27FC236}">
                <a16:creationId xmlns:a16="http://schemas.microsoft.com/office/drawing/2014/main" id="{ED8F3207-BE63-458B-8F0C-CE1B5E37F5CE}"/>
              </a:ext>
            </a:extLst>
          </p:cNvPr>
          <p:cNvSpPr/>
          <p:nvPr/>
        </p:nvSpPr>
        <p:spPr>
          <a:xfrm>
            <a:off x="2075250" y="505529"/>
            <a:ext cx="417501" cy="386443"/>
          </a:xfrm>
          <a:prstGeom prst="actionButtonBlank">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uppo 13">
            <a:extLst>
              <a:ext uri="{FF2B5EF4-FFF2-40B4-BE49-F238E27FC236}">
                <a16:creationId xmlns:a16="http://schemas.microsoft.com/office/drawing/2014/main" id="{A41DC2E7-89B2-46DE-ADDA-5FAB122D0ABB}"/>
              </a:ext>
            </a:extLst>
          </p:cNvPr>
          <p:cNvGrpSpPr/>
          <p:nvPr/>
        </p:nvGrpSpPr>
        <p:grpSpPr>
          <a:xfrm rot="5400000">
            <a:off x="-3167651" y="3212999"/>
            <a:ext cx="6662061" cy="432000"/>
            <a:chOff x="0" y="0"/>
            <a:chExt cx="12260385" cy="581573"/>
          </a:xfrm>
        </p:grpSpPr>
        <p:pic>
          <p:nvPicPr>
            <p:cNvPr id="15" name="Immagine 14">
              <a:extLst>
                <a:ext uri="{FF2B5EF4-FFF2-40B4-BE49-F238E27FC236}">
                  <a16:creationId xmlns:a16="http://schemas.microsoft.com/office/drawing/2014/main" id="{DE8EBF1C-98CD-403F-B457-33DA6B9198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6" name="Immagine 15">
              <a:extLst>
                <a:ext uri="{FF2B5EF4-FFF2-40B4-BE49-F238E27FC236}">
                  <a16:creationId xmlns:a16="http://schemas.microsoft.com/office/drawing/2014/main" id="{DBDD2EA5-789F-4572-ABBA-F5788B95AF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7" name="Immagine 16">
              <a:extLst>
                <a:ext uri="{FF2B5EF4-FFF2-40B4-BE49-F238E27FC236}">
                  <a16:creationId xmlns:a16="http://schemas.microsoft.com/office/drawing/2014/main" id="{0453906C-6D9B-462B-B6F8-E0F910A5AD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pic>
        <p:nvPicPr>
          <p:cNvPr id="11" name="Image 0" descr="preencoded.png">
            <a:extLst>
              <a:ext uri="{FF2B5EF4-FFF2-40B4-BE49-F238E27FC236}">
                <a16:creationId xmlns:a16="http://schemas.microsoft.com/office/drawing/2014/main" id="{7C24861E-D003-4A36-8475-619298C28C9B}"/>
              </a:ext>
            </a:extLst>
          </p:cNvPr>
          <p:cNvPicPr>
            <a:picLocks noChangeAspect="1"/>
          </p:cNvPicPr>
          <p:nvPr/>
        </p:nvPicPr>
        <p:blipFill rotWithShape="1">
          <a:blip r:embed="rId6"/>
          <a:srcRect b="17154"/>
          <a:stretch/>
        </p:blipFill>
        <p:spPr>
          <a:xfrm>
            <a:off x="497889" y="920237"/>
            <a:ext cx="11325225" cy="4011017"/>
          </a:xfrm>
          <a:prstGeom prst="rect">
            <a:avLst/>
          </a:prstGeom>
        </p:spPr>
      </p:pic>
      <p:grpSp>
        <p:nvGrpSpPr>
          <p:cNvPr id="22" name="Gruppo 21">
            <a:extLst>
              <a:ext uri="{FF2B5EF4-FFF2-40B4-BE49-F238E27FC236}">
                <a16:creationId xmlns:a16="http://schemas.microsoft.com/office/drawing/2014/main" id="{38B7F0C7-E41A-49B2-868A-428105820B2D}"/>
              </a:ext>
            </a:extLst>
          </p:cNvPr>
          <p:cNvGrpSpPr/>
          <p:nvPr/>
        </p:nvGrpSpPr>
        <p:grpSpPr>
          <a:xfrm>
            <a:off x="4572000" y="85316"/>
            <a:ext cx="7526173" cy="369714"/>
            <a:chOff x="596530" y="360775"/>
            <a:chExt cx="9604098" cy="341130"/>
          </a:xfrm>
        </p:grpSpPr>
        <p:sp>
          <p:nvSpPr>
            <p:cNvPr id="23" name="CasellaDiTesto 22">
              <a:extLst>
                <a:ext uri="{FF2B5EF4-FFF2-40B4-BE49-F238E27FC236}">
                  <a16:creationId xmlns:a16="http://schemas.microsoft.com/office/drawing/2014/main" id="{FF77404F-567B-4C95-983A-602161B367FD}"/>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4" name="Immagine 23">
              <a:extLst>
                <a:ext uri="{FF2B5EF4-FFF2-40B4-BE49-F238E27FC236}">
                  <a16:creationId xmlns:a16="http://schemas.microsoft.com/office/drawing/2014/main" id="{1AA50BAF-DF8B-47EE-9541-860CF58798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852415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78392D1-5474-4751-9C8D-E278B2C25932}"/>
              </a:ext>
            </a:extLst>
          </p:cNvPr>
          <p:cNvSpPr txBox="1"/>
          <p:nvPr/>
        </p:nvSpPr>
        <p:spPr>
          <a:xfrm>
            <a:off x="758762" y="1098760"/>
            <a:ext cx="10674476" cy="5509200"/>
          </a:xfrm>
          <a:prstGeom prst="rect">
            <a:avLst/>
          </a:prstGeom>
          <a:noFill/>
        </p:spPr>
        <p:txBody>
          <a:bodyPr wrap="square" rtlCol="0">
            <a:spAutoFit/>
          </a:bodyPr>
          <a:lstStyle/>
          <a:p>
            <a:pPr algn="ctr"/>
            <a:r>
              <a:rPr lang="it-IT" sz="5400">
                <a:latin typeface="Segoe Script" panose="030B0504020000000003" pitchFamily="66" charset="0"/>
              </a:rPr>
              <a:t>   </a:t>
            </a:r>
          </a:p>
          <a:p>
            <a:pPr algn="ctr"/>
            <a:r>
              <a:rPr lang="it-IT" sz="3600">
                <a:latin typeface="Segoe Script" panose="030B0504020000000003" pitchFamily="66" charset="0"/>
              </a:rPr>
              <a:t>LICEO </a:t>
            </a:r>
            <a:r>
              <a:rPr lang="it-IT" sz="3600">
                <a:latin typeface="Segoe Script" panose="030B0504020000000003" pitchFamily="66" charset="0"/>
                <a:sym typeface="Symbol" panose="05050102010706020507" pitchFamily="18" charset="2"/>
              </a:rPr>
              <a:t></a:t>
            </a:r>
            <a:r>
              <a:rPr lang="it-IT" sz="3600">
                <a:latin typeface="Segoe Script" panose="030B0504020000000003" pitchFamily="66" charset="0"/>
              </a:rPr>
              <a:t>P. NERVI–G. FERRARI</a:t>
            </a:r>
            <a:r>
              <a:rPr lang="it-IT" sz="3600">
                <a:latin typeface="Segoe Script" panose="030B0504020000000003" pitchFamily="66" charset="0"/>
                <a:sym typeface="Symbol" panose="05050102010706020507" pitchFamily="18" charset="2"/>
              </a:rPr>
              <a:t></a:t>
            </a:r>
          </a:p>
          <a:p>
            <a:pPr algn="ctr"/>
            <a:endParaRPr lang="it-IT" sz="4000">
              <a:latin typeface="Segoe Script" panose="030B0504020000000003" pitchFamily="66" charset="0"/>
            </a:endParaRPr>
          </a:p>
          <a:p>
            <a:pPr algn="ctr"/>
            <a:r>
              <a:rPr lang="it-IT" sz="5400">
                <a:latin typeface="Segoe Script" panose="030B0504020000000003" pitchFamily="66" charset="0"/>
              </a:rPr>
              <a:t>Restituzione Dati INVALSI </a:t>
            </a:r>
          </a:p>
          <a:p>
            <a:pPr algn="ctr"/>
            <a:r>
              <a:rPr lang="it-IT" sz="3600">
                <a:latin typeface="Segoe Script" panose="030B0504020000000003" pitchFamily="66" charset="0"/>
              </a:rPr>
              <a:t>a.s. 2024/2025</a:t>
            </a:r>
          </a:p>
          <a:p>
            <a:pPr algn="ctr"/>
            <a:endParaRPr lang="it-IT" sz="4400">
              <a:latin typeface="Segoe Script" panose="030B0504020000000003" pitchFamily="66" charset="0"/>
            </a:endParaRPr>
          </a:p>
          <a:p>
            <a:pPr algn="ctr"/>
            <a:r>
              <a:rPr lang="it-IT" sz="4400">
                <a:highlight>
                  <a:srgbClr val="FFFF00"/>
                </a:highlight>
                <a:latin typeface="Segoe Script" panose="030B0504020000000003" pitchFamily="66" charset="0"/>
              </a:rPr>
              <a:t>EFFETTO SCUOLA</a:t>
            </a:r>
          </a:p>
          <a:p>
            <a:pPr algn="ctr"/>
            <a:r>
              <a:rPr lang="it-IT" sz="4400">
                <a:highlight>
                  <a:srgbClr val="FFFF00"/>
                </a:highlight>
                <a:latin typeface="Segoe Script" panose="030B0504020000000003" pitchFamily="66" charset="0"/>
              </a:rPr>
              <a:t>Classi quinte</a:t>
            </a:r>
          </a:p>
        </p:txBody>
      </p:sp>
      <p:pic>
        <p:nvPicPr>
          <p:cNvPr id="4" name="Immagine 3">
            <a:extLst>
              <a:ext uri="{FF2B5EF4-FFF2-40B4-BE49-F238E27FC236}">
                <a16:creationId xmlns:a16="http://schemas.microsoft.com/office/drawing/2014/main" id="{94B3E544-BF83-4D7F-A9FD-C7AC091DA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0513" y="1416436"/>
            <a:ext cx="908304" cy="1313688"/>
          </a:xfrm>
          <a:prstGeom prst="rect">
            <a:avLst/>
          </a:prstGeom>
        </p:spPr>
      </p:pic>
      <p:pic>
        <p:nvPicPr>
          <p:cNvPr id="15" name="Immagine 14">
            <a:extLst>
              <a:ext uri="{FF2B5EF4-FFF2-40B4-BE49-F238E27FC236}">
                <a16:creationId xmlns:a16="http://schemas.microsoft.com/office/drawing/2014/main" id="{6BC88578-F037-4D10-B4BF-B98B2D6A9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183" y="1416436"/>
            <a:ext cx="1119999" cy="1137099"/>
          </a:xfrm>
          <a:prstGeom prst="rect">
            <a:avLst/>
          </a:prstGeom>
        </p:spPr>
      </p:pic>
      <p:pic>
        <p:nvPicPr>
          <p:cNvPr id="16" name="Immagine 15">
            <a:extLst>
              <a:ext uri="{FF2B5EF4-FFF2-40B4-BE49-F238E27FC236}">
                <a16:creationId xmlns:a16="http://schemas.microsoft.com/office/drawing/2014/main" id="{920FCA90-6BFF-42C1-8D34-057DF2A05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7138" y="1416436"/>
            <a:ext cx="537724" cy="537724"/>
          </a:xfrm>
          <a:prstGeom prst="rect">
            <a:avLst/>
          </a:prstGeom>
        </p:spPr>
      </p:pic>
      <p:sp>
        <p:nvSpPr>
          <p:cNvPr id="17" name="CasellaDiTesto 16">
            <a:extLst>
              <a:ext uri="{FF2B5EF4-FFF2-40B4-BE49-F238E27FC236}">
                <a16:creationId xmlns:a16="http://schemas.microsoft.com/office/drawing/2014/main" id="{09FCCC16-17C1-480A-A884-46A1EE652F5B}"/>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8" name="Pulsante di azione: vuoto 17" descr="Indietro con riempimento a tinta unita">
            <a:hlinkClick r:id="rId5" action="ppaction://hlinksldjump" highlightClick="1"/>
            <a:extLst>
              <a:ext uri="{FF2B5EF4-FFF2-40B4-BE49-F238E27FC236}">
                <a16:creationId xmlns:a16="http://schemas.microsoft.com/office/drawing/2014/main" id="{18694C75-F311-4925-8904-48B8CF097D49}"/>
              </a:ext>
            </a:extLst>
          </p:cNvPr>
          <p:cNvSpPr/>
          <p:nvPr/>
        </p:nvSpPr>
        <p:spPr>
          <a:xfrm>
            <a:off x="2075250" y="505529"/>
            <a:ext cx="417501" cy="386443"/>
          </a:xfrm>
          <a:prstGeom prst="actionButtonBlank">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9" name="Gruppo 18">
            <a:extLst>
              <a:ext uri="{FF2B5EF4-FFF2-40B4-BE49-F238E27FC236}">
                <a16:creationId xmlns:a16="http://schemas.microsoft.com/office/drawing/2014/main" id="{73EAD684-F05E-4B72-BB04-B14CDA26B47D}"/>
              </a:ext>
            </a:extLst>
          </p:cNvPr>
          <p:cNvGrpSpPr/>
          <p:nvPr/>
        </p:nvGrpSpPr>
        <p:grpSpPr>
          <a:xfrm rot="5400000">
            <a:off x="-3167651" y="3212999"/>
            <a:ext cx="6662061" cy="432000"/>
            <a:chOff x="0" y="0"/>
            <a:chExt cx="12260385" cy="581573"/>
          </a:xfrm>
        </p:grpSpPr>
        <p:pic>
          <p:nvPicPr>
            <p:cNvPr id="20" name="Immagine 19">
              <a:extLst>
                <a:ext uri="{FF2B5EF4-FFF2-40B4-BE49-F238E27FC236}">
                  <a16:creationId xmlns:a16="http://schemas.microsoft.com/office/drawing/2014/main" id="{B3A639F5-6435-40BC-8B2F-138016060A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21" name="Immagine 20">
              <a:extLst>
                <a:ext uri="{FF2B5EF4-FFF2-40B4-BE49-F238E27FC236}">
                  <a16:creationId xmlns:a16="http://schemas.microsoft.com/office/drawing/2014/main" id="{FFD92738-B850-4EEE-A854-0DA06371DF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22" name="Immagine 21">
              <a:extLst>
                <a:ext uri="{FF2B5EF4-FFF2-40B4-BE49-F238E27FC236}">
                  <a16:creationId xmlns:a16="http://schemas.microsoft.com/office/drawing/2014/main" id="{EF24C889-2B2A-4715-91CF-C59ED2BE88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Tree>
    <p:extLst>
      <p:ext uri="{BB962C8B-B14F-4D97-AF65-F5344CB8AC3E}">
        <p14:creationId xmlns:p14="http://schemas.microsoft.com/office/powerpoint/2010/main" val="765672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571717C-F0E7-4149-B50D-4BC3A93B68F9}"/>
              </a:ext>
            </a:extLst>
          </p:cNvPr>
          <p:cNvSpPr txBox="1"/>
          <p:nvPr/>
        </p:nvSpPr>
        <p:spPr>
          <a:xfrm>
            <a:off x="3037115" y="759562"/>
            <a:ext cx="6117770" cy="400110"/>
          </a:xfrm>
          <a:prstGeom prst="rect">
            <a:avLst/>
          </a:prstGeom>
          <a:noFill/>
        </p:spPr>
        <p:txBody>
          <a:bodyPr wrap="square">
            <a:spAutoFit/>
          </a:bodyPr>
          <a:lstStyle/>
          <a:p>
            <a:pPr algn="ctr"/>
            <a:r>
              <a:rPr lang="it-IT" sz="2000" b="1" i="0">
                <a:solidFill>
                  <a:srgbClr val="1A1A1A"/>
                </a:solidFill>
                <a:effectLst/>
                <a:latin typeface="Work Sans" pitchFamily="2" charset="0"/>
              </a:rPr>
              <a:t>Secondaria Secondo Grado – Ultimo anno</a:t>
            </a:r>
          </a:p>
        </p:txBody>
      </p:sp>
      <p:graphicFrame>
        <p:nvGraphicFramePr>
          <p:cNvPr id="4" name="Tabella 3">
            <a:extLst>
              <a:ext uri="{FF2B5EF4-FFF2-40B4-BE49-F238E27FC236}">
                <a16:creationId xmlns:a16="http://schemas.microsoft.com/office/drawing/2014/main" id="{68DCBCE0-80F9-4FB7-A698-F7F61294AAA9}"/>
              </a:ext>
            </a:extLst>
          </p:cNvPr>
          <p:cNvGraphicFramePr>
            <a:graphicFrameLocks noGrp="1"/>
          </p:cNvGraphicFramePr>
          <p:nvPr>
            <p:extLst>
              <p:ext uri="{D42A27DB-BD31-4B8C-83A1-F6EECF244321}">
                <p14:modId xmlns:p14="http://schemas.microsoft.com/office/powerpoint/2010/main" val="3056333142"/>
              </p:ext>
            </p:extLst>
          </p:nvPr>
        </p:nvGraphicFramePr>
        <p:xfrm>
          <a:off x="0" y="1146482"/>
          <a:ext cx="12192000" cy="225574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12033093"/>
                    </a:ext>
                  </a:extLst>
                </a:gridCol>
                <a:gridCol w="3048000">
                  <a:extLst>
                    <a:ext uri="{9D8B030D-6E8A-4147-A177-3AD203B41FA5}">
                      <a16:colId xmlns:a16="http://schemas.microsoft.com/office/drawing/2014/main" val="4088616377"/>
                    </a:ext>
                  </a:extLst>
                </a:gridCol>
                <a:gridCol w="3048000">
                  <a:extLst>
                    <a:ext uri="{9D8B030D-6E8A-4147-A177-3AD203B41FA5}">
                      <a16:colId xmlns:a16="http://schemas.microsoft.com/office/drawing/2014/main" val="937127853"/>
                    </a:ext>
                  </a:extLst>
                </a:gridCol>
                <a:gridCol w="3048000">
                  <a:extLst>
                    <a:ext uri="{9D8B030D-6E8A-4147-A177-3AD203B41FA5}">
                      <a16:colId xmlns:a16="http://schemas.microsoft.com/office/drawing/2014/main" val="3250477303"/>
                    </a:ext>
                  </a:extLst>
                </a:gridCol>
              </a:tblGrid>
              <a:tr h="347144">
                <a:tc gridSpan="4">
                  <a:txBody>
                    <a:bodyPr/>
                    <a:lstStyle/>
                    <a:p>
                      <a:pPr algn="ctr"/>
                      <a:r>
                        <a:rPr lang="it-IT" sz="1800" b="1" i="0" kern="1200">
                          <a:solidFill>
                            <a:schemeClr val="lt1"/>
                          </a:solidFill>
                          <a:effectLst/>
                          <a:latin typeface="Work Sans" pitchFamily="2" charset="0"/>
                          <a:ea typeface="+mn-ea"/>
                          <a:cs typeface="+mn-cs"/>
                        </a:rPr>
                        <a:t>Effetto scuola (</a:t>
                      </a:r>
                      <a:r>
                        <a:rPr lang="it-IT" sz="1800" b="1" i="0" kern="1200">
                          <a:solidFill>
                            <a:srgbClr val="FF33CC"/>
                          </a:solidFill>
                          <a:effectLst/>
                          <a:latin typeface="Work Sans" pitchFamily="2" charset="0"/>
                          <a:ea typeface="+mn-ea"/>
                          <a:cs typeface="+mn-cs"/>
                          <a:hlinkClick r:id="rId2" action="ppaction://hlinksldjump" tooltip="Cliccare per il collegamento alla Descrizione dell'EFFETTO SCUOLA">
                            <a:extLst>
                              <a:ext uri="{A12FA001-AC4F-418D-AE19-62706E023703}">
                                <ahyp:hlinkClr xmlns:ahyp="http://schemas.microsoft.com/office/drawing/2018/hyperlinkcolor" val="tx"/>
                              </a:ext>
                            </a:extLst>
                          </a:hlinkClick>
                        </a:rPr>
                        <a:t>?</a:t>
                      </a:r>
                      <a:r>
                        <a:rPr lang="it-IT" sz="1800" b="1" i="0" kern="1200">
                          <a:solidFill>
                            <a:schemeClr val="lt1"/>
                          </a:solidFill>
                          <a:effectLst/>
                          <a:latin typeface="Work Sans" pitchFamily="2" charset="0"/>
                          <a:ea typeface="+mn-ea"/>
                          <a:cs typeface="+mn-cs"/>
                        </a:rPr>
                        <a:t>) (Riferimento Regione)</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48482152"/>
                  </a:ext>
                </a:extLst>
              </a:tr>
              <a:tr h="487794">
                <a:tc gridSpan="4">
                  <a:txBody>
                    <a:bodyPr/>
                    <a:lstStyle/>
                    <a:p>
                      <a:pPr algn="ctr"/>
                      <a:r>
                        <a:rPr lang="it-IT" sz="1800" b="1" i="0" kern="1200">
                          <a:solidFill>
                            <a:schemeClr val="dk1"/>
                          </a:solidFill>
                          <a:effectLst/>
                          <a:latin typeface="Work Sans" pitchFamily="2" charset="0"/>
                          <a:ea typeface="+mn-ea"/>
                          <a:cs typeface="+mn-cs"/>
                        </a:rPr>
                        <a:t>Licei Scientifici, Classici e Linguistici</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21312781"/>
                  </a:ext>
                </a:extLst>
              </a:tr>
              <a:tr h="487794">
                <a:tc>
                  <a:txBody>
                    <a:bodyPr/>
                    <a:lstStyle/>
                    <a:p>
                      <a:pPr algn="ctr"/>
                      <a:endParaRPr lang="it-IT">
                        <a:latin typeface="Work Sans" pitchFamily="2" charset="0"/>
                      </a:endParaRPr>
                    </a:p>
                  </a:txBody>
                  <a:tcPr anchor="ctr"/>
                </a:tc>
                <a:tc>
                  <a:txBody>
                    <a:bodyPr/>
                    <a:lstStyle/>
                    <a:p>
                      <a:pPr algn="ctr"/>
                      <a:r>
                        <a:rPr lang="it-IT">
                          <a:effectLst/>
                          <a:latin typeface="Work Sans" pitchFamily="2" charset="0"/>
                        </a:rPr>
                        <a:t>Punteggio osservato</a:t>
                      </a:r>
                    </a:p>
                  </a:txBody>
                  <a:tcPr anchor="ctr"/>
                </a:tc>
                <a:tc>
                  <a:txBody>
                    <a:bodyPr/>
                    <a:lstStyle/>
                    <a:p>
                      <a:pPr algn="ctr"/>
                      <a:r>
                        <a:rPr lang="it-IT">
                          <a:effectLst/>
                          <a:latin typeface="Work Sans" pitchFamily="2" charset="0"/>
                        </a:rPr>
                        <a:t>Valore aggiunto</a:t>
                      </a:r>
                    </a:p>
                  </a:txBody>
                  <a:tcPr anchor="ctr"/>
                </a:tc>
                <a:tc>
                  <a:txBody>
                    <a:bodyPr/>
                    <a:lstStyle/>
                    <a:p>
                      <a:pPr algn="ctr"/>
                      <a:r>
                        <a:rPr lang="it-IT">
                          <a:effectLst/>
                          <a:latin typeface="Work Sans" pitchFamily="2" charset="0"/>
                        </a:rPr>
                        <a:t>Effetto scuola</a:t>
                      </a:r>
                    </a:p>
                  </a:txBody>
                  <a:tcPr anchor="ctr"/>
                </a:tc>
                <a:extLst>
                  <a:ext uri="{0D108BD9-81ED-4DB2-BD59-A6C34878D82A}">
                    <a16:rowId xmlns:a16="http://schemas.microsoft.com/office/drawing/2014/main" val="3687816168"/>
                  </a:ext>
                </a:extLst>
              </a:tr>
              <a:tr h="494838">
                <a:tc>
                  <a:txBody>
                    <a:bodyPr/>
                    <a:lstStyle/>
                    <a:p>
                      <a:pPr algn="ctr"/>
                      <a:r>
                        <a:rPr lang="it-IT" sz="1800" b="1" i="0" kern="1200">
                          <a:solidFill>
                            <a:schemeClr val="dk1"/>
                          </a:solidFill>
                          <a:effectLst/>
                          <a:latin typeface="Work Sans" pitchFamily="2" charset="0"/>
                          <a:ea typeface="+mn-ea"/>
                          <a:cs typeface="+mn-cs"/>
                        </a:rPr>
                        <a:t>Italiano</a:t>
                      </a:r>
                      <a:endParaRPr lang="it-IT">
                        <a:latin typeface="Work Sans" pitchFamily="2" charset="0"/>
                      </a:endParaRPr>
                    </a:p>
                  </a:txBody>
                  <a:tcPr anchor="ctr"/>
                </a:tc>
                <a:tc>
                  <a:txBody>
                    <a:bodyPr/>
                    <a:lstStyle/>
                    <a:p>
                      <a:pPr algn="ctr" fontAlgn="ctr"/>
                      <a:r>
                        <a:rPr lang="it-IT">
                          <a:effectLst/>
                          <a:latin typeface="Work Sans" pitchFamily="2" charset="0"/>
                        </a:rPr>
                        <a:t>Sopra la media</a:t>
                      </a:r>
                    </a:p>
                  </a:txBody>
                  <a:tcPr anchor="ctr"/>
                </a:tc>
                <a:tc>
                  <a:txBody>
                    <a:bodyPr/>
                    <a:lstStyle/>
                    <a:p>
                      <a:pPr algn="ctr" fontAlgn="ctr"/>
                      <a:r>
                        <a:rPr lang="it-IT">
                          <a:effectLst/>
                          <a:latin typeface="Work Sans" pitchFamily="2" charset="0"/>
                        </a:rPr>
                        <a:t>Pari alla media</a:t>
                      </a:r>
                    </a:p>
                  </a:txBody>
                  <a:tcPr anchor="ctr"/>
                </a:tc>
                <a:tc>
                  <a:txBody>
                    <a:bodyPr/>
                    <a:lstStyle/>
                    <a:p>
                      <a:pPr algn="ctr" fontAlgn="ctr"/>
                      <a:r>
                        <a:rPr lang="it-IT">
                          <a:effectLst/>
                          <a:latin typeface="Work Sans" pitchFamily="2" charset="0"/>
                        </a:rPr>
                        <a:t>Apporto della scuola </a:t>
                      </a:r>
                      <a:r>
                        <a:rPr lang="it-IT" b="1">
                          <a:effectLst/>
                          <a:latin typeface="Work Sans" pitchFamily="2" charset="0"/>
                        </a:rPr>
                        <a:t>nella media</a:t>
                      </a:r>
                      <a:r>
                        <a:rPr lang="it-IT">
                          <a:effectLst/>
                          <a:latin typeface="Work Sans" pitchFamily="2" charset="0"/>
                        </a:rPr>
                        <a:t>. Risultati </a:t>
                      </a:r>
                      <a:r>
                        <a:rPr lang="it-IT" b="1">
                          <a:effectLst/>
                          <a:latin typeface="Work Sans" pitchFamily="2" charset="0"/>
                        </a:rPr>
                        <a:t>buoni</a:t>
                      </a:r>
                      <a:r>
                        <a:rPr lang="it-IT">
                          <a:effectLst/>
                          <a:latin typeface="Work Sans" pitchFamily="2" charset="0"/>
                        </a:rPr>
                        <a:t>.</a:t>
                      </a:r>
                    </a:p>
                  </a:txBody>
                  <a:tcPr anchor="ctr">
                    <a:solidFill>
                      <a:schemeClr val="accent6">
                        <a:lumMod val="40000"/>
                        <a:lumOff val="60000"/>
                      </a:schemeClr>
                    </a:solidFill>
                  </a:tcPr>
                </a:tc>
                <a:extLst>
                  <a:ext uri="{0D108BD9-81ED-4DB2-BD59-A6C34878D82A}">
                    <a16:rowId xmlns:a16="http://schemas.microsoft.com/office/drawing/2014/main" val="3014091272"/>
                  </a:ext>
                </a:extLst>
              </a:tr>
            </a:tbl>
          </a:graphicData>
        </a:graphic>
      </p:graphicFrame>
      <p:graphicFrame>
        <p:nvGraphicFramePr>
          <p:cNvPr id="5" name="Tabella 4">
            <a:extLst>
              <a:ext uri="{FF2B5EF4-FFF2-40B4-BE49-F238E27FC236}">
                <a16:creationId xmlns:a16="http://schemas.microsoft.com/office/drawing/2014/main" id="{397039D6-3DA1-4BBC-8DD1-D457527263DF}"/>
              </a:ext>
            </a:extLst>
          </p:cNvPr>
          <p:cNvGraphicFramePr>
            <a:graphicFrameLocks noGrp="1"/>
          </p:cNvGraphicFramePr>
          <p:nvPr>
            <p:extLst>
              <p:ext uri="{D42A27DB-BD31-4B8C-83A1-F6EECF244321}">
                <p14:modId xmlns:p14="http://schemas.microsoft.com/office/powerpoint/2010/main" val="2152346751"/>
              </p:ext>
            </p:extLst>
          </p:nvPr>
        </p:nvGraphicFramePr>
        <p:xfrm>
          <a:off x="0" y="3715747"/>
          <a:ext cx="12192000" cy="225574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12033093"/>
                    </a:ext>
                  </a:extLst>
                </a:gridCol>
                <a:gridCol w="3048000">
                  <a:extLst>
                    <a:ext uri="{9D8B030D-6E8A-4147-A177-3AD203B41FA5}">
                      <a16:colId xmlns:a16="http://schemas.microsoft.com/office/drawing/2014/main" val="4088616377"/>
                    </a:ext>
                  </a:extLst>
                </a:gridCol>
                <a:gridCol w="3048000">
                  <a:extLst>
                    <a:ext uri="{9D8B030D-6E8A-4147-A177-3AD203B41FA5}">
                      <a16:colId xmlns:a16="http://schemas.microsoft.com/office/drawing/2014/main" val="937127853"/>
                    </a:ext>
                  </a:extLst>
                </a:gridCol>
                <a:gridCol w="3048000">
                  <a:extLst>
                    <a:ext uri="{9D8B030D-6E8A-4147-A177-3AD203B41FA5}">
                      <a16:colId xmlns:a16="http://schemas.microsoft.com/office/drawing/2014/main" val="3250477303"/>
                    </a:ext>
                  </a:extLst>
                </a:gridCol>
              </a:tblGrid>
              <a:tr h="0">
                <a:tc gridSpan="4">
                  <a:txBody>
                    <a:bodyPr/>
                    <a:lstStyle/>
                    <a:p>
                      <a:pPr algn="ctr"/>
                      <a:r>
                        <a:rPr lang="it-IT" sz="1800" b="1" i="0" kern="1200">
                          <a:solidFill>
                            <a:schemeClr val="lt1"/>
                          </a:solidFill>
                          <a:effectLst/>
                          <a:latin typeface="Work Sans" pitchFamily="2" charset="0"/>
                          <a:ea typeface="+mn-ea"/>
                          <a:cs typeface="+mn-cs"/>
                        </a:rPr>
                        <a:t>Effetto scuola (</a:t>
                      </a:r>
                      <a:r>
                        <a:rPr lang="it-IT" sz="1800" b="1" i="0" kern="1200">
                          <a:solidFill>
                            <a:srgbClr val="FF33CC"/>
                          </a:solidFill>
                          <a:effectLst/>
                          <a:latin typeface="Work Sans" pitchFamily="2" charset="0"/>
                          <a:ea typeface="+mn-ea"/>
                          <a:cs typeface="+mn-cs"/>
                          <a:hlinkClick r:id="rId2" action="ppaction://hlinksldjump" tooltip="Cliccare per il collegamento alla Descrizione dell'EFFETTO SCUOLA">
                            <a:extLst>
                              <a:ext uri="{A12FA001-AC4F-418D-AE19-62706E023703}">
                                <ahyp:hlinkClr xmlns:ahyp="http://schemas.microsoft.com/office/drawing/2018/hyperlinkcolor" val="tx"/>
                              </a:ext>
                            </a:extLst>
                          </a:hlinkClick>
                        </a:rPr>
                        <a:t>?</a:t>
                      </a:r>
                      <a:r>
                        <a:rPr lang="it-IT" sz="1800" b="1" i="0" kern="1200">
                          <a:solidFill>
                            <a:schemeClr val="lt1"/>
                          </a:solidFill>
                          <a:effectLst/>
                          <a:latin typeface="Work Sans" pitchFamily="2" charset="0"/>
                          <a:ea typeface="+mn-ea"/>
                          <a:cs typeface="+mn-cs"/>
                        </a:rPr>
                        <a:t>) (Riferimento Regione)</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48482152"/>
                  </a:ext>
                </a:extLst>
              </a:tr>
              <a:tr h="487794">
                <a:tc gridSpan="4">
                  <a:txBody>
                    <a:bodyPr/>
                    <a:lstStyle/>
                    <a:p>
                      <a:pPr algn="ctr"/>
                      <a:r>
                        <a:rPr lang="it-IT" sz="1800" b="1" i="0" kern="1200">
                          <a:solidFill>
                            <a:schemeClr val="dk1"/>
                          </a:solidFill>
                          <a:effectLst/>
                          <a:latin typeface="Work Sans" pitchFamily="2" charset="0"/>
                          <a:ea typeface="+mn-ea"/>
                          <a:cs typeface="+mn-cs"/>
                        </a:rPr>
                        <a:t>Altri Licei</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21312781"/>
                  </a:ext>
                </a:extLst>
              </a:tr>
              <a:tr h="487794">
                <a:tc>
                  <a:txBody>
                    <a:bodyPr/>
                    <a:lstStyle/>
                    <a:p>
                      <a:pPr algn="ctr"/>
                      <a:endParaRPr lang="it-IT">
                        <a:latin typeface="Work Sans" pitchFamily="2" charset="0"/>
                      </a:endParaRPr>
                    </a:p>
                  </a:txBody>
                  <a:tcPr anchor="ctr"/>
                </a:tc>
                <a:tc>
                  <a:txBody>
                    <a:bodyPr/>
                    <a:lstStyle/>
                    <a:p>
                      <a:pPr algn="ctr"/>
                      <a:r>
                        <a:rPr lang="it-IT">
                          <a:effectLst/>
                          <a:latin typeface="Work Sans" pitchFamily="2" charset="0"/>
                        </a:rPr>
                        <a:t>Punteggio osservato</a:t>
                      </a:r>
                    </a:p>
                  </a:txBody>
                  <a:tcPr anchor="ctr"/>
                </a:tc>
                <a:tc>
                  <a:txBody>
                    <a:bodyPr/>
                    <a:lstStyle/>
                    <a:p>
                      <a:pPr algn="ctr"/>
                      <a:r>
                        <a:rPr lang="it-IT">
                          <a:effectLst/>
                          <a:latin typeface="Work Sans" pitchFamily="2" charset="0"/>
                        </a:rPr>
                        <a:t>Valore aggiunto</a:t>
                      </a:r>
                    </a:p>
                  </a:txBody>
                  <a:tcPr anchor="ctr"/>
                </a:tc>
                <a:tc>
                  <a:txBody>
                    <a:bodyPr/>
                    <a:lstStyle/>
                    <a:p>
                      <a:pPr algn="ctr"/>
                      <a:r>
                        <a:rPr lang="it-IT">
                          <a:effectLst/>
                          <a:latin typeface="Work Sans" pitchFamily="2" charset="0"/>
                        </a:rPr>
                        <a:t>Effetto scuola</a:t>
                      </a:r>
                    </a:p>
                  </a:txBody>
                  <a:tcPr anchor="ctr"/>
                </a:tc>
                <a:extLst>
                  <a:ext uri="{0D108BD9-81ED-4DB2-BD59-A6C34878D82A}">
                    <a16:rowId xmlns:a16="http://schemas.microsoft.com/office/drawing/2014/main" val="3687816168"/>
                  </a:ext>
                </a:extLst>
              </a:tr>
              <a:tr h="494838">
                <a:tc>
                  <a:txBody>
                    <a:bodyPr/>
                    <a:lstStyle/>
                    <a:p>
                      <a:pPr algn="ctr"/>
                      <a:r>
                        <a:rPr lang="it-IT" sz="1800" b="1" i="0" kern="1200">
                          <a:solidFill>
                            <a:schemeClr val="dk1"/>
                          </a:solidFill>
                          <a:effectLst/>
                          <a:latin typeface="Work Sans" pitchFamily="2" charset="0"/>
                          <a:ea typeface="+mn-ea"/>
                          <a:cs typeface="+mn-cs"/>
                        </a:rPr>
                        <a:t>Italiano</a:t>
                      </a:r>
                      <a:endParaRPr lang="it-IT">
                        <a:latin typeface="Work Sans" pitchFamily="2" charset="0"/>
                      </a:endParaRPr>
                    </a:p>
                  </a:txBody>
                  <a:tcPr anchor="ctr"/>
                </a:tc>
                <a:tc>
                  <a:txBody>
                    <a:bodyPr/>
                    <a:lstStyle/>
                    <a:p>
                      <a:pPr algn="ctr" fontAlgn="ctr"/>
                      <a:r>
                        <a:rPr lang="it-IT">
                          <a:effectLst/>
                          <a:latin typeface="Work Sans" pitchFamily="2" charset="0"/>
                        </a:rPr>
                        <a:t>Sopra la media</a:t>
                      </a:r>
                    </a:p>
                  </a:txBody>
                  <a:tcPr anchor="ctr"/>
                </a:tc>
                <a:tc>
                  <a:txBody>
                    <a:bodyPr/>
                    <a:lstStyle/>
                    <a:p>
                      <a:pPr algn="ctr" fontAlgn="ctr"/>
                      <a:r>
                        <a:rPr lang="it-IT">
                          <a:effectLst/>
                          <a:latin typeface="Work Sans" pitchFamily="2" charset="0"/>
                        </a:rPr>
                        <a:t>Pari alla media</a:t>
                      </a:r>
                    </a:p>
                  </a:txBody>
                  <a:tcPr anchor="ctr"/>
                </a:tc>
                <a:tc>
                  <a:txBody>
                    <a:bodyPr/>
                    <a:lstStyle/>
                    <a:p>
                      <a:pPr algn="ctr" fontAlgn="ctr"/>
                      <a:r>
                        <a:rPr lang="it-IT">
                          <a:effectLst/>
                          <a:latin typeface="Work Sans" pitchFamily="2" charset="0"/>
                        </a:rPr>
                        <a:t>Apporto della scuola </a:t>
                      </a:r>
                      <a:r>
                        <a:rPr lang="it-IT" b="1">
                          <a:effectLst/>
                          <a:latin typeface="Work Sans" pitchFamily="2" charset="0"/>
                        </a:rPr>
                        <a:t>nella media</a:t>
                      </a:r>
                      <a:r>
                        <a:rPr lang="it-IT">
                          <a:effectLst/>
                          <a:latin typeface="Work Sans" pitchFamily="2" charset="0"/>
                        </a:rPr>
                        <a:t>. Risultati </a:t>
                      </a:r>
                      <a:r>
                        <a:rPr lang="it-IT" b="1">
                          <a:effectLst/>
                          <a:latin typeface="Work Sans" pitchFamily="2" charset="0"/>
                        </a:rPr>
                        <a:t>buoni</a:t>
                      </a:r>
                      <a:r>
                        <a:rPr lang="it-IT">
                          <a:effectLst/>
                          <a:latin typeface="Work Sans" pitchFamily="2" charset="0"/>
                        </a:rPr>
                        <a:t>.</a:t>
                      </a:r>
                    </a:p>
                  </a:txBody>
                  <a:tcPr anchor="ctr">
                    <a:solidFill>
                      <a:schemeClr val="accent6">
                        <a:lumMod val="40000"/>
                        <a:lumOff val="60000"/>
                      </a:schemeClr>
                    </a:solidFill>
                  </a:tcPr>
                </a:tc>
                <a:extLst>
                  <a:ext uri="{0D108BD9-81ED-4DB2-BD59-A6C34878D82A}">
                    <a16:rowId xmlns:a16="http://schemas.microsoft.com/office/drawing/2014/main" val="3014091272"/>
                  </a:ext>
                </a:extLst>
              </a:tr>
            </a:tbl>
          </a:graphicData>
        </a:graphic>
      </p:graphicFrame>
      <p:sp>
        <p:nvSpPr>
          <p:cNvPr id="14" name="CasellaDiTesto 13">
            <a:extLst>
              <a:ext uri="{FF2B5EF4-FFF2-40B4-BE49-F238E27FC236}">
                <a16:creationId xmlns:a16="http://schemas.microsoft.com/office/drawing/2014/main" id="{F861ABC4-843E-4F5D-9AA5-A441704D34E0}"/>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5" name="Pulsante di azione: vuoto 14" descr="Indietro con riempimento a tinta unita">
            <a:hlinkClick r:id="rId3" action="ppaction://hlinksldjump" highlightClick="1"/>
            <a:extLst>
              <a:ext uri="{FF2B5EF4-FFF2-40B4-BE49-F238E27FC236}">
                <a16:creationId xmlns:a16="http://schemas.microsoft.com/office/drawing/2014/main" id="{E640BE6B-C8B9-43D4-AE26-A1866D2282CF}"/>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6" name="Gruppo 15">
            <a:extLst>
              <a:ext uri="{FF2B5EF4-FFF2-40B4-BE49-F238E27FC236}">
                <a16:creationId xmlns:a16="http://schemas.microsoft.com/office/drawing/2014/main" id="{E20ABA1F-DF24-4EB1-8304-2960FBC5EA2A}"/>
              </a:ext>
            </a:extLst>
          </p:cNvPr>
          <p:cNvGrpSpPr/>
          <p:nvPr/>
        </p:nvGrpSpPr>
        <p:grpSpPr>
          <a:xfrm rot="5400000">
            <a:off x="-3167651" y="3212999"/>
            <a:ext cx="6662061" cy="432000"/>
            <a:chOff x="0" y="0"/>
            <a:chExt cx="12260385" cy="581573"/>
          </a:xfrm>
        </p:grpSpPr>
        <p:pic>
          <p:nvPicPr>
            <p:cNvPr id="17" name="Immagine 16">
              <a:extLst>
                <a:ext uri="{FF2B5EF4-FFF2-40B4-BE49-F238E27FC236}">
                  <a16:creationId xmlns:a16="http://schemas.microsoft.com/office/drawing/2014/main" id="{10FCF789-4FF9-40AF-A63E-1D64FA0E35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8" name="Immagine 17">
              <a:extLst>
                <a:ext uri="{FF2B5EF4-FFF2-40B4-BE49-F238E27FC236}">
                  <a16:creationId xmlns:a16="http://schemas.microsoft.com/office/drawing/2014/main" id="{DB86412D-42A2-494E-8184-1C07972F06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9" name="Immagine 18">
              <a:extLst>
                <a:ext uri="{FF2B5EF4-FFF2-40B4-BE49-F238E27FC236}">
                  <a16:creationId xmlns:a16="http://schemas.microsoft.com/office/drawing/2014/main" id="{66FA424D-02BB-4C36-81E0-C1EEC39146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2" name="Gruppo 21">
            <a:extLst>
              <a:ext uri="{FF2B5EF4-FFF2-40B4-BE49-F238E27FC236}">
                <a16:creationId xmlns:a16="http://schemas.microsoft.com/office/drawing/2014/main" id="{B07EB00B-FFBB-450E-9A36-77DB361FF9FA}"/>
              </a:ext>
            </a:extLst>
          </p:cNvPr>
          <p:cNvGrpSpPr/>
          <p:nvPr/>
        </p:nvGrpSpPr>
        <p:grpSpPr>
          <a:xfrm>
            <a:off x="4572000" y="85316"/>
            <a:ext cx="7526173" cy="369714"/>
            <a:chOff x="596530" y="360775"/>
            <a:chExt cx="9604098" cy="341130"/>
          </a:xfrm>
        </p:grpSpPr>
        <p:sp>
          <p:nvSpPr>
            <p:cNvPr id="23" name="CasellaDiTesto 22">
              <a:extLst>
                <a:ext uri="{FF2B5EF4-FFF2-40B4-BE49-F238E27FC236}">
                  <a16:creationId xmlns:a16="http://schemas.microsoft.com/office/drawing/2014/main" id="{F4909187-F61C-40AD-81D6-C1D39FAEE5C7}"/>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4" name="Immagine 23">
              <a:extLst>
                <a:ext uri="{FF2B5EF4-FFF2-40B4-BE49-F238E27FC236}">
                  <a16:creationId xmlns:a16="http://schemas.microsoft.com/office/drawing/2014/main" id="{339EF138-091C-492A-88FB-7CA96B37E2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3655272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571717C-F0E7-4149-B50D-4BC3A93B68F9}"/>
              </a:ext>
            </a:extLst>
          </p:cNvPr>
          <p:cNvSpPr txBox="1"/>
          <p:nvPr/>
        </p:nvSpPr>
        <p:spPr>
          <a:xfrm>
            <a:off x="3037115" y="774951"/>
            <a:ext cx="6117770" cy="400110"/>
          </a:xfrm>
          <a:prstGeom prst="rect">
            <a:avLst/>
          </a:prstGeom>
          <a:noFill/>
        </p:spPr>
        <p:txBody>
          <a:bodyPr wrap="square">
            <a:spAutoFit/>
          </a:bodyPr>
          <a:lstStyle/>
          <a:p>
            <a:pPr algn="ctr"/>
            <a:r>
              <a:rPr lang="it-IT" sz="2000" b="1" i="0">
                <a:solidFill>
                  <a:srgbClr val="1A1A1A"/>
                </a:solidFill>
                <a:effectLst/>
                <a:latin typeface="Work Sans" pitchFamily="2" charset="0"/>
              </a:rPr>
              <a:t>Secondaria Secondo Grado – Ultimo anno</a:t>
            </a:r>
          </a:p>
        </p:txBody>
      </p:sp>
      <p:graphicFrame>
        <p:nvGraphicFramePr>
          <p:cNvPr id="4" name="Tabella 3">
            <a:extLst>
              <a:ext uri="{FF2B5EF4-FFF2-40B4-BE49-F238E27FC236}">
                <a16:creationId xmlns:a16="http://schemas.microsoft.com/office/drawing/2014/main" id="{68DCBCE0-80F9-4FB7-A698-F7F61294AAA9}"/>
              </a:ext>
            </a:extLst>
          </p:cNvPr>
          <p:cNvGraphicFramePr>
            <a:graphicFrameLocks noGrp="1"/>
          </p:cNvGraphicFramePr>
          <p:nvPr>
            <p:extLst>
              <p:ext uri="{D42A27DB-BD31-4B8C-83A1-F6EECF244321}">
                <p14:modId xmlns:p14="http://schemas.microsoft.com/office/powerpoint/2010/main" val="503707133"/>
              </p:ext>
            </p:extLst>
          </p:nvPr>
        </p:nvGraphicFramePr>
        <p:xfrm>
          <a:off x="0" y="1146482"/>
          <a:ext cx="12192000" cy="225574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12033093"/>
                    </a:ext>
                  </a:extLst>
                </a:gridCol>
                <a:gridCol w="3048000">
                  <a:extLst>
                    <a:ext uri="{9D8B030D-6E8A-4147-A177-3AD203B41FA5}">
                      <a16:colId xmlns:a16="http://schemas.microsoft.com/office/drawing/2014/main" val="4088616377"/>
                    </a:ext>
                  </a:extLst>
                </a:gridCol>
                <a:gridCol w="3048000">
                  <a:extLst>
                    <a:ext uri="{9D8B030D-6E8A-4147-A177-3AD203B41FA5}">
                      <a16:colId xmlns:a16="http://schemas.microsoft.com/office/drawing/2014/main" val="937127853"/>
                    </a:ext>
                  </a:extLst>
                </a:gridCol>
                <a:gridCol w="3048000">
                  <a:extLst>
                    <a:ext uri="{9D8B030D-6E8A-4147-A177-3AD203B41FA5}">
                      <a16:colId xmlns:a16="http://schemas.microsoft.com/office/drawing/2014/main" val="3250477303"/>
                    </a:ext>
                  </a:extLst>
                </a:gridCol>
              </a:tblGrid>
              <a:tr h="347144">
                <a:tc gridSpan="4">
                  <a:txBody>
                    <a:bodyPr/>
                    <a:lstStyle/>
                    <a:p>
                      <a:pPr algn="ctr"/>
                      <a:r>
                        <a:rPr lang="it-IT" sz="1800" b="1" i="0" kern="1200">
                          <a:solidFill>
                            <a:schemeClr val="lt1"/>
                          </a:solidFill>
                          <a:effectLst/>
                          <a:latin typeface="Work Sans" pitchFamily="2" charset="0"/>
                          <a:ea typeface="+mn-ea"/>
                          <a:cs typeface="+mn-cs"/>
                        </a:rPr>
                        <a:t>Effetto scuola (</a:t>
                      </a:r>
                      <a:r>
                        <a:rPr lang="it-IT" sz="1800" b="1" i="0" kern="1200">
                          <a:solidFill>
                            <a:srgbClr val="FF33CC"/>
                          </a:solidFill>
                          <a:effectLst/>
                          <a:latin typeface="Work Sans" pitchFamily="2" charset="0"/>
                          <a:ea typeface="+mn-ea"/>
                          <a:cs typeface="+mn-cs"/>
                          <a:hlinkClick r:id="rId2" action="ppaction://hlinksldjump" tooltip="Cliccare per il collegamento alla Descrizione dell'EFFETTO SCUOLA">
                            <a:extLst>
                              <a:ext uri="{A12FA001-AC4F-418D-AE19-62706E023703}">
                                <ahyp:hlinkClr xmlns:ahyp="http://schemas.microsoft.com/office/drawing/2018/hyperlinkcolor" val="tx"/>
                              </a:ext>
                            </a:extLst>
                          </a:hlinkClick>
                        </a:rPr>
                        <a:t>?</a:t>
                      </a:r>
                      <a:r>
                        <a:rPr lang="it-IT" sz="1800" b="1" i="0" kern="1200">
                          <a:solidFill>
                            <a:schemeClr val="lt1"/>
                          </a:solidFill>
                          <a:effectLst/>
                          <a:latin typeface="Work Sans" pitchFamily="2" charset="0"/>
                          <a:ea typeface="+mn-ea"/>
                          <a:cs typeface="+mn-cs"/>
                        </a:rPr>
                        <a:t>) (Riferimento Regione)</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48482152"/>
                  </a:ext>
                </a:extLst>
              </a:tr>
              <a:tr h="487794">
                <a:tc gridSpan="4">
                  <a:txBody>
                    <a:bodyPr/>
                    <a:lstStyle/>
                    <a:p>
                      <a:pPr algn="ctr"/>
                      <a:r>
                        <a:rPr lang="it-IT" sz="1800" b="1" i="0" kern="1200">
                          <a:solidFill>
                            <a:schemeClr val="dk1"/>
                          </a:solidFill>
                          <a:effectLst/>
                          <a:latin typeface="Work Sans" pitchFamily="2" charset="0"/>
                          <a:ea typeface="+mn-ea"/>
                          <a:cs typeface="+mn-cs"/>
                        </a:rPr>
                        <a:t>Licei Scientifici</a:t>
                      </a: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21312781"/>
                  </a:ext>
                </a:extLst>
              </a:tr>
              <a:tr h="487794">
                <a:tc>
                  <a:txBody>
                    <a:bodyPr/>
                    <a:lstStyle/>
                    <a:p>
                      <a:pPr algn="ctr"/>
                      <a:endParaRPr lang="it-IT">
                        <a:latin typeface="Work Sans" pitchFamily="2" charset="0"/>
                      </a:endParaRPr>
                    </a:p>
                  </a:txBody>
                  <a:tcPr anchor="ctr"/>
                </a:tc>
                <a:tc>
                  <a:txBody>
                    <a:bodyPr/>
                    <a:lstStyle/>
                    <a:p>
                      <a:pPr algn="ctr"/>
                      <a:r>
                        <a:rPr lang="it-IT">
                          <a:effectLst/>
                          <a:latin typeface="Work Sans" pitchFamily="2" charset="0"/>
                        </a:rPr>
                        <a:t>Punteggio osservato</a:t>
                      </a:r>
                    </a:p>
                  </a:txBody>
                  <a:tcPr anchor="ctr"/>
                </a:tc>
                <a:tc>
                  <a:txBody>
                    <a:bodyPr/>
                    <a:lstStyle/>
                    <a:p>
                      <a:pPr algn="ctr"/>
                      <a:r>
                        <a:rPr lang="it-IT">
                          <a:effectLst/>
                          <a:latin typeface="Work Sans" pitchFamily="2" charset="0"/>
                        </a:rPr>
                        <a:t>Valore aggiunto</a:t>
                      </a:r>
                    </a:p>
                  </a:txBody>
                  <a:tcPr anchor="ctr"/>
                </a:tc>
                <a:tc>
                  <a:txBody>
                    <a:bodyPr/>
                    <a:lstStyle/>
                    <a:p>
                      <a:pPr algn="ctr"/>
                      <a:r>
                        <a:rPr lang="it-IT">
                          <a:effectLst/>
                          <a:latin typeface="Work Sans" pitchFamily="2" charset="0"/>
                        </a:rPr>
                        <a:t>Effetto scuola</a:t>
                      </a:r>
                    </a:p>
                  </a:txBody>
                  <a:tcPr anchor="ctr"/>
                </a:tc>
                <a:extLst>
                  <a:ext uri="{0D108BD9-81ED-4DB2-BD59-A6C34878D82A}">
                    <a16:rowId xmlns:a16="http://schemas.microsoft.com/office/drawing/2014/main" val="3687816168"/>
                  </a:ext>
                </a:extLst>
              </a:tr>
              <a:tr h="494838">
                <a:tc>
                  <a:txBody>
                    <a:bodyPr/>
                    <a:lstStyle/>
                    <a:p>
                      <a:pPr algn="ctr"/>
                      <a:r>
                        <a:rPr lang="it-IT" sz="1800" b="1" i="0" kern="1200">
                          <a:solidFill>
                            <a:schemeClr val="dk1"/>
                          </a:solidFill>
                          <a:effectLst/>
                          <a:latin typeface="Work Sans" pitchFamily="2" charset="0"/>
                          <a:ea typeface="+mn-ea"/>
                          <a:cs typeface="+mn-cs"/>
                        </a:rPr>
                        <a:t>Matematica</a:t>
                      </a:r>
                      <a:endParaRPr lang="it-IT">
                        <a:latin typeface="Work Sans" pitchFamily="2" charset="0"/>
                      </a:endParaRPr>
                    </a:p>
                  </a:txBody>
                  <a:tcPr anchor="ctr"/>
                </a:tc>
                <a:tc>
                  <a:txBody>
                    <a:bodyPr/>
                    <a:lstStyle/>
                    <a:p>
                      <a:pPr algn="ctr" fontAlgn="ctr"/>
                      <a:r>
                        <a:rPr lang="it-IT">
                          <a:solidFill>
                            <a:srgbClr val="1A1A1A"/>
                          </a:solidFill>
                          <a:effectLst/>
                          <a:latin typeface="Work Sans" pitchFamily="2" charset="0"/>
                        </a:rPr>
                        <a:t>Sopra la media</a:t>
                      </a:r>
                    </a:p>
                  </a:txBody>
                  <a:tcPr anchor="ctr"/>
                </a:tc>
                <a:tc>
                  <a:txBody>
                    <a:bodyPr/>
                    <a:lstStyle/>
                    <a:p>
                      <a:pPr algn="ctr" fontAlgn="ctr"/>
                      <a:r>
                        <a:rPr lang="it-IT">
                          <a:solidFill>
                            <a:srgbClr val="1A1A1A"/>
                          </a:solidFill>
                          <a:effectLst/>
                          <a:latin typeface="Work Sans" pitchFamily="2" charset="0"/>
                        </a:rPr>
                        <a:t>Pari alla media</a:t>
                      </a:r>
                    </a:p>
                  </a:txBody>
                  <a:tcPr anchor="ctr"/>
                </a:tc>
                <a:tc>
                  <a:txBody>
                    <a:bodyPr/>
                    <a:lstStyle/>
                    <a:p>
                      <a:pPr algn="ctr" fontAlgn="ctr"/>
                      <a:r>
                        <a:rPr lang="it-IT">
                          <a:solidFill>
                            <a:srgbClr val="1A1A1A"/>
                          </a:solidFill>
                          <a:effectLst/>
                          <a:latin typeface="Work Sans" pitchFamily="2" charset="0"/>
                        </a:rPr>
                        <a:t>Apporto della scuola </a:t>
                      </a:r>
                      <a:r>
                        <a:rPr lang="it-IT" b="1">
                          <a:solidFill>
                            <a:srgbClr val="1A1A1A"/>
                          </a:solidFill>
                          <a:effectLst/>
                          <a:latin typeface="Work Sans" pitchFamily="2" charset="0"/>
                        </a:rPr>
                        <a:t>nella media</a:t>
                      </a:r>
                      <a:r>
                        <a:rPr lang="it-IT">
                          <a:solidFill>
                            <a:srgbClr val="1A1A1A"/>
                          </a:solidFill>
                          <a:effectLst/>
                          <a:latin typeface="Work Sans" pitchFamily="2" charset="0"/>
                        </a:rPr>
                        <a:t>. Risultati </a:t>
                      </a:r>
                      <a:r>
                        <a:rPr lang="it-IT" b="1">
                          <a:solidFill>
                            <a:srgbClr val="1A1A1A"/>
                          </a:solidFill>
                          <a:effectLst/>
                          <a:latin typeface="Work Sans" pitchFamily="2" charset="0"/>
                        </a:rPr>
                        <a:t>buoni</a:t>
                      </a:r>
                      <a:r>
                        <a:rPr lang="it-IT">
                          <a:solidFill>
                            <a:srgbClr val="1A1A1A"/>
                          </a:solidFill>
                          <a:effectLst/>
                          <a:latin typeface="Work Sans" pitchFamily="2" charset="0"/>
                        </a:rPr>
                        <a:t>.</a:t>
                      </a:r>
                    </a:p>
                  </a:txBody>
                  <a:tcPr anchor="ctr">
                    <a:solidFill>
                      <a:schemeClr val="accent6">
                        <a:lumMod val="40000"/>
                        <a:lumOff val="60000"/>
                      </a:schemeClr>
                    </a:solidFill>
                  </a:tcPr>
                </a:tc>
                <a:extLst>
                  <a:ext uri="{0D108BD9-81ED-4DB2-BD59-A6C34878D82A}">
                    <a16:rowId xmlns:a16="http://schemas.microsoft.com/office/drawing/2014/main" val="3014091272"/>
                  </a:ext>
                </a:extLst>
              </a:tr>
            </a:tbl>
          </a:graphicData>
        </a:graphic>
      </p:graphicFrame>
      <p:graphicFrame>
        <p:nvGraphicFramePr>
          <p:cNvPr id="5" name="Tabella 4">
            <a:extLst>
              <a:ext uri="{FF2B5EF4-FFF2-40B4-BE49-F238E27FC236}">
                <a16:creationId xmlns:a16="http://schemas.microsoft.com/office/drawing/2014/main" id="{397039D6-3DA1-4BBC-8DD1-D457527263DF}"/>
              </a:ext>
            </a:extLst>
          </p:cNvPr>
          <p:cNvGraphicFramePr>
            <a:graphicFrameLocks noGrp="1"/>
          </p:cNvGraphicFramePr>
          <p:nvPr>
            <p:extLst>
              <p:ext uri="{D42A27DB-BD31-4B8C-83A1-F6EECF244321}">
                <p14:modId xmlns:p14="http://schemas.microsoft.com/office/powerpoint/2010/main" val="295200283"/>
              </p:ext>
            </p:extLst>
          </p:nvPr>
        </p:nvGraphicFramePr>
        <p:xfrm>
          <a:off x="0" y="3715747"/>
          <a:ext cx="12192000" cy="225574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12033093"/>
                    </a:ext>
                  </a:extLst>
                </a:gridCol>
                <a:gridCol w="3048000">
                  <a:extLst>
                    <a:ext uri="{9D8B030D-6E8A-4147-A177-3AD203B41FA5}">
                      <a16:colId xmlns:a16="http://schemas.microsoft.com/office/drawing/2014/main" val="4088616377"/>
                    </a:ext>
                  </a:extLst>
                </a:gridCol>
                <a:gridCol w="3048000">
                  <a:extLst>
                    <a:ext uri="{9D8B030D-6E8A-4147-A177-3AD203B41FA5}">
                      <a16:colId xmlns:a16="http://schemas.microsoft.com/office/drawing/2014/main" val="937127853"/>
                    </a:ext>
                  </a:extLst>
                </a:gridCol>
                <a:gridCol w="3048000">
                  <a:extLst>
                    <a:ext uri="{9D8B030D-6E8A-4147-A177-3AD203B41FA5}">
                      <a16:colId xmlns:a16="http://schemas.microsoft.com/office/drawing/2014/main" val="3250477303"/>
                    </a:ext>
                  </a:extLst>
                </a:gridCol>
              </a:tblGrid>
              <a:tr h="0">
                <a:tc gridSpan="4">
                  <a:txBody>
                    <a:bodyPr/>
                    <a:lstStyle/>
                    <a:p>
                      <a:pPr algn="ctr"/>
                      <a:r>
                        <a:rPr lang="it-IT" sz="1800" b="1" i="0" kern="1200">
                          <a:solidFill>
                            <a:schemeClr val="lt1"/>
                          </a:solidFill>
                          <a:effectLst/>
                          <a:latin typeface="Work Sans" pitchFamily="2" charset="0"/>
                          <a:ea typeface="+mn-ea"/>
                          <a:cs typeface="+mn-cs"/>
                        </a:rPr>
                        <a:t>Effetto scuola (</a:t>
                      </a:r>
                      <a:r>
                        <a:rPr lang="it-IT" sz="1800" b="1" i="0" kern="1200">
                          <a:solidFill>
                            <a:srgbClr val="FF33CC"/>
                          </a:solidFill>
                          <a:effectLst/>
                          <a:latin typeface="Work Sans" pitchFamily="2" charset="0"/>
                          <a:ea typeface="+mn-ea"/>
                          <a:cs typeface="+mn-cs"/>
                          <a:hlinkClick r:id="rId2" action="ppaction://hlinksldjump" tooltip="Cliccare per il collegamento alla Descrizione dell'EFFETTO SCUOLA">
                            <a:extLst>
                              <a:ext uri="{A12FA001-AC4F-418D-AE19-62706E023703}">
                                <ahyp:hlinkClr xmlns:ahyp="http://schemas.microsoft.com/office/drawing/2018/hyperlinkcolor" val="tx"/>
                              </a:ext>
                            </a:extLst>
                          </a:hlinkClick>
                        </a:rPr>
                        <a:t>?</a:t>
                      </a:r>
                      <a:r>
                        <a:rPr lang="it-IT" sz="1800" b="1" i="0" kern="1200">
                          <a:solidFill>
                            <a:schemeClr val="lt1"/>
                          </a:solidFill>
                          <a:effectLst/>
                          <a:latin typeface="Work Sans" pitchFamily="2" charset="0"/>
                          <a:ea typeface="+mn-ea"/>
                          <a:cs typeface="+mn-cs"/>
                        </a:rPr>
                        <a:t>) (Riferimento Regione)</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48482152"/>
                  </a:ext>
                </a:extLst>
              </a:tr>
              <a:tr h="487794">
                <a:tc gridSpan="4">
                  <a:txBody>
                    <a:bodyPr/>
                    <a:lstStyle/>
                    <a:p>
                      <a:pPr algn="ctr"/>
                      <a:r>
                        <a:rPr lang="it-IT" sz="1800" b="1" i="0" kern="1200">
                          <a:solidFill>
                            <a:schemeClr val="dk1"/>
                          </a:solidFill>
                          <a:effectLst/>
                          <a:latin typeface="Work Sans" pitchFamily="2" charset="0"/>
                          <a:ea typeface="+mn-ea"/>
                          <a:cs typeface="+mn-cs"/>
                        </a:rPr>
                        <a:t>Altri Licei</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21312781"/>
                  </a:ext>
                </a:extLst>
              </a:tr>
              <a:tr h="487794">
                <a:tc>
                  <a:txBody>
                    <a:bodyPr/>
                    <a:lstStyle/>
                    <a:p>
                      <a:pPr algn="ctr"/>
                      <a:endParaRPr lang="it-IT">
                        <a:latin typeface="Work Sans" pitchFamily="2" charset="0"/>
                      </a:endParaRPr>
                    </a:p>
                  </a:txBody>
                  <a:tcPr anchor="ctr"/>
                </a:tc>
                <a:tc>
                  <a:txBody>
                    <a:bodyPr/>
                    <a:lstStyle/>
                    <a:p>
                      <a:pPr algn="ctr"/>
                      <a:r>
                        <a:rPr lang="it-IT">
                          <a:effectLst/>
                          <a:latin typeface="Work Sans" pitchFamily="2" charset="0"/>
                        </a:rPr>
                        <a:t>Punteggio osservato</a:t>
                      </a:r>
                    </a:p>
                  </a:txBody>
                  <a:tcPr anchor="ctr"/>
                </a:tc>
                <a:tc>
                  <a:txBody>
                    <a:bodyPr/>
                    <a:lstStyle/>
                    <a:p>
                      <a:pPr algn="ctr"/>
                      <a:r>
                        <a:rPr lang="it-IT">
                          <a:effectLst/>
                          <a:latin typeface="Work Sans" pitchFamily="2" charset="0"/>
                        </a:rPr>
                        <a:t>Valore aggiunto</a:t>
                      </a:r>
                    </a:p>
                  </a:txBody>
                  <a:tcPr anchor="ctr"/>
                </a:tc>
                <a:tc>
                  <a:txBody>
                    <a:bodyPr/>
                    <a:lstStyle/>
                    <a:p>
                      <a:pPr algn="ctr"/>
                      <a:r>
                        <a:rPr lang="it-IT">
                          <a:effectLst/>
                          <a:latin typeface="Work Sans" pitchFamily="2" charset="0"/>
                        </a:rPr>
                        <a:t>Effetto scuola</a:t>
                      </a:r>
                    </a:p>
                  </a:txBody>
                  <a:tcPr anchor="ctr"/>
                </a:tc>
                <a:extLst>
                  <a:ext uri="{0D108BD9-81ED-4DB2-BD59-A6C34878D82A}">
                    <a16:rowId xmlns:a16="http://schemas.microsoft.com/office/drawing/2014/main" val="3687816168"/>
                  </a:ext>
                </a:extLst>
              </a:tr>
              <a:tr h="494838">
                <a:tc>
                  <a:txBody>
                    <a:bodyPr/>
                    <a:lstStyle/>
                    <a:p>
                      <a:pPr algn="ctr"/>
                      <a:r>
                        <a:rPr lang="it-IT" sz="1800" b="1" i="0" kern="1200">
                          <a:solidFill>
                            <a:schemeClr val="dk1"/>
                          </a:solidFill>
                          <a:effectLst/>
                          <a:latin typeface="Work Sans" pitchFamily="2" charset="0"/>
                          <a:ea typeface="+mn-ea"/>
                          <a:cs typeface="+mn-cs"/>
                        </a:rPr>
                        <a:t>Matematica</a:t>
                      </a:r>
                      <a:endParaRPr lang="it-IT">
                        <a:latin typeface="Work Sans" pitchFamily="2" charset="0"/>
                      </a:endParaRPr>
                    </a:p>
                  </a:txBody>
                  <a:tcPr anchor="ctr"/>
                </a:tc>
                <a:tc>
                  <a:txBody>
                    <a:bodyPr/>
                    <a:lstStyle/>
                    <a:p>
                      <a:pPr algn="ctr" fontAlgn="ctr"/>
                      <a:r>
                        <a:rPr lang="it-IT">
                          <a:solidFill>
                            <a:srgbClr val="1A1A1A"/>
                          </a:solidFill>
                          <a:effectLst/>
                          <a:latin typeface="Work Sans" pitchFamily="2" charset="0"/>
                        </a:rPr>
                        <a:t>Sotto la media</a:t>
                      </a:r>
                    </a:p>
                  </a:txBody>
                  <a:tcPr anchor="ctr"/>
                </a:tc>
                <a:tc>
                  <a:txBody>
                    <a:bodyPr/>
                    <a:lstStyle/>
                    <a:p>
                      <a:pPr algn="ctr" fontAlgn="ctr"/>
                      <a:r>
                        <a:rPr lang="it-IT">
                          <a:solidFill>
                            <a:srgbClr val="1A1A1A"/>
                          </a:solidFill>
                          <a:effectLst/>
                          <a:latin typeface="Work Sans" pitchFamily="2" charset="0"/>
                        </a:rPr>
                        <a:t>Pari alla media</a:t>
                      </a:r>
                    </a:p>
                  </a:txBody>
                  <a:tcPr anchor="ctr"/>
                </a:tc>
                <a:tc>
                  <a:txBody>
                    <a:bodyPr/>
                    <a:lstStyle/>
                    <a:p>
                      <a:pPr algn="ctr" fontAlgn="ctr"/>
                      <a:r>
                        <a:rPr lang="it-IT">
                          <a:solidFill>
                            <a:srgbClr val="1A1A1A"/>
                          </a:solidFill>
                          <a:effectLst/>
                          <a:latin typeface="Work Sans" pitchFamily="2" charset="0"/>
                        </a:rPr>
                        <a:t>Apporto della scuola </a:t>
                      </a:r>
                      <a:r>
                        <a:rPr lang="it-IT" b="1">
                          <a:solidFill>
                            <a:srgbClr val="1A1A1A"/>
                          </a:solidFill>
                          <a:effectLst/>
                          <a:latin typeface="Work Sans" pitchFamily="2" charset="0"/>
                        </a:rPr>
                        <a:t>nella media</a:t>
                      </a:r>
                      <a:r>
                        <a:rPr lang="it-IT">
                          <a:solidFill>
                            <a:srgbClr val="1A1A1A"/>
                          </a:solidFill>
                          <a:effectLst/>
                          <a:latin typeface="Work Sans" pitchFamily="2" charset="0"/>
                        </a:rPr>
                        <a:t>. Risultati </a:t>
                      </a:r>
                      <a:r>
                        <a:rPr lang="it-IT" b="1">
                          <a:solidFill>
                            <a:srgbClr val="1A1A1A"/>
                          </a:solidFill>
                          <a:effectLst/>
                          <a:latin typeface="Work Sans" pitchFamily="2" charset="0"/>
                        </a:rPr>
                        <a:t>da migliorare</a:t>
                      </a:r>
                      <a:r>
                        <a:rPr lang="it-IT">
                          <a:solidFill>
                            <a:srgbClr val="1A1A1A"/>
                          </a:solidFill>
                          <a:effectLst/>
                          <a:latin typeface="Work Sans" pitchFamily="2" charset="0"/>
                        </a:rPr>
                        <a:t>.</a:t>
                      </a:r>
                    </a:p>
                  </a:txBody>
                  <a:tcPr anchor="ctr">
                    <a:solidFill>
                      <a:srgbClr val="FFCCFF"/>
                    </a:solidFill>
                  </a:tcPr>
                </a:tc>
                <a:extLst>
                  <a:ext uri="{0D108BD9-81ED-4DB2-BD59-A6C34878D82A}">
                    <a16:rowId xmlns:a16="http://schemas.microsoft.com/office/drawing/2014/main" val="3014091272"/>
                  </a:ext>
                </a:extLst>
              </a:tr>
            </a:tbl>
          </a:graphicData>
        </a:graphic>
      </p:graphicFrame>
      <p:sp>
        <p:nvSpPr>
          <p:cNvPr id="14" name="CasellaDiTesto 13">
            <a:extLst>
              <a:ext uri="{FF2B5EF4-FFF2-40B4-BE49-F238E27FC236}">
                <a16:creationId xmlns:a16="http://schemas.microsoft.com/office/drawing/2014/main" id="{A80646CF-2C9F-4523-B19F-80F4BAB51F15}"/>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5" name="Pulsante di azione: vuoto 14" descr="Indietro con riempimento a tinta unita">
            <a:hlinkClick r:id="rId3" action="ppaction://hlinksldjump" highlightClick="1"/>
            <a:extLst>
              <a:ext uri="{FF2B5EF4-FFF2-40B4-BE49-F238E27FC236}">
                <a16:creationId xmlns:a16="http://schemas.microsoft.com/office/drawing/2014/main" id="{2FDA8766-CE68-4547-9D01-45A1E8B1AAD6}"/>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6" name="Gruppo 15">
            <a:extLst>
              <a:ext uri="{FF2B5EF4-FFF2-40B4-BE49-F238E27FC236}">
                <a16:creationId xmlns:a16="http://schemas.microsoft.com/office/drawing/2014/main" id="{E3F056E0-8BE7-4899-8499-99E79771E25D}"/>
              </a:ext>
            </a:extLst>
          </p:cNvPr>
          <p:cNvGrpSpPr/>
          <p:nvPr/>
        </p:nvGrpSpPr>
        <p:grpSpPr>
          <a:xfrm rot="5400000">
            <a:off x="-3167651" y="3212999"/>
            <a:ext cx="6662061" cy="432000"/>
            <a:chOff x="0" y="0"/>
            <a:chExt cx="12260385" cy="581573"/>
          </a:xfrm>
        </p:grpSpPr>
        <p:pic>
          <p:nvPicPr>
            <p:cNvPr id="17" name="Immagine 16">
              <a:extLst>
                <a:ext uri="{FF2B5EF4-FFF2-40B4-BE49-F238E27FC236}">
                  <a16:creationId xmlns:a16="http://schemas.microsoft.com/office/drawing/2014/main" id="{C5C37DD5-4255-4591-8624-5D8CB98D07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8" name="Immagine 17">
              <a:extLst>
                <a:ext uri="{FF2B5EF4-FFF2-40B4-BE49-F238E27FC236}">
                  <a16:creationId xmlns:a16="http://schemas.microsoft.com/office/drawing/2014/main" id="{38900895-FDF9-4BF7-AB14-B3D643CDC2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9" name="Immagine 18">
              <a:extLst>
                <a:ext uri="{FF2B5EF4-FFF2-40B4-BE49-F238E27FC236}">
                  <a16:creationId xmlns:a16="http://schemas.microsoft.com/office/drawing/2014/main" id="{DE822AB0-CB69-4013-B1E4-D16C197C4D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2" name="Gruppo 21">
            <a:extLst>
              <a:ext uri="{FF2B5EF4-FFF2-40B4-BE49-F238E27FC236}">
                <a16:creationId xmlns:a16="http://schemas.microsoft.com/office/drawing/2014/main" id="{60264CE1-3216-46F0-BB40-DA80EB351E60}"/>
              </a:ext>
            </a:extLst>
          </p:cNvPr>
          <p:cNvGrpSpPr/>
          <p:nvPr/>
        </p:nvGrpSpPr>
        <p:grpSpPr>
          <a:xfrm>
            <a:off x="4572000" y="85316"/>
            <a:ext cx="7526173" cy="369714"/>
            <a:chOff x="596530" y="360775"/>
            <a:chExt cx="9604098" cy="341130"/>
          </a:xfrm>
        </p:grpSpPr>
        <p:sp>
          <p:nvSpPr>
            <p:cNvPr id="23" name="CasellaDiTesto 22">
              <a:extLst>
                <a:ext uri="{FF2B5EF4-FFF2-40B4-BE49-F238E27FC236}">
                  <a16:creationId xmlns:a16="http://schemas.microsoft.com/office/drawing/2014/main" id="{A4AA77E5-8C7B-42C9-97B8-E28336659F5E}"/>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4" name="Immagine 23">
              <a:extLst>
                <a:ext uri="{FF2B5EF4-FFF2-40B4-BE49-F238E27FC236}">
                  <a16:creationId xmlns:a16="http://schemas.microsoft.com/office/drawing/2014/main" id="{6A3FF8C7-BF52-4A8C-B2A1-6051DD421A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980334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571717C-F0E7-4149-B50D-4BC3A93B68F9}"/>
              </a:ext>
            </a:extLst>
          </p:cNvPr>
          <p:cNvSpPr txBox="1"/>
          <p:nvPr/>
        </p:nvSpPr>
        <p:spPr>
          <a:xfrm>
            <a:off x="3037115" y="759562"/>
            <a:ext cx="6117770" cy="400110"/>
          </a:xfrm>
          <a:prstGeom prst="rect">
            <a:avLst/>
          </a:prstGeom>
          <a:noFill/>
        </p:spPr>
        <p:txBody>
          <a:bodyPr wrap="square">
            <a:spAutoFit/>
          </a:bodyPr>
          <a:lstStyle/>
          <a:p>
            <a:pPr algn="ctr"/>
            <a:r>
              <a:rPr lang="it-IT" sz="2000" b="1" i="0">
                <a:solidFill>
                  <a:srgbClr val="1A1A1A"/>
                </a:solidFill>
                <a:effectLst/>
                <a:latin typeface="Work Sans" pitchFamily="2" charset="0"/>
              </a:rPr>
              <a:t>Secondaria Secondo Grado – Ultimo anno</a:t>
            </a:r>
          </a:p>
        </p:txBody>
      </p:sp>
      <p:graphicFrame>
        <p:nvGraphicFramePr>
          <p:cNvPr id="4" name="Tabella 3">
            <a:extLst>
              <a:ext uri="{FF2B5EF4-FFF2-40B4-BE49-F238E27FC236}">
                <a16:creationId xmlns:a16="http://schemas.microsoft.com/office/drawing/2014/main" id="{68DCBCE0-80F9-4FB7-A698-F7F61294AAA9}"/>
              </a:ext>
            </a:extLst>
          </p:cNvPr>
          <p:cNvGraphicFramePr>
            <a:graphicFrameLocks noGrp="1"/>
          </p:cNvGraphicFramePr>
          <p:nvPr>
            <p:extLst>
              <p:ext uri="{D42A27DB-BD31-4B8C-83A1-F6EECF244321}">
                <p14:modId xmlns:p14="http://schemas.microsoft.com/office/powerpoint/2010/main" val="656163471"/>
              </p:ext>
            </p:extLst>
          </p:nvPr>
        </p:nvGraphicFramePr>
        <p:xfrm>
          <a:off x="0" y="1146482"/>
          <a:ext cx="12192000" cy="225574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12033093"/>
                    </a:ext>
                  </a:extLst>
                </a:gridCol>
                <a:gridCol w="3048000">
                  <a:extLst>
                    <a:ext uri="{9D8B030D-6E8A-4147-A177-3AD203B41FA5}">
                      <a16:colId xmlns:a16="http://schemas.microsoft.com/office/drawing/2014/main" val="4088616377"/>
                    </a:ext>
                  </a:extLst>
                </a:gridCol>
                <a:gridCol w="3048000">
                  <a:extLst>
                    <a:ext uri="{9D8B030D-6E8A-4147-A177-3AD203B41FA5}">
                      <a16:colId xmlns:a16="http://schemas.microsoft.com/office/drawing/2014/main" val="937127853"/>
                    </a:ext>
                  </a:extLst>
                </a:gridCol>
                <a:gridCol w="3048000">
                  <a:extLst>
                    <a:ext uri="{9D8B030D-6E8A-4147-A177-3AD203B41FA5}">
                      <a16:colId xmlns:a16="http://schemas.microsoft.com/office/drawing/2014/main" val="3250477303"/>
                    </a:ext>
                  </a:extLst>
                </a:gridCol>
              </a:tblGrid>
              <a:tr h="347144">
                <a:tc gridSpan="4">
                  <a:txBody>
                    <a:bodyPr/>
                    <a:lstStyle/>
                    <a:p>
                      <a:pPr algn="ctr"/>
                      <a:r>
                        <a:rPr lang="it-IT" sz="1800" b="1" i="0" kern="1200">
                          <a:solidFill>
                            <a:schemeClr val="lt1"/>
                          </a:solidFill>
                          <a:effectLst/>
                          <a:latin typeface="Work Sans" pitchFamily="2" charset="0"/>
                          <a:ea typeface="+mn-ea"/>
                          <a:cs typeface="+mn-cs"/>
                        </a:rPr>
                        <a:t>Effetto scuola (</a:t>
                      </a:r>
                      <a:r>
                        <a:rPr lang="it-IT" sz="1800" b="1" i="0" kern="1200">
                          <a:solidFill>
                            <a:srgbClr val="FF33CC"/>
                          </a:solidFill>
                          <a:effectLst/>
                          <a:latin typeface="Work Sans" pitchFamily="2" charset="0"/>
                          <a:ea typeface="+mn-ea"/>
                          <a:cs typeface="+mn-cs"/>
                          <a:hlinkClick r:id="rId2" action="ppaction://hlinksldjump" tooltip="Cliccare per il collegamento alla Descrizione dell'EFFETTO SCUOLA">
                            <a:extLst>
                              <a:ext uri="{A12FA001-AC4F-418D-AE19-62706E023703}">
                                <ahyp:hlinkClr xmlns:ahyp="http://schemas.microsoft.com/office/drawing/2018/hyperlinkcolor" val="tx"/>
                              </a:ext>
                            </a:extLst>
                          </a:hlinkClick>
                        </a:rPr>
                        <a:t>?</a:t>
                      </a:r>
                      <a:r>
                        <a:rPr lang="it-IT" sz="1800" b="1" i="0" kern="1200">
                          <a:solidFill>
                            <a:schemeClr val="lt1"/>
                          </a:solidFill>
                          <a:effectLst/>
                          <a:latin typeface="Work Sans" pitchFamily="2" charset="0"/>
                          <a:ea typeface="+mn-ea"/>
                          <a:cs typeface="+mn-cs"/>
                        </a:rPr>
                        <a:t>) (Macro area)</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48482152"/>
                  </a:ext>
                </a:extLst>
              </a:tr>
              <a:tr h="487794">
                <a:tc gridSpan="4">
                  <a:txBody>
                    <a:bodyPr/>
                    <a:lstStyle/>
                    <a:p>
                      <a:pPr algn="ctr"/>
                      <a:r>
                        <a:rPr lang="it-IT" sz="1800" b="1" i="0" kern="1200">
                          <a:solidFill>
                            <a:schemeClr val="dk1"/>
                          </a:solidFill>
                          <a:effectLst/>
                          <a:latin typeface="Work Sans" pitchFamily="2" charset="0"/>
                          <a:ea typeface="+mn-ea"/>
                          <a:cs typeface="+mn-cs"/>
                        </a:rPr>
                        <a:t>Licei Scientifici, Classici e Linguistici</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21312781"/>
                  </a:ext>
                </a:extLst>
              </a:tr>
              <a:tr h="487794">
                <a:tc>
                  <a:txBody>
                    <a:bodyPr/>
                    <a:lstStyle/>
                    <a:p>
                      <a:pPr algn="ctr"/>
                      <a:endParaRPr lang="it-IT">
                        <a:latin typeface="Work Sans" pitchFamily="2" charset="0"/>
                      </a:endParaRPr>
                    </a:p>
                  </a:txBody>
                  <a:tcPr anchor="ctr"/>
                </a:tc>
                <a:tc>
                  <a:txBody>
                    <a:bodyPr/>
                    <a:lstStyle/>
                    <a:p>
                      <a:pPr algn="ctr"/>
                      <a:r>
                        <a:rPr lang="it-IT">
                          <a:effectLst/>
                          <a:latin typeface="Work Sans" pitchFamily="2" charset="0"/>
                        </a:rPr>
                        <a:t>Punteggio osservato</a:t>
                      </a:r>
                    </a:p>
                  </a:txBody>
                  <a:tcPr anchor="ctr"/>
                </a:tc>
                <a:tc>
                  <a:txBody>
                    <a:bodyPr/>
                    <a:lstStyle/>
                    <a:p>
                      <a:pPr algn="ctr"/>
                      <a:r>
                        <a:rPr lang="it-IT">
                          <a:effectLst/>
                          <a:latin typeface="Work Sans" pitchFamily="2" charset="0"/>
                        </a:rPr>
                        <a:t>Valore aggiunto</a:t>
                      </a:r>
                    </a:p>
                  </a:txBody>
                  <a:tcPr anchor="ctr"/>
                </a:tc>
                <a:tc>
                  <a:txBody>
                    <a:bodyPr/>
                    <a:lstStyle/>
                    <a:p>
                      <a:pPr algn="ctr"/>
                      <a:r>
                        <a:rPr lang="it-IT">
                          <a:effectLst/>
                          <a:latin typeface="Work Sans" pitchFamily="2" charset="0"/>
                        </a:rPr>
                        <a:t>Effetto scuola</a:t>
                      </a:r>
                    </a:p>
                  </a:txBody>
                  <a:tcPr anchor="ctr"/>
                </a:tc>
                <a:extLst>
                  <a:ext uri="{0D108BD9-81ED-4DB2-BD59-A6C34878D82A}">
                    <a16:rowId xmlns:a16="http://schemas.microsoft.com/office/drawing/2014/main" val="3687816168"/>
                  </a:ext>
                </a:extLst>
              </a:tr>
              <a:tr h="494838">
                <a:tc>
                  <a:txBody>
                    <a:bodyPr/>
                    <a:lstStyle/>
                    <a:p>
                      <a:pPr algn="ctr"/>
                      <a:r>
                        <a:rPr lang="it-IT" sz="1800" b="1" i="0" kern="1200">
                          <a:solidFill>
                            <a:schemeClr val="dk1"/>
                          </a:solidFill>
                          <a:effectLst/>
                          <a:latin typeface="Work Sans" pitchFamily="2" charset="0"/>
                          <a:ea typeface="+mn-ea"/>
                          <a:cs typeface="+mn-cs"/>
                        </a:rPr>
                        <a:t>Italiano</a:t>
                      </a:r>
                      <a:endParaRPr lang="it-IT">
                        <a:latin typeface="Work Sans" pitchFamily="2" charset="0"/>
                      </a:endParaRPr>
                    </a:p>
                  </a:txBody>
                  <a:tcPr anchor="ctr"/>
                </a:tc>
                <a:tc>
                  <a:txBody>
                    <a:bodyPr/>
                    <a:lstStyle/>
                    <a:p>
                      <a:pPr algn="ctr" fontAlgn="ctr"/>
                      <a:r>
                        <a:rPr lang="it-IT">
                          <a:effectLst/>
                          <a:latin typeface="Work Sans" pitchFamily="2" charset="0"/>
                        </a:rPr>
                        <a:t>Sopra la media</a:t>
                      </a:r>
                    </a:p>
                  </a:txBody>
                  <a:tcPr anchor="ctr"/>
                </a:tc>
                <a:tc>
                  <a:txBody>
                    <a:bodyPr/>
                    <a:lstStyle/>
                    <a:p>
                      <a:pPr algn="ctr" fontAlgn="ctr"/>
                      <a:r>
                        <a:rPr lang="it-IT">
                          <a:effectLst/>
                          <a:latin typeface="Work Sans" pitchFamily="2" charset="0"/>
                        </a:rPr>
                        <a:t>Pari alla media</a:t>
                      </a:r>
                    </a:p>
                  </a:txBody>
                  <a:tcPr anchor="ctr"/>
                </a:tc>
                <a:tc>
                  <a:txBody>
                    <a:bodyPr/>
                    <a:lstStyle/>
                    <a:p>
                      <a:pPr algn="ctr" fontAlgn="ctr"/>
                      <a:r>
                        <a:rPr lang="it-IT">
                          <a:effectLst/>
                          <a:latin typeface="Work Sans" pitchFamily="2" charset="0"/>
                        </a:rPr>
                        <a:t>Apporto della scuola </a:t>
                      </a:r>
                      <a:r>
                        <a:rPr lang="it-IT" b="1">
                          <a:effectLst/>
                          <a:latin typeface="Work Sans" pitchFamily="2" charset="0"/>
                        </a:rPr>
                        <a:t>nella media</a:t>
                      </a:r>
                      <a:r>
                        <a:rPr lang="it-IT">
                          <a:effectLst/>
                          <a:latin typeface="Work Sans" pitchFamily="2" charset="0"/>
                        </a:rPr>
                        <a:t>. Risultati </a:t>
                      </a:r>
                      <a:r>
                        <a:rPr lang="it-IT" b="1">
                          <a:effectLst/>
                          <a:latin typeface="Work Sans" pitchFamily="2" charset="0"/>
                        </a:rPr>
                        <a:t>buoni</a:t>
                      </a:r>
                      <a:r>
                        <a:rPr lang="it-IT">
                          <a:effectLst/>
                          <a:latin typeface="Work Sans" pitchFamily="2" charset="0"/>
                        </a:rPr>
                        <a:t>.</a:t>
                      </a:r>
                    </a:p>
                  </a:txBody>
                  <a:tcPr anchor="ctr">
                    <a:solidFill>
                      <a:schemeClr val="accent6">
                        <a:lumMod val="40000"/>
                        <a:lumOff val="60000"/>
                      </a:schemeClr>
                    </a:solidFill>
                  </a:tcPr>
                </a:tc>
                <a:extLst>
                  <a:ext uri="{0D108BD9-81ED-4DB2-BD59-A6C34878D82A}">
                    <a16:rowId xmlns:a16="http://schemas.microsoft.com/office/drawing/2014/main" val="3014091272"/>
                  </a:ext>
                </a:extLst>
              </a:tr>
            </a:tbl>
          </a:graphicData>
        </a:graphic>
      </p:graphicFrame>
      <p:graphicFrame>
        <p:nvGraphicFramePr>
          <p:cNvPr id="5" name="Tabella 4">
            <a:extLst>
              <a:ext uri="{FF2B5EF4-FFF2-40B4-BE49-F238E27FC236}">
                <a16:creationId xmlns:a16="http://schemas.microsoft.com/office/drawing/2014/main" id="{397039D6-3DA1-4BBC-8DD1-D457527263DF}"/>
              </a:ext>
            </a:extLst>
          </p:cNvPr>
          <p:cNvGraphicFramePr>
            <a:graphicFrameLocks noGrp="1"/>
          </p:cNvGraphicFramePr>
          <p:nvPr>
            <p:extLst>
              <p:ext uri="{D42A27DB-BD31-4B8C-83A1-F6EECF244321}">
                <p14:modId xmlns:p14="http://schemas.microsoft.com/office/powerpoint/2010/main" val="3592779449"/>
              </p:ext>
            </p:extLst>
          </p:nvPr>
        </p:nvGraphicFramePr>
        <p:xfrm>
          <a:off x="0" y="3715747"/>
          <a:ext cx="12192000" cy="225574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12033093"/>
                    </a:ext>
                  </a:extLst>
                </a:gridCol>
                <a:gridCol w="3048000">
                  <a:extLst>
                    <a:ext uri="{9D8B030D-6E8A-4147-A177-3AD203B41FA5}">
                      <a16:colId xmlns:a16="http://schemas.microsoft.com/office/drawing/2014/main" val="4088616377"/>
                    </a:ext>
                  </a:extLst>
                </a:gridCol>
                <a:gridCol w="3048000">
                  <a:extLst>
                    <a:ext uri="{9D8B030D-6E8A-4147-A177-3AD203B41FA5}">
                      <a16:colId xmlns:a16="http://schemas.microsoft.com/office/drawing/2014/main" val="937127853"/>
                    </a:ext>
                  </a:extLst>
                </a:gridCol>
                <a:gridCol w="3048000">
                  <a:extLst>
                    <a:ext uri="{9D8B030D-6E8A-4147-A177-3AD203B41FA5}">
                      <a16:colId xmlns:a16="http://schemas.microsoft.com/office/drawing/2014/main" val="3250477303"/>
                    </a:ext>
                  </a:extLst>
                </a:gridCol>
              </a:tblGrid>
              <a:tr h="0">
                <a:tc gridSpan="4">
                  <a:txBody>
                    <a:bodyPr/>
                    <a:lstStyle/>
                    <a:p>
                      <a:pPr algn="ctr"/>
                      <a:r>
                        <a:rPr lang="it-IT" sz="1800" b="1" i="0" kern="1200">
                          <a:solidFill>
                            <a:schemeClr val="lt1"/>
                          </a:solidFill>
                          <a:effectLst/>
                          <a:latin typeface="Work Sans" pitchFamily="2" charset="0"/>
                          <a:ea typeface="+mn-ea"/>
                          <a:cs typeface="+mn-cs"/>
                        </a:rPr>
                        <a:t>Effetto scuola (</a:t>
                      </a:r>
                      <a:r>
                        <a:rPr lang="it-IT" sz="1800" b="1" i="0" kern="1200">
                          <a:solidFill>
                            <a:srgbClr val="FF33CC"/>
                          </a:solidFill>
                          <a:effectLst/>
                          <a:latin typeface="Work Sans" pitchFamily="2" charset="0"/>
                          <a:ea typeface="+mn-ea"/>
                          <a:cs typeface="+mn-cs"/>
                          <a:hlinkClick r:id="rId2" action="ppaction://hlinksldjump" tooltip="Cliccare per il collegamento alla Descrizione dell'EFFETTO SCUOLA">
                            <a:extLst>
                              <a:ext uri="{A12FA001-AC4F-418D-AE19-62706E023703}">
                                <ahyp:hlinkClr xmlns:ahyp="http://schemas.microsoft.com/office/drawing/2018/hyperlinkcolor" val="tx"/>
                              </a:ext>
                            </a:extLst>
                          </a:hlinkClick>
                        </a:rPr>
                        <a:t>?</a:t>
                      </a:r>
                      <a:r>
                        <a:rPr lang="it-IT" sz="1800" b="1" i="0" kern="1200">
                          <a:solidFill>
                            <a:schemeClr val="lt1"/>
                          </a:solidFill>
                          <a:effectLst/>
                          <a:latin typeface="Work Sans" pitchFamily="2" charset="0"/>
                          <a:ea typeface="+mn-ea"/>
                          <a:cs typeface="+mn-cs"/>
                        </a:rPr>
                        <a:t>) (Macro area)</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48482152"/>
                  </a:ext>
                </a:extLst>
              </a:tr>
              <a:tr h="487794">
                <a:tc gridSpan="4">
                  <a:txBody>
                    <a:bodyPr/>
                    <a:lstStyle/>
                    <a:p>
                      <a:pPr algn="ctr"/>
                      <a:r>
                        <a:rPr lang="it-IT" sz="1800" b="1" i="0" kern="1200">
                          <a:solidFill>
                            <a:schemeClr val="dk1"/>
                          </a:solidFill>
                          <a:effectLst/>
                          <a:latin typeface="Work Sans" pitchFamily="2" charset="0"/>
                          <a:ea typeface="+mn-ea"/>
                          <a:cs typeface="+mn-cs"/>
                        </a:rPr>
                        <a:t>Altri Licei</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21312781"/>
                  </a:ext>
                </a:extLst>
              </a:tr>
              <a:tr h="487794">
                <a:tc>
                  <a:txBody>
                    <a:bodyPr/>
                    <a:lstStyle/>
                    <a:p>
                      <a:pPr algn="ctr"/>
                      <a:endParaRPr lang="it-IT">
                        <a:latin typeface="Work Sans" pitchFamily="2" charset="0"/>
                      </a:endParaRPr>
                    </a:p>
                  </a:txBody>
                  <a:tcPr anchor="ctr"/>
                </a:tc>
                <a:tc>
                  <a:txBody>
                    <a:bodyPr/>
                    <a:lstStyle/>
                    <a:p>
                      <a:pPr algn="ctr"/>
                      <a:r>
                        <a:rPr lang="it-IT">
                          <a:effectLst/>
                          <a:latin typeface="Work Sans" pitchFamily="2" charset="0"/>
                        </a:rPr>
                        <a:t>Punteggio osservato</a:t>
                      </a:r>
                    </a:p>
                  </a:txBody>
                  <a:tcPr anchor="ctr"/>
                </a:tc>
                <a:tc>
                  <a:txBody>
                    <a:bodyPr/>
                    <a:lstStyle/>
                    <a:p>
                      <a:pPr algn="ctr"/>
                      <a:r>
                        <a:rPr lang="it-IT">
                          <a:effectLst/>
                          <a:latin typeface="Work Sans" pitchFamily="2" charset="0"/>
                        </a:rPr>
                        <a:t>Valore aggiunto</a:t>
                      </a:r>
                    </a:p>
                  </a:txBody>
                  <a:tcPr anchor="ctr"/>
                </a:tc>
                <a:tc>
                  <a:txBody>
                    <a:bodyPr/>
                    <a:lstStyle/>
                    <a:p>
                      <a:pPr algn="ctr"/>
                      <a:r>
                        <a:rPr lang="it-IT">
                          <a:effectLst/>
                          <a:latin typeface="Work Sans" pitchFamily="2" charset="0"/>
                        </a:rPr>
                        <a:t>Effetto scuola</a:t>
                      </a:r>
                    </a:p>
                  </a:txBody>
                  <a:tcPr anchor="ctr"/>
                </a:tc>
                <a:extLst>
                  <a:ext uri="{0D108BD9-81ED-4DB2-BD59-A6C34878D82A}">
                    <a16:rowId xmlns:a16="http://schemas.microsoft.com/office/drawing/2014/main" val="3687816168"/>
                  </a:ext>
                </a:extLst>
              </a:tr>
              <a:tr h="494838">
                <a:tc>
                  <a:txBody>
                    <a:bodyPr/>
                    <a:lstStyle/>
                    <a:p>
                      <a:pPr algn="ctr"/>
                      <a:r>
                        <a:rPr lang="it-IT" sz="1800" b="1" i="0" kern="1200">
                          <a:solidFill>
                            <a:schemeClr val="dk1"/>
                          </a:solidFill>
                          <a:effectLst/>
                          <a:latin typeface="Work Sans" pitchFamily="2" charset="0"/>
                          <a:ea typeface="+mn-ea"/>
                          <a:cs typeface="+mn-cs"/>
                        </a:rPr>
                        <a:t>Italiano</a:t>
                      </a:r>
                      <a:endParaRPr lang="it-IT">
                        <a:latin typeface="Work Sans" pitchFamily="2" charset="0"/>
                      </a:endParaRPr>
                    </a:p>
                  </a:txBody>
                  <a:tcPr anchor="ctr"/>
                </a:tc>
                <a:tc>
                  <a:txBody>
                    <a:bodyPr/>
                    <a:lstStyle/>
                    <a:p>
                      <a:pPr algn="ctr" fontAlgn="ctr"/>
                      <a:r>
                        <a:rPr lang="it-IT">
                          <a:effectLst/>
                          <a:latin typeface="Work Sans" pitchFamily="2" charset="0"/>
                        </a:rPr>
                        <a:t>Sopra la media</a:t>
                      </a:r>
                    </a:p>
                  </a:txBody>
                  <a:tcPr anchor="ctr"/>
                </a:tc>
                <a:tc>
                  <a:txBody>
                    <a:bodyPr/>
                    <a:lstStyle/>
                    <a:p>
                      <a:pPr algn="ctr" fontAlgn="ctr"/>
                      <a:r>
                        <a:rPr lang="it-IT">
                          <a:effectLst/>
                          <a:latin typeface="Work Sans" pitchFamily="2" charset="0"/>
                        </a:rPr>
                        <a:t>Leggermente positivo</a:t>
                      </a:r>
                    </a:p>
                  </a:txBody>
                  <a:tcPr anchor="ctr"/>
                </a:tc>
                <a:tc>
                  <a:txBody>
                    <a:bodyPr/>
                    <a:lstStyle/>
                    <a:p>
                      <a:pPr algn="ctr" fontAlgn="ctr"/>
                      <a:r>
                        <a:rPr lang="it-IT" sz="1800" b="0" i="0" kern="1200">
                          <a:solidFill>
                            <a:schemeClr val="dk1"/>
                          </a:solidFill>
                          <a:effectLst/>
                          <a:latin typeface="Work Sans" pitchFamily="2" charset="0"/>
                          <a:ea typeface="+mn-ea"/>
                          <a:cs typeface="+mn-cs"/>
                        </a:rPr>
                        <a:t>Apporto della scuola </a:t>
                      </a:r>
                      <a:r>
                        <a:rPr lang="it-IT" sz="1800" b="1" i="0" kern="1200">
                          <a:solidFill>
                            <a:schemeClr val="dk1"/>
                          </a:solidFill>
                          <a:effectLst/>
                          <a:latin typeface="Work Sans" pitchFamily="2" charset="0"/>
                          <a:ea typeface="+mn-ea"/>
                          <a:cs typeface="+mn-cs"/>
                        </a:rPr>
                        <a:t>evidente</a:t>
                      </a:r>
                      <a:r>
                        <a:rPr lang="it-IT" sz="1800" b="0" i="0" kern="1200">
                          <a:solidFill>
                            <a:schemeClr val="dk1"/>
                          </a:solidFill>
                          <a:effectLst/>
                          <a:latin typeface="Work Sans" pitchFamily="2" charset="0"/>
                          <a:ea typeface="+mn-ea"/>
                          <a:cs typeface="+mn-cs"/>
                        </a:rPr>
                        <a:t>. Risultati </a:t>
                      </a:r>
                      <a:r>
                        <a:rPr lang="it-IT" sz="1800" b="1" i="0" kern="1200">
                          <a:solidFill>
                            <a:schemeClr val="dk1"/>
                          </a:solidFill>
                          <a:effectLst/>
                          <a:latin typeface="Work Sans" pitchFamily="2" charset="0"/>
                          <a:ea typeface="+mn-ea"/>
                          <a:cs typeface="+mn-cs"/>
                        </a:rPr>
                        <a:t>buoni</a:t>
                      </a:r>
                      <a:r>
                        <a:rPr lang="it-IT" sz="1800" b="0" i="0" kern="1200">
                          <a:solidFill>
                            <a:schemeClr val="dk1"/>
                          </a:solidFill>
                          <a:effectLst/>
                          <a:latin typeface="Work Sans" pitchFamily="2" charset="0"/>
                          <a:ea typeface="+mn-ea"/>
                          <a:cs typeface="+mn-cs"/>
                        </a:rPr>
                        <a:t>.</a:t>
                      </a:r>
                      <a:endParaRPr lang="it-IT">
                        <a:effectLst/>
                        <a:latin typeface="Work Sans" pitchFamily="2" charset="0"/>
                      </a:endParaRPr>
                    </a:p>
                  </a:txBody>
                  <a:tcPr anchor="ctr">
                    <a:solidFill>
                      <a:schemeClr val="accent6">
                        <a:lumMod val="60000"/>
                        <a:lumOff val="40000"/>
                      </a:schemeClr>
                    </a:solidFill>
                  </a:tcPr>
                </a:tc>
                <a:extLst>
                  <a:ext uri="{0D108BD9-81ED-4DB2-BD59-A6C34878D82A}">
                    <a16:rowId xmlns:a16="http://schemas.microsoft.com/office/drawing/2014/main" val="3014091272"/>
                  </a:ext>
                </a:extLst>
              </a:tr>
            </a:tbl>
          </a:graphicData>
        </a:graphic>
      </p:graphicFrame>
      <p:sp>
        <p:nvSpPr>
          <p:cNvPr id="14" name="CasellaDiTesto 13">
            <a:extLst>
              <a:ext uri="{FF2B5EF4-FFF2-40B4-BE49-F238E27FC236}">
                <a16:creationId xmlns:a16="http://schemas.microsoft.com/office/drawing/2014/main" id="{68D987A5-3307-44CE-B178-A2C511165F7E}"/>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5" name="Pulsante di azione: vuoto 14" descr="Indietro con riempimento a tinta unita">
            <a:hlinkClick r:id="rId3" action="ppaction://hlinksldjump" highlightClick="1"/>
            <a:extLst>
              <a:ext uri="{FF2B5EF4-FFF2-40B4-BE49-F238E27FC236}">
                <a16:creationId xmlns:a16="http://schemas.microsoft.com/office/drawing/2014/main" id="{1EE47D6C-D53B-4C31-AE95-61ED632B2CBB}"/>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6" name="Gruppo 15">
            <a:extLst>
              <a:ext uri="{FF2B5EF4-FFF2-40B4-BE49-F238E27FC236}">
                <a16:creationId xmlns:a16="http://schemas.microsoft.com/office/drawing/2014/main" id="{8FD6614A-D2A8-4980-9A81-BF0307535AD6}"/>
              </a:ext>
            </a:extLst>
          </p:cNvPr>
          <p:cNvGrpSpPr/>
          <p:nvPr/>
        </p:nvGrpSpPr>
        <p:grpSpPr>
          <a:xfrm rot="5400000">
            <a:off x="-3167651" y="3212999"/>
            <a:ext cx="6662061" cy="432000"/>
            <a:chOff x="0" y="0"/>
            <a:chExt cx="12260385" cy="581573"/>
          </a:xfrm>
        </p:grpSpPr>
        <p:pic>
          <p:nvPicPr>
            <p:cNvPr id="17" name="Immagine 16">
              <a:extLst>
                <a:ext uri="{FF2B5EF4-FFF2-40B4-BE49-F238E27FC236}">
                  <a16:creationId xmlns:a16="http://schemas.microsoft.com/office/drawing/2014/main" id="{8036F5E4-46CB-452D-8674-FE95246FBC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8" name="Immagine 17">
              <a:extLst>
                <a:ext uri="{FF2B5EF4-FFF2-40B4-BE49-F238E27FC236}">
                  <a16:creationId xmlns:a16="http://schemas.microsoft.com/office/drawing/2014/main" id="{FEEBE3E2-8168-4E6D-A47B-69BF880584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9" name="Immagine 18">
              <a:extLst>
                <a:ext uri="{FF2B5EF4-FFF2-40B4-BE49-F238E27FC236}">
                  <a16:creationId xmlns:a16="http://schemas.microsoft.com/office/drawing/2014/main" id="{49ABD2F5-232E-45CB-869B-1CED9604B5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2" name="Gruppo 21">
            <a:extLst>
              <a:ext uri="{FF2B5EF4-FFF2-40B4-BE49-F238E27FC236}">
                <a16:creationId xmlns:a16="http://schemas.microsoft.com/office/drawing/2014/main" id="{3812C7F5-AE1B-4913-961C-93AAAC180D0E}"/>
              </a:ext>
            </a:extLst>
          </p:cNvPr>
          <p:cNvGrpSpPr/>
          <p:nvPr/>
        </p:nvGrpSpPr>
        <p:grpSpPr>
          <a:xfrm>
            <a:off x="4572000" y="85316"/>
            <a:ext cx="7526173" cy="369714"/>
            <a:chOff x="596530" y="360775"/>
            <a:chExt cx="9604098" cy="341130"/>
          </a:xfrm>
        </p:grpSpPr>
        <p:sp>
          <p:nvSpPr>
            <p:cNvPr id="23" name="CasellaDiTesto 22">
              <a:extLst>
                <a:ext uri="{FF2B5EF4-FFF2-40B4-BE49-F238E27FC236}">
                  <a16:creationId xmlns:a16="http://schemas.microsoft.com/office/drawing/2014/main" id="{C41EFFC6-205B-4A66-95DC-98CE9A923AFD}"/>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4" name="Immagine 23">
              <a:extLst>
                <a:ext uri="{FF2B5EF4-FFF2-40B4-BE49-F238E27FC236}">
                  <a16:creationId xmlns:a16="http://schemas.microsoft.com/office/drawing/2014/main" id="{7FA6A143-8BCA-4230-A476-9BBA2C4092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255718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571717C-F0E7-4149-B50D-4BC3A93B68F9}"/>
              </a:ext>
            </a:extLst>
          </p:cNvPr>
          <p:cNvSpPr txBox="1"/>
          <p:nvPr/>
        </p:nvSpPr>
        <p:spPr>
          <a:xfrm>
            <a:off x="3037115" y="774951"/>
            <a:ext cx="6117770" cy="400110"/>
          </a:xfrm>
          <a:prstGeom prst="rect">
            <a:avLst/>
          </a:prstGeom>
          <a:noFill/>
        </p:spPr>
        <p:txBody>
          <a:bodyPr wrap="square">
            <a:spAutoFit/>
          </a:bodyPr>
          <a:lstStyle/>
          <a:p>
            <a:pPr algn="ctr"/>
            <a:r>
              <a:rPr lang="it-IT" sz="2000" b="1" i="0">
                <a:solidFill>
                  <a:srgbClr val="1A1A1A"/>
                </a:solidFill>
                <a:effectLst/>
                <a:latin typeface="Work Sans" pitchFamily="2" charset="0"/>
              </a:rPr>
              <a:t>Secondaria Secondo Grado – Ultimo anno</a:t>
            </a:r>
          </a:p>
        </p:txBody>
      </p:sp>
      <p:graphicFrame>
        <p:nvGraphicFramePr>
          <p:cNvPr id="4" name="Tabella 3">
            <a:extLst>
              <a:ext uri="{FF2B5EF4-FFF2-40B4-BE49-F238E27FC236}">
                <a16:creationId xmlns:a16="http://schemas.microsoft.com/office/drawing/2014/main" id="{68DCBCE0-80F9-4FB7-A698-F7F61294AAA9}"/>
              </a:ext>
            </a:extLst>
          </p:cNvPr>
          <p:cNvGraphicFramePr>
            <a:graphicFrameLocks noGrp="1"/>
          </p:cNvGraphicFramePr>
          <p:nvPr>
            <p:extLst>
              <p:ext uri="{D42A27DB-BD31-4B8C-83A1-F6EECF244321}">
                <p14:modId xmlns:p14="http://schemas.microsoft.com/office/powerpoint/2010/main" val="109819389"/>
              </p:ext>
            </p:extLst>
          </p:nvPr>
        </p:nvGraphicFramePr>
        <p:xfrm>
          <a:off x="0" y="1146482"/>
          <a:ext cx="12192000" cy="225574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12033093"/>
                    </a:ext>
                  </a:extLst>
                </a:gridCol>
                <a:gridCol w="3048000">
                  <a:extLst>
                    <a:ext uri="{9D8B030D-6E8A-4147-A177-3AD203B41FA5}">
                      <a16:colId xmlns:a16="http://schemas.microsoft.com/office/drawing/2014/main" val="4088616377"/>
                    </a:ext>
                  </a:extLst>
                </a:gridCol>
                <a:gridCol w="3048000">
                  <a:extLst>
                    <a:ext uri="{9D8B030D-6E8A-4147-A177-3AD203B41FA5}">
                      <a16:colId xmlns:a16="http://schemas.microsoft.com/office/drawing/2014/main" val="937127853"/>
                    </a:ext>
                  </a:extLst>
                </a:gridCol>
                <a:gridCol w="3048000">
                  <a:extLst>
                    <a:ext uri="{9D8B030D-6E8A-4147-A177-3AD203B41FA5}">
                      <a16:colId xmlns:a16="http://schemas.microsoft.com/office/drawing/2014/main" val="3250477303"/>
                    </a:ext>
                  </a:extLst>
                </a:gridCol>
              </a:tblGrid>
              <a:tr h="347144">
                <a:tc gridSpan="4">
                  <a:txBody>
                    <a:bodyPr/>
                    <a:lstStyle/>
                    <a:p>
                      <a:pPr algn="ctr"/>
                      <a:r>
                        <a:rPr lang="it-IT" sz="1800" b="1" i="0" kern="1200">
                          <a:solidFill>
                            <a:schemeClr val="lt1"/>
                          </a:solidFill>
                          <a:effectLst/>
                          <a:latin typeface="Work Sans" pitchFamily="2" charset="0"/>
                          <a:ea typeface="+mn-ea"/>
                          <a:cs typeface="+mn-cs"/>
                        </a:rPr>
                        <a:t>Effetto scuola (</a:t>
                      </a:r>
                      <a:r>
                        <a:rPr lang="it-IT" sz="1800" b="1" i="0" kern="1200">
                          <a:solidFill>
                            <a:srgbClr val="FF33CC"/>
                          </a:solidFill>
                          <a:effectLst/>
                          <a:latin typeface="Work Sans" pitchFamily="2" charset="0"/>
                          <a:ea typeface="+mn-ea"/>
                          <a:cs typeface="+mn-cs"/>
                          <a:hlinkClick r:id="rId2" action="ppaction://hlinksldjump" tooltip="Cliccare per il collegamento alla Descrizione dell'EFFETTO SCUOLA">
                            <a:extLst>
                              <a:ext uri="{A12FA001-AC4F-418D-AE19-62706E023703}">
                                <ahyp:hlinkClr xmlns:ahyp="http://schemas.microsoft.com/office/drawing/2018/hyperlinkcolor" val="tx"/>
                              </a:ext>
                            </a:extLst>
                          </a:hlinkClick>
                        </a:rPr>
                        <a:t>?</a:t>
                      </a:r>
                      <a:r>
                        <a:rPr lang="it-IT" sz="1800" b="1" i="0" kern="1200">
                          <a:solidFill>
                            <a:schemeClr val="lt1"/>
                          </a:solidFill>
                          <a:effectLst/>
                          <a:latin typeface="Work Sans" pitchFamily="2" charset="0"/>
                          <a:ea typeface="+mn-ea"/>
                          <a:cs typeface="+mn-cs"/>
                        </a:rPr>
                        <a:t>) (Macro area)</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48482152"/>
                  </a:ext>
                </a:extLst>
              </a:tr>
              <a:tr h="487794">
                <a:tc gridSpan="4">
                  <a:txBody>
                    <a:bodyPr/>
                    <a:lstStyle/>
                    <a:p>
                      <a:pPr algn="ctr"/>
                      <a:r>
                        <a:rPr lang="it-IT" sz="1800" b="1" i="0" kern="1200">
                          <a:solidFill>
                            <a:schemeClr val="dk1"/>
                          </a:solidFill>
                          <a:effectLst/>
                          <a:latin typeface="Work Sans" pitchFamily="2" charset="0"/>
                          <a:ea typeface="+mn-ea"/>
                          <a:cs typeface="+mn-cs"/>
                        </a:rPr>
                        <a:t>Licei Scientifici</a:t>
                      </a: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21312781"/>
                  </a:ext>
                </a:extLst>
              </a:tr>
              <a:tr h="487794">
                <a:tc>
                  <a:txBody>
                    <a:bodyPr/>
                    <a:lstStyle/>
                    <a:p>
                      <a:pPr algn="ctr"/>
                      <a:endParaRPr lang="it-IT">
                        <a:latin typeface="Work Sans" pitchFamily="2" charset="0"/>
                      </a:endParaRPr>
                    </a:p>
                  </a:txBody>
                  <a:tcPr anchor="ctr"/>
                </a:tc>
                <a:tc>
                  <a:txBody>
                    <a:bodyPr/>
                    <a:lstStyle/>
                    <a:p>
                      <a:pPr algn="ctr"/>
                      <a:r>
                        <a:rPr lang="it-IT">
                          <a:effectLst/>
                          <a:latin typeface="Work Sans" pitchFamily="2" charset="0"/>
                        </a:rPr>
                        <a:t>Punteggio osservato</a:t>
                      </a:r>
                    </a:p>
                  </a:txBody>
                  <a:tcPr anchor="ctr"/>
                </a:tc>
                <a:tc>
                  <a:txBody>
                    <a:bodyPr/>
                    <a:lstStyle/>
                    <a:p>
                      <a:pPr algn="ctr"/>
                      <a:r>
                        <a:rPr lang="it-IT">
                          <a:effectLst/>
                          <a:latin typeface="Work Sans" pitchFamily="2" charset="0"/>
                        </a:rPr>
                        <a:t>Valore aggiunto</a:t>
                      </a:r>
                    </a:p>
                  </a:txBody>
                  <a:tcPr anchor="ctr"/>
                </a:tc>
                <a:tc>
                  <a:txBody>
                    <a:bodyPr/>
                    <a:lstStyle/>
                    <a:p>
                      <a:pPr algn="ctr"/>
                      <a:r>
                        <a:rPr lang="it-IT">
                          <a:effectLst/>
                          <a:latin typeface="Work Sans" pitchFamily="2" charset="0"/>
                        </a:rPr>
                        <a:t>Effetto scuola</a:t>
                      </a:r>
                    </a:p>
                  </a:txBody>
                  <a:tcPr anchor="ctr"/>
                </a:tc>
                <a:extLst>
                  <a:ext uri="{0D108BD9-81ED-4DB2-BD59-A6C34878D82A}">
                    <a16:rowId xmlns:a16="http://schemas.microsoft.com/office/drawing/2014/main" val="3687816168"/>
                  </a:ext>
                </a:extLst>
              </a:tr>
              <a:tr h="494838">
                <a:tc>
                  <a:txBody>
                    <a:bodyPr/>
                    <a:lstStyle/>
                    <a:p>
                      <a:pPr algn="ctr"/>
                      <a:r>
                        <a:rPr lang="it-IT" sz="1800" b="1" i="0" kern="1200">
                          <a:solidFill>
                            <a:schemeClr val="dk1"/>
                          </a:solidFill>
                          <a:effectLst/>
                          <a:latin typeface="Work Sans" pitchFamily="2" charset="0"/>
                          <a:ea typeface="+mn-ea"/>
                          <a:cs typeface="+mn-cs"/>
                        </a:rPr>
                        <a:t>Matematica</a:t>
                      </a:r>
                      <a:endParaRPr lang="it-IT">
                        <a:latin typeface="Work Sans" pitchFamily="2" charset="0"/>
                      </a:endParaRPr>
                    </a:p>
                  </a:txBody>
                  <a:tcPr anchor="ctr"/>
                </a:tc>
                <a:tc>
                  <a:txBody>
                    <a:bodyPr/>
                    <a:lstStyle/>
                    <a:p>
                      <a:pPr algn="ctr" fontAlgn="ctr"/>
                      <a:r>
                        <a:rPr lang="it-IT">
                          <a:solidFill>
                            <a:srgbClr val="1A1A1A"/>
                          </a:solidFill>
                          <a:effectLst/>
                          <a:latin typeface="Work Sans" pitchFamily="2" charset="0"/>
                        </a:rPr>
                        <a:t>Sopra la media</a:t>
                      </a:r>
                    </a:p>
                  </a:txBody>
                  <a:tcPr anchor="ctr"/>
                </a:tc>
                <a:tc>
                  <a:txBody>
                    <a:bodyPr/>
                    <a:lstStyle/>
                    <a:p>
                      <a:pPr algn="ctr" fontAlgn="ctr"/>
                      <a:r>
                        <a:rPr lang="it-IT">
                          <a:solidFill>
                            <a:srgbClr val="1A1A1A"/>
                          </a:solidFill>
                          <a:effectLst/>
                          <a:latin typeface="Work Sans" pitchFamily="2" charset="0"/>
                        </a:rPr>
                        <a:t>Pari alla media</a:t>
                      </a:r>
                    </a:p>
                  </a:txBody>
                  <a:tcPr anchor="ctr"/>
                </a:tc>
                <a:tc>
                  <a:txBody>
                    <a:bodyPr/>
                    <a:lstStyle/>
                    <a:p>
                      <a:pPr algn="ctr" fontAlgn="ctr"/>
                      <a:r>
                        <a:rPr lang="it-IT">
                          <a:solidFill>
                            <a:srgbClr val="1A1A1A"/>
                          </a:solidFill>
                          <a:effectLst/>
                          <a:latin typeface="Work Sans" pitchFamily="2" charset="0"/>
                        </a:rPr>
                        <a:t>Apporto della scuola </a:t>
                      </a:r>
                      <a:r>
                        <a:rPr lang="it-IT" b="1">
                          <a:solidFill>
                            <a:srgbClr val="1A1A1A"/>
                          </a:solidFill>
                          <a:effectLst/>
                          <a:latin typeface="Work Sans" pitchFamily="2" charset="0"/>
                        </a:rPr>
                        <a:t>nella media</a:t>
                      </a:r>
                      <a:r>
                        <a:rPr lang="it-IT">
                          <a:solidFill>
                            <a:srgbClr val="1A1A1A"/>
                          </a:solidFill>
                          <a:effectLst/>
                          <a:latin typeface="Work Sans" pitchFamily="2" charset="0"/>
                        </a:rPr>
                        <a:t>. Risultati </a:t>
                      </a:r>
                      <a:r>
                        <a:rPr lang="it-IT" b="1">
                          <a:solidFill>
                            <a:srgbClr val="1A1A1A"/>
                          </a:solidFill>
                          <a:effectLst/>
                          <a:latin typeface="Work Sans" pitchFamily="2" charset="0"/>
                        </a:rPr>
                        <a:t>buoni</a:t>
                      </a:r>
                      <a:r>
                        <a:rPr lang="it-IT">
                          <a:solidFill>
                            <a:srgbClr val="1A1A1A"/>
                          </a:solidFill>
                          <a:effectLst/>
                          <a:latin typeface="Work Sans" pitchFamily="2" charset="0"/>
                        </a:rPr>
                        <a:t>.</a:t>
                      </a:r>
                    </a:p>
                  </a:txBody>
                  <a:tcPr anchor="ctr">
                    <a:solidFill>
                      <a:schemeClr val="accent6">
                        <a:lumMod val="40000"/>
                        <a:lumOff val="60000"/>
                      </a:schemeClr>
                    </a:solidFill>
                  </a:tcPr>
                </a:tc>
                <a:extLst>
                  <a:ext uri="{0D108BD9-81ED-4DB2-BD59-A6C34878D82A}">
                    <a16:rowId xmlns:a16="http://schemas.microsoft.com/office/drawing/2014/main" val="3014091272"/>
                  </a:ext>
                </a:extLst>
              </a:tr>
            </a:tbl>
          </a:graphicData>
        </a:graphic>
      </p:graphicFrame>
      <p:graphicFrame>
        <p:nvGraphicFramePr>
          <p:cNvPr id="5" name="Tabella 4">
            <a:extLst>
              <a:ext uri="{FF2B5EF4-FFF2-40B4-BE49-F238E27FC236}">
                <a16:creationId xmlns:a16="http://schemas.microsoft.com/office/drawing/2014/main" id="{397039D6-3DA1-4BBC-8DD1-D457527263DF}"/>
              </a:ext>
            </a:extLst>
          </p:cNvPr>
          <p:cNvGraphicFramePr>
            <a:graphicFrameLocks noGrp="1"/>
          </p:cNvGraphicFramePr>
          <p:nvPr>
            <p:extLst>
              <p:ext uri="{D42A27DB-BD31-4B8C-83A1-F6EECF244321}">
                <p14:modId xmlns:p14="http://schemas.microsoft.com/office/powerpoint/2010/main" val="726172998"/>
              </p:ext>
            </p:extLst>
          </p:nvPr>
        </p:nvGraphicFramePr>
        <p:xfrm>
          <a:off x="0" y="3715747"/>
          <a:ext cx="12192000" cy="225574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12033093"/>
                    </a:ext>
                  </a:extLst>
                </a:gridCol>
                <a:gridCol w="3048000">
                  <a:extLst>
                    <a:ext uri="{9D8B030D-6E8A-4147-A177-3AD203B41FA5}">
                      <a16:colId xmlns:a16="http://schemas.microsoft.com/office/drawing/2014/main" val="4088616377"/>
                    </a:ext>
                  </a:extLst>
                </a:gridCol>
                <a:gridCol w="3048000">
                  <a:extLst>
                    <a:ext uri="{9D8B030D-6E8A-4147-A177-3AD203B41FA5}">
                      <a16:colId xmlns:a16="http://schemas.microsoft.com/office/drawing/2014/main" val="937127853"/>
                    </a:ext>
                  </a:extLst>
                </a:gridCol>
                <a:gridCol w="3048000">
                  <a:extLst>
                    <a:ext uri="{9D8B030D-6E8A-4147-A177-3AD203B41FA5}">
                      <a16:colId xmlns:a16="http://schemas.microsoft.com/office/drawing/2014/main" val="3250477303"/>
                    </a:ext>
                  </a:extLst>
                </a:gridCol>
              </a:tblGrid>
              <a:tr h="0">
                <a:tc gridSpan="4">
                  <a:txBody>
                    <a:bodyPr/>
                    <a:lstStyle/>
                    <a:p>
                      <a:pPr algn="ctr"/>
                      <a:r>
                        <a:rPr lang="it-IT" sz="1800" b="1" i="0" kern="1200">
                          <a:solidFill>
                            <a:schemeClr val="lt1"/>
                          </a:solidFill>
                          <a:effectLst/>
                          <a:latin typeface="Work Sans" pitchFamily="2" charset="0"/>
                          <a:ea typeface="+mn-ea"/>
                          <a:cs typeface="+mn-cs"/>
                        </a:rPr>
                        <a:t>Effetto scuola (</a:t>
                      </a:r>
                      <a:r>
                        <a:rPr lang="it-IT" sz="1800" b="1" i="0" kern="1200">
                          <a:solidFill>
                            <a:srgbClr val="FF33CC"/>
                          </a:solidFill>
                          <a:effectLst/>
                          <a:latin typeface="Work Sans" pitchFamily="2" charset="0"/>
                          <a:ea typeface="+mn-ea"/>
                          <a:cs typeface="+mn-cs"/>
                          <a:hlinkClick r:id="rId2" action="ppaction://hlinksldjump" tooltip="Cliccare per il collegamento alla Descrizione dell'EFFETTO SCUOLA">
                            <a:extLst>
                              <a:ext uri="{A12FA001-AC4F-418D-AE19-62706E023703}">
                                <ahyp:hlinkClr xmlns:ahyp="http://schemas.microsoft.com/office/drawing/2018/hyperlinkcolor" val="tx"/>
                              </a:ext>
                            </a:extLst>
                          </a:hlinkClick>
                        </a:rPr>
                        <a:t>?</a:t>
                      </a:r>
                      <a:r>
                        <a:rPr lang="it-IT" sz="1800" b="1" i="0" kern="1200">
                          <a:solidFill>
                            <a:schemeClr val="lt1"/>
                          </a:solidFill>
                          <a:effectLst/>
                          <a:latin typeface="Work Sans" pitchFamily="2" charset="0"/>
                          <a:ea typeface="+mn-ea"/>
                          <a:cs typeface="+mn-cs"/>
                        </a:rPr>
                        <a:t>) (Macro area)</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48482152"/>
                  </a:ext>
                </a:extLst>
              </a:tr>
              <a:tr h="487794">
                <a:tc gridSpan="4">
                  <a:txBody>
                    <a:bodyPr/>
                    <a:lstStyle/>
                    <a:p>
                      <a:pPr algn="ctr"/>
                      <a:r>
                        <a:rPr lang="it-IT" sz="1800" b="1" i="0" kern="1200">
                          <a:solidFill>
                            <a:schemeClr val="dk1"/>
                          </a:solidFill>
                          <a:effectLst/>
                          <a:latin typeface="Work Sans" pitchFamily="2" charset="0"/>
                          <a:ea typeface="+mn-ea"/>
                          <a:cs typeface="+mn-cs"/>
                        </a:rPr>
                        <a:t>Altri Licei</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21312781"/>
                  </a:ext>
                </a:extLst>
              </a:tr>
              <a:tr h="487794">
                <a:tc>
                  <a:txBody>
                    <a:bodyPr/>
                    <a:lstStyle/>
                    <a:p>
                      <a:pPr algn="ctr"/>
                      <a:endParaRPr lang="it-IT">
                        <a:latin typeface="Work Sans" pitchFamily="2" charset="0"/>
                      </a:endParaRPr>
                    </a:p>
                  </a:txBody>
                  <a:tcPr anchor="ctr"/>
                </a:tc>
                <a:tc>
                  <a:txBody>
                    <a:bodyPr/>
                    <a:lstStyle/>
                    <a:p>
                      <a:pPr algn="ctr"/>
                      <a:r>
                        <a:rPr lang="it-IT">
                          <a:effectLst/>
                          <a:latin typeface="Work Sans" pitchFamily="2" charset="0"/>
                        </a:rPr>
                        <a:t>Punteggio osservato</a:t>
                      </a:r>
                    </a:p>
                  </a:txBody>
                  <a:tcPr anchor="ctr"/>
                </a:tc>
                <a:tc>
                  <a:txBody>
                    <a:bodyPr/>
                    <a:lstStyle/>
                    <a:p>
                      <a:pPr algn="ctr"/>
                      <a:r>
                        <a:rPr lang="it-IT">
                          <a:effectLst/>
                          <a:latin typeface="Work Sans" pitchFamily="2" charset="0"/>
                        </a:rPr>
                        <a:t>Valore aggiunto</a:t>
                      </a:r>
                    </a:p>
                  </a:txBody>
                  <a:tcPr anchor="ctr"/>
                </a:tc>
                <a:tc>
                  <a:txBody>
                    <a:bodyPr/>
                    <a:lstStyle/>
                    <a:p>
                      <a:pPr algn="ctr"/>
                      <a:r>
                        <a:rPr lang="it-IT">
                          <a:effectLst/>
                          <a:latin typeface="Work Sans" pitchFamily="2" charset="0"/>
                        </a:rPr>
                        <a:t>Effetto scuola</a:t>
                      </a:r>
                    </a:p>
                  </a:txBody>
                  <a:tcPr anchor="ctr"/>
                </a:tc>
                <a:extLst>
                  <a:ext uri="{0D108BD9-81ED-4DB2-BD59-A6C34878D82A}">
                    <a16:rowId xmlns:a16="http://schemas.microsoft.com/office/drawing/2014/main" val="3687816168"/>
                  </a:ext>
                </a:extLst>
              </a:tr>
              <a:tr h="494838">
                <a:tc>
                  <a:txBody>
                    <a:bodyPr/>
                    <a:lstStyle/>
                    <a:p>
                      <a:pPr algn="ctr"/>
                      <a:r>
                        <a:rPr lang="it-IT" sz="1800" b="1" i="0" kern="1200">
                          <a:solidFill>
                            <a:schemeClr val="dk1"/>
                          </a:solidFill>
                          <a:effectLst/>
                          <a:latin typeface="Work Sans" pitchFamily="2" charset="0"/>
                          <a:ea typeface="+mn-ea"/>
                          <a:cs typeface="+mn-cs"/>
                        </a:rPr>
                        <a:t>Matematica</a:t>
                      </a:r>
                      <a:endParaRPr lang="it-IT">
                        <a:latin typeface="Work Sans" pitchFamily="2" charset="0"/>
                      </a:endParaRPr>
                    </a:p>
                  </a:txBody>
                  <a:tcPr anchor="ctr"/>
                </a:tc>
                <a:tc>
                  <a:txBody>
                    <a:bodyPr/>
                    <a:lstStyle/>
                    <a:p>
                      <a:pPr algn="ctr" fontAlgn="ctr"/>
                      <a:r>
                        <a:rPr lang="it-IT">
                          <a:solidFill>
                            <a:srgbClr val="1A1A1A"/>
                          </a:solidFill>
                          <a:effectLst/>
                          <a:latin typeface="Work Sans" pitchFamily="2" charset="0"/>
                        </a:rPr>
                        <a:t>Sotto la media</a:t>
                      </a:r>
                    </a:p>
                  </a:txBody>
                  <a:tcPr anchor="ctr"/>
                </a:tc>
                <a:tc>
                  <a:txBody>
                    <a:bodyPr/>
                    <a:lstStyle/>
                    <a:p>
                      <a:pPr algn="ctr" fontAlgn="ctr"/>
                      <a:r>
                        <a:rPr lang="it-IT">
                          <a:solidFill>
                            <a:srgbClr val="1A1A1A"/>
                          </a:solidFill>
                          <a:effectLst/>
                          <a:latin typeface="Work Sans" pitchFamily="2" charset="0"/>
                        </a:rPr>
                        <a:t>Pari alla media</a:t>
                      </a:r>
                    </a:p>
                  </a:txBody>
                  <a:tcPr anchor="ctr"/>
                </a:tc>
                <a:tc>
                  <a:txBody>
                    <a:bodyPr/>
                    <a:lstStyle/>
                    <a:p>
                      <a:pPr algn="ctr" fontAlgn="ctr"/>
                      <a:r>
                        <a:rPr lang="it-IT">
                          <a:solidFill>
                            <a:srgbClr val="1A1A1A"/>
                          </a:solidFill>
                          <a:effectLst/>
                          <a:latin typeface="Work Sans" pitchFamily="2" charset="0"/>
                        </a:rPr>
                        <a:t>Apporto della scuola </a:t>
                      </a:r>
                      <a:r>
                        <a:rPr lang="it-IT" b="1">
                          <a:solidFill>
                            <a:srgbClr val="1A1A1A"/>
                          </a:solidFill>
                          <a:effectLst/>
                          <a:latin typeface="Work Sans" pitchFamily="2" charset="0"/>
                        </a:rPr>
                        <a:t>nella media</a:t>
                      </a:r>
                      <a:r>
                        <a:rPr lang="it-IT">
                          <a:solidFill>
                            <a:srgbClr val="1A1A1A"/>
                          </a:solidFill>
                          <a:effectLst/>
                          <a:latin typeface="Work Sans" pitchFamily="2" charset="0"/>
                        </a:rPr>
                        <a:t>. Risultati </a:t>
                      </a:r>
                      <a:r>
                        <a:rPr lang="it-IT" b="1">
                          <a:solidFill>
                            <a:srgbClr val="1A1A1A"/>
                          </a:solidFill>
                          <a:effectLst/>
                          <a:latin typeface="Work Sans" pitchFamily="2" charset="0"/>
                        </a:rPr>
                        <a:t>da migliorare</a:t>
                      </a:r>
                      <a:r>
                        <a:rPr lang="it-IT">
                          <a:solidFill>
                            <a:srgbClr val="1A1A1A"/>
                          </a:solidFill>
                          <a:effectLst/>
                          <a:latin typeface="Work Sans" pitchFamily="2" charset="0"/>
                        </a:rPr>
                        <a:t>.</a:t>
                      </a:r>
                    </a:p>
                  </a:txBody>
                  <a:tcPr anchor="ctr">
                    <a:solidFill>
                      <a:srgbClr val="FFCCFF"/>
                    </a:solidFill>
                  </a:tcPr>
                </a:tc>
                <a:extLst>
                  <a:ext uri="{0D108BD9-81ED-4DB2-BD59-A6C34878D82A}">
                    <a16:rowId xmlns:a16="http://schemas.microsoft.com/office/drawing/2014/main" val="3014091272"/>
                  </a:ext>
                </a:extLst>
              </a:tr>
            </a:tbl>
          </a:graphicData>
        </a:graphic>
      </p:graphicFrame>
      <p:grpSp>
        <p:nvGrpSpPr>
          <p:cNvPr id="14" name="Gruppo 13">
            <a:extLst>
              <a:ext uri="{FF2B5EF4-FFF2-40B4-BE49-F238E27FC236}">
                <a16:creationId xmlns:a16="http://schemas.microsoft.com/office/drawing/2014/main" id="{5748B3E8-6BB4-4780-8676-79DF357FE604}"/>
              </a:ext>
            </a:extLst>
          </p:cNvPr>
          <p:cNvGrpSpPr/>
          <p:nvPr/>
        </p:nvGrpSpPr>
        <p:grpSpPr>
          <a:xfrm rot="5400000">
            <a:off x="-3167651" y="3212999"/>
            <a:ext cx="6662061" cy="432000"/>
            <a:chOff x="0" y="0"/>
            <a:chExt cx="12260385" cy="581573"/>
          </a:xfrm>
        </p:grpSpPr>
        <p:pic>
          <p:nvPicPr>
            <p:cNvPr id="15" name="Immagine 14">
              <a:extLst>
                <a:ext uri="{FF2B5EF4-FFF2-40B4-BE49-F238E27FC236}">
                  <a16:creationId xmlns:a16="http://schemas.microsoft.com/office/drawing/2014/main" id="{A3357969-D3F6-4D16-BD5B-AB63E3BA9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6" name="Immagine 15">
              <a:extLst>
                <a:ext uri="{FF2B5EF4-FFF2-40B4-BE49-F238E27FC236}">
                  <a16:creationId xmlns:a16="http://schemas.microsoft.com/office/drawing/2014/main" id="{4BED8E1D-A694-4608-AB36-76E91D5BC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7" name="Immagine 16">
              <a:extLst>
                <a:ext uri="{FF2B5EF4-FFF2-40B4-BE49-F238E27FC236}">
                  <a16:creationId xmlns:a16="http://schemas.microsoft.com/office/drawing/2014/main" id="{D0F4F6DB-5FFD-4B4C-92D5-53760D9ED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sp>
        <p:nvSpPr>
          <p:cNvPr id="18" name="CasellaDiTesto 17">
            <a:extLst>
              <a:ext uri="{FF2B5EF4-FFF2-40B4-BE49-F238E27FC236}">
                <a16:creationId xmlns:a16="http://schemas.microsoft.com/office/drawing/2014/main" id="{DAF62F3B-03D7-4A9C-B19F-499076F7A664}"/>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9" name="Pulsante di azione: vuoto 18" descr="Indietro con riempimento a tinta unita">
            <a:hlinkClick r:id="rId4" action="ppaction://hlinksldjump" highlightClick="1"/>
            <a:extLst>
              <a:ext uri="{FF2B5EF4-FFF2-40B4-BE49-F238E27FC236}">
                <a16:creationId xmlns:a16="http://schemas.microsoft.com/office/drawing/2014/main" id="{6BB24F86-B3D0-44F9-A582-2DCBEF1C2EA3}"/>
              </a:ext>
            </a:extLst>
          </p:cNvPr>
          <p:cNvSpPr/>
          <p:nvPr/>
        </p:nvSpPr>
        <p:spPr>
          <a:xfrm>
            <a:off x="2075250" y="505529"/>
            <a:ext cx="417501" cy="386443"/>
          </a:xfrm>
          <a:prstGeom prst="actionButtonBlank">
            <a:avLst/>
          </a:prstGeo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2" name="Gruppo 21">
            <a:extLst>
              <a:ext uri="{FF2B5EF4-FFF2-40B4-BE49-F238E27FC236}">
                <a16:creationId xmlns:a16="http://schemas.microsoft.com/office/drawing/2014/main" id="{3645834E-3996-4A27-B9C7-7FC90218F8DB}"/>
              </a:ext>
            </a:extLst>
          </p:cNvPr>
          <p:cNvGrpSpPr/>
          <p:nvPr/>
        </p:nvGrpSpPr>
        <p:grpSpPr>
          <a:xfrm>
            <a:off x="4572000" y="85316"/>
            <a:ext cx="7526173" cy="369714"/>
            <a:chOff x="596530" y="360775"/>
            <a:chExt cx="9604098" cy="341130"/>
          </a:xfrm>
        </p:grpSpPr>
        <p:sp>
          <p:nvSpPr>
            <p:cNvPr id="23" name="CasellaDiTesto 22">
              <a:extLst>
                <a:ext uri="{FF2B5EF4-FFF2-40B4-BE49-F238E27FC236}">
                  <a16:creationId xmlns:a16="http://schemas.microsoft.com/office/drawing/2014/main" id="{6B38DF22-2F39-449A-AD6F-01C6C0124A5D}"/>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4" name="Immagine 23">
              <a:extLst>
                <a:ext uri="{FF2B5EF4-FFF2-40B4-BE49-F238E27FC236}">
                  <a16:creationId xmlns:a16="http://schemas.microsoft.com/office/drawing/2014/main" id="{FE62182B-D9CC-4FE2-A470-DF1F1CBD07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924904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571717C-F0E7-4149-B50D-4BC3A93B68F9}"/>
              </a:ext>
            </a:extLst>
          </p:cNvPr>
          <p:cNvSpPr txBox="1"/>
          <p:nvPr/>
        </p:nvSpPr>
        <p:spPr>
          <a:xfrm>
            <a:off x="3037115" y="759562"/>
            <a:ext cx="6117770" cy="400110"/>
          </a:xfrm>
          <a:prstGeom prst="rect">
            <a:avLst/>
          </a:prstGeom>
          <a:noFill/>
        </p:spPr>
        <p:txBody>
          <a:bodyPr wrap="square">
            <a:spAutoFit/>
          </a:bodyPr>
          <a:lstStyle/>
          <a:p>
            <a:pPr algn="ctr"/>
            <a:r>
              <a:rPr lang="it-IT" sz="2000" b="1" i="0">
                <a:solidFill>
                  <a:srgbClr val="1A1A1A"/>
                </a:solidFill>
                <a:effectLst/>
                <a:latin typeface="Work Sans" pitchFamily="2" charset="0"/>
              </a:rPr>
              <a:t>Secondaria Secondo Grado – Ultimo anno</a:t>
            </a:r>
          </a:p>
        </p:txBody>
      </p:sp>
      <p:graphicFrame>
        <p:nvGraphicFramePr>
          <p:cNvPr id="4" name="Tabella 3">
            <a:extLst>
              <a:ext uri="{FF2B5EF4-FFF2-40B4-BE49-F238E27FC236}">
                <a16:creationId xmlns:a16="http://schemas.microsoft.com/office/drawing/2014/main" id="{68DCBCE0-80F9-4FB7-A698-F7F61294AAA9}"/>
              </a:ext>
            </a:extLst>
          </p:cNvPr>
          <p:cNvGraphicFramePr>
            <a:graphicFrameLocks noGrp="1"/>
          </p:cNvGraphicFramePr>
          <p:nvPr>
            <p:extLst>
              <p:ext uri="{D42A27DB-BD31-4B8C-83A1-F6EECF244321}">
                <p14:modId xmlns:p14="http://schemas.microsoft.com/office/powerpoint/2010/main" val="2100983882"/>
              </p:ext>
            </p:extLst>
          </p:nvPr>
        </p:nvGraphicFramePr>
        <p:xfrm>
          <a:off x="0" y="1146482"/>
          <a:ext cx="12192000" cy="225574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12033093"/>
                    </a:ext>
                  </a:extLst>
                </a:gridCol>
                <a:gridCol w="3048000">
                  <a:extLst>
                    <a:ext uri="{9D8B030D-6E8A-4147-A177-3AD203B41FA5}">
                      <a16:colId xmlns:a16="http://schemas.microsoft.com/office/drawing/2014/main" val="4088616377"/>
                    </a:ext>
                  </a:extLst>
                </a:gridCol>
                <a:gridCol w="3048000">
                  <a:extLst>
                    <a:ext uri="{9D8B030D-6E8A-4147-A177-3AD203B41FA5}">
                      <a16:colId xmlns:a16="http://schemas.microsoft.com/office/drawing/2014/main" val="937127853"/>
                    </a:ext>
                  </a:extLst>
                </a:gridCol>
                <a:gridCol w="3048000">
                  <a:extLst>
                    <a:ext uri="{9D8B030D-6E8A-4147-A177-3AD203B41FA5}">
                      <a16:colId xmlns:a16="http://schemas.microsoft.com/office/drawing/2014/main" val="3250477303"/>
                    </a:ext>
                  </a:extLst>
                </a:gridCol>
              </a:tblGrid>
              <a:tr h="347144">
                <a:tc gridSpan="4">
                  <a:txBody>
                    <a:bodyPr/>
                    <a:lstStyle/>
                    <a:p>
                      <a:pPr algn="ctr"/>
                      <a:r>
                        <a:rPr lang="it-IT" sz="1800" b="1" i="0" kern="1200">
                          <a:solidFill>
                            <a:schemeClr val="lt1"/>
                          </a:solidFill>
                          <a:effectLst/>
                          <a:latin typeface="Work Sans" pitchFamily="2" charset="0"/>
                          <a:ea typeface="+mn-ea"/>
                          <a:cs typeface="+mn-cs"/>
                        </a:rPr>
                        <a:t>Effetto scuola (</a:t>
                      </a:r>
                      <a:r>
                        <a:rPr lang="it-IT" sz="1800" b="1" i="0" kern="1200">
                          <a:solidFill>
                            <a:srgbClr val="FF33CC"/>
                          </a:solidFill>
                          <a:effectLst/>
                          <a:latin typeface="Work Sans" pitchFamily="2" charset="0"/>
                          <a:ea typeface="+mn-ea"/>
                          <a:cs typeface="+mn-cs"/>
                          <a:hlinkClick r:id="rId2" action="ppaction://hlinksldjump" tooltip="Cliccare per il collegamento alla Descrizione dell'EFFETTO SCUOLA">
                            <a:extLst>
                              <a:ext uri="{A12FA001-AC4F-418D-AE19-62706E023703}">
                                <ahyp:hlinkClr xmlns:ahyp="http://schemas.microsoft.com/office/drawing/2018/hyperlinkcolor" val="tx"/>
                              </a:ext>
                            </a:extLst>
                          </a:hlinkClick>
                        </a:rPr>
                        <a:t>?</a:t>
                      </a:r>
                      <a:r>
                        <a:rPr lang="it-IT" sz="1800" b="1" i="0" kern="1200">
                          <a:solidFill>
                            <a:schemeClr val="lt1"/>
                          </a:solidFill>
                          <a:effectLst/>
                          <a:latin typeface="Work Sans" pitchFamily="2" charset="0"/>
                          <a:ea typeface="+mn-ea"/>
                          <a:cs typeface="+mn-cs"/>
                        </a:rPr>
                        <a:t>) (Italia)</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48482152"/>
                  </a:ext>
                </a:extLst>
              </a:tr>
              <a:tr h="487794">
                <a:tc gridSpan="4">
                  <a:txBody>
                    <a:bodyPr/>
                    <a:lstStyle/>
                    <a:p>
                      <a:pPr algn="ctr"/>
                      <a:r>
                        <a:rPr lang="it-IT" sz="1800" b="1" i="0" kern="1200">
                          <a:solidFill>
                            <a:schemeClr val="dk1"/>
                          </a:solidFill>
                          <a:effectLst/>
                          <a:latin typeface="Work Sans" pitchFamily="2" charset="0"/>
                          <a:ea typeface="+mn-ea"/>
                          <a:cs typeface="+mn-cs"/>
                        </a:rPr>
                        <a:t>Licei Scientifici, Classici e Linguistici</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21312781"/>
                  </a:ext>
                </a:extLst>
              </a:tr>
              <a:tr h="487794">
                <a:tc>
                  <a:txBody>
                    <a:bodyPr/>
                    <a:lstStyle/>
                    <a:p>
                      <a:pPr algn="ctr"/>
                      <a:endParaRPr lang="it-IT">
                        <a:latin typeface="Work Sans" pitchFamily="2" charset="0"/>
                      </a:endParaRPr>
                    </a:p>
                  </a:txBody>
                  <a:tcPr anchor="ctr"/>
                </a:tc>
                <a:tc>
                  <a:txBody>
                    <a:bodyPr/>
                    <a:lstStyle/>
                    <a:p>
                      <a:pPr algn="ctr"/>
                      <a:r>
                        <a:rPr lang="it-IT">
                          <a:effectLst/>
                          <a:latin typeface="Work Sans" pitchFamily="2" charset="0"/>
                        </a:rPr>
                        <a:t>Punteggio osservato</a:t>
                      </a:r>
                    </a:p>
                  </a:txBody>
                  <a:tcPr anchor="ctr"/>
                </a:tc>
                <a:tc>
                  <a:txBody>
                    <a:bodyPr/>
                    <a:lstStyle/>
                    <a:p>
                      <a:pPr algn="ctr"/>
                      <a:r>
                        <a:rPr lang="it-IT">
                          <a:effectLst/>
                          <a:latin typeface="Work Sans" pitchFamily="2" charset="0"/>
                        </a:rPr>
                        <a:t>Valore aggiunto</a:t>
                      </a:r>
                    </a:p>
                  </a:txBody>
                  <a:tcPr anchor="ctr"/>
                </a:tc>
                <a:tc>
                  <a:txBody>
                    <a:bodyPr/>
                    <a:lstStyle/>
                    <a:p>
                      <a:pPr algn="ctr"/>
                      <a:r>
                        <a:rPr lang="it-IT">
                          <a:effectLst/>
                          <a:latin typeface="Work Sans" pitchFamily="2" charset="0"/>
                        </a:rPr>
                        <a:t>Effetto scuola</a:t>
                      </a:r>
                    </a:p>
                  </a:txBody>
                  <a:tcPr anchor="ctr"/>
                </a:tc>
                <a:extLst>
                  <a:ext uri="{0D108BD9-81ED-4DB2-BD59-A6C34878D82A}">
                    <a16:rowId xmlns:a16="http://schemas.microsoft.com/office/drawing/2014/main" val="3687816168"/>
                  </a:ext>
                </a:extLst>
              </a:tr>
              <a:tr h="494838">
                <a:tc>
                  <a:txBody>
                    <a:bodyPr/>
                    <a:lstStyle/>
                    <a:p>
                      <a:pPr algn="ctr"/>
                      <a:r>
                        <a:rPr lang="it-IT" sz="1800" b="1" i="0" kern="1200">
                          <a:solidFill>
                            <a:schemeClr val="dk1"/>
                          </a:solidFill>
                          <a:effectLst/>
                          <a:latin typeface="Work Sans" pitchFamily="2" charset="0"/>
                          <a:ea typeface="+mn-ea"/>
                          <a:cs typeface="+mn-cs"/>
                        </a:rPr>
                        <a:t>Italiano</a:t>
                      </a:r>
                      <a:endParaRPr lang="it-IT">
                        <a:latin typeface="Work Sans" pitchFamily="2" charset="0"/>
                      </a:endParaRPr>
                    </a:p>
                  </a:txBody>
                  <a:tcPr anchor="ctr"/>
                </a:tc>
                <a:tc>
                  <a:txBody>
                    <a:bodyPr/>
                    <a:lstStyle/>
                    <a:p>
                      <a:pPr algn="ctr" fontAlgn="ctr"/>
                      <a:r>
                        <a:rPr lang="it-IT">
                          <a:effectLst/>
                          <a:latin typeface="Work Sans" pitchFamily="2" charset="0"/>
                        </a:rPr>
                        <a:t>Sopra la media</a:t>
                      </a:r>
                    </a:p>
                  </a:txBody>
                  <a:tcPr anchor="ctr"/>
                </a:tc>
                <a:tc>
                  <a:txBody>
                    <a:bodyPr/>
                    <a:lstStyle/>
                    <a:p>
                      <a:pPr algn="ctr" fontAlgn="ctr"/>
                      <a:r>
                        <a:rPr lang="it-IT">
                          <a:effectLst/>
                          <a:latin typeface="Work Sans" pitchFamily="2" charset="0"/>
                        </a:rPr>
                        <a:t>Pari alla media</a:t>
                      </a:r>
                    </a:p>
                  </a:txBody>
                  <a:tcPr anchor="ctr"/>
                </a:tc>
                <a:tc>
                  <a:txBody>
                    <a:bodyPr/>
                    <a:lstStyle/>
                    <a:p>
                      <a:pPr algn="ctr" fontAlgn="ctr"/>
                      <a:r>
                        <a:rPr lang="it-IT">
                          <a:effectLst/>
                          <a:latin typeface="Work Sans" pitchFamily="2" charset="0"/>
                        </a:rPr>
                        <a:t>Apporto della scuola </a:t>
                      </a:r>
                      <a:r>
                        <a:rPr lang="it-IT" b="1">
                          <a:effectLst/>
                          <a:latin typeface="Work Sans" pitchFamily="2" charset="0"/>
                        </a:rPr>
                        <a:t>nella media</a:t>
                      </a:r>
                      <a:r>
                        <a:rPr lang="it-IT">
                          <a:effectLst/>
                          <a:latin typeface="Work Sans" pitchFamily="2" charset="0"/>
                        </a:rPr>
                        <a:t>. Risultati </a:t>
                      </a:r>
                      <a:r>
                        <a:rPr lang="it-IT" b="1">
                          <a:effectLst/>
                          <a:latin typeface="Work Sans" pitchFamily="2" charset="0"/>
                        </a:rPr>
                        <a:t>buoni</a:t>
                      </a:r>
                      <a:r>
                        <a:rPr lang="it-IT">
                          <a:effectLst/>
                          <a:latin typeface="Work Sans" pitchFamily="2" charset="0"/>
                        </a:rPr>
                        <a:t>.</a:t>
                      </a:r>
                    </a:p>
                  </a:txBody>
                  <a:tcPr anchor="ctr">
                    <a:solidFill>
                      <a:schemeClr val="accent6">
                        <a:lumMod val="40000"/>
                        <a:lumOff val="60000"/>
                      </a:schemeClr>
                    </a:solidFill>
                  </a:tcPr>
                </a:tc>
                <a:extLst>
                  <a:ext uri="{0D108BD9-81ED-4DB2-BD59-A6C34878D82A}">
                    <a16:rowId xmlns:a16="http://schemas.microsoft.com/office/drawing/2014/main" val="3014091272"/>
                  </a:ext>
                </a:extLst>
              </a:tr>
            </a:tbl>
          </a:graphicData>
        </a:graphic>
      </p:graphicFrame>
      <p:graphicFrame>
        <p:nvGraphicFramePr>
          <p:cNvPr id="5" name="Tabella 4">
            <a:extLst>
              <a:ext uri="{FF2B5EF4-FFF2-40B4-BE49-F238E27FC236}">
                <a16:creationId xmlns:a16="http://schemas.microsoft.com/office/drawing/2014/main" id="{397039D6-3DA1-4BBC-8DD1-D457527263DF}"/>
              </a:ext>
            </a:extLst>
          </p:cNvPr>
          <p:cNvGraphicFramePr>
            <a:graphicFrameLocks noGrp="1"/>
          </p:cNvGraphicFramePr>
          <p:nvPr>
            <p:extLst>
              <p:ext uri="{D42A27DB-BD31-4B8C-83A1-F6EECF244321}">
                <p14:modId xmlns:p14="http://schemas.microsoft.com/office/powerpoint/2010/main" val="4232202621"/>
              </p:ext>
            </p:extLst>
          </p:nvPr>
        </p:nvGraphicFramePr>
        <p:xfrm>
          <a:off x="0" y="3715747"/>
          <a:ext cx="12192000" cy="225574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12033093"/>
                    </a:ext>
                  </a:extLst>
                </a:gridCol>
                <a:gridCol w="3048000">
                  <a:extLst>
                    <a:ext uri="{9D8B030D-6E8A-4147-A177-3AD203B41FA5}">
                      <a16:colId xmlns:a16="http://schemas.microsoft.com/office/drawing/2014/main" val="4088616377"/>
                    </a:ext>
                  </a:extLst>
                </a:gridCol>
                <a:gridCol w="3048000">
                  <a:extLst>
                    <a:ext uri="{9D8B030D-6E8A-4147-A177-3AD203B41FA5}">
                      <a16:colId xmlns:a16="http://schemas.microsoft.com/office/drawing/2014/main" val="937127853"/>
                    </a:ext>
                  </a:extLst>
                </a:gridCol>
                <a:gridCol w="3048000">
                  <a:extLst>
                    <a:ext uri="{9D8B030D-6E8A-4147-A177-3AD203B41FA5}">
                      <a16:colId xmlns:a16="http://schemas.microsoft.com/office/drawing/2014/main" val="3250477303"/>
                    </a:ext>
                  </a:extLst>
                </a:gridCol>
              </a:tblGrid>
              <a:tr h="0">
                <a:tc gridSpan="4">
                  <a:txBody>
                    <a:bodyPr/>
                    <a:lstStyle/>
                    <a:p>
                      <a:pPr algn="ctr"/>
                      <a:r>
                        <a:rPr lang="it-IT" sz="1800" b="1" i="0" kern="1200">
                          <a:solidFill>
                            <a:schemeClr val="lt1"/>
                          </a:solidFill>
                          <a:effectLst/>
                          <a:latin typeface="Work Sans" pitchFamily="2" charset="0"/>
                          <a:ea typeface="+mn-ea"/>
                          <a:cs typeface="+mn-cs"/>
                        </a:rPr>
                        <a:t>Effetto scuola (</a:t>
                      </a:r>
                      <a:r>
                        <a:rPr lang="it-IT" sz="1800" b="1" i="0" kern="1200">
                          <a:solidFill>
                            <a:srgbClr val="FF33CC"/>
                          </a:solidFill>
                          <a:effectLst/>
                          <a:latin typeface="Work Sans" pitchFamily="2" charset="0"/>
                          <a:ea typeface="+mn-ea"/>
                          <a:cs typeface="+mn-cs"/>
                          <a:hlinkClick r:id="rId2" action="ppaction://hlinksldjump" tooltip="Cliccare per il collegamento alla Descrizione dell'EFFETTO SCUOLA">
                            <a:extLst>
                              <a:ext uri="{A12FA001-AC4F-418D-AE19-62706E023703}">
                                <ahyp:hlinkClr xmlns:ahyp="http://schemas.microsoft.com/office/drawing/2018/hyperlinkcolor" val="tx"/>
                              </a:ext>
                            </a:extLst>
                          </a:hlinkClick>
                        </a:rPr>
                        <a:t>?</a:t>
                      </a:r>
                      <a:r>
                        <a:rPr lang="it-IT" sz="1800" b="1" i="0" kern="1200">
                          <a:solidFill>
                            <a:schemeClr val="lt1"/>
                          </a:solidFill>
                          <a:effectLst/>
                          <a:latin typeface="Work Sans" pitchFamily="2" charset="0"/>
                          <a:ea typeface="+mn-ea"/>
                          <a:cs typeface="+mn-cs"/>
                        </a:rPr>
                        <a:t>) (Italia)</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48482152"/>
                  </a:ext>
                </a:extLst>
              </a:tr>
              <a:tr h="487794">
                <a:tc gridSpan="4">
                  <a:txBody>
                    <a:bodyPr/>
                    <a:lstStyle/>
                    <a:p>
                      <a:pPr algn="ctr"/>
                      <a:r>
                        <a:rPr lang="it-IT" sz="1800" b="1" i="0" kern="1200">
                          <a:solidFill>
                            <a:schemeClr val="dk1"/>
                          </a:solidFill>
                          <a:effectLst/>
                          <a:latin typeface="Work Sans" pitchFamily="2" charset="0"/>
                          <a:ea typeface="+mn-ea"/>
                          <a:cs typeface="+mn-cs"/>
                        </a:rPr>
                        <a:t>Altri Licei</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21312781"/>
                  </a:ext>
                </a:extLst>
              </a:tr>
              <a:tr h="487794">
                <a:tc>
                  <a:txBody>
                    <a:bodyPr/>
                    <a:lstStyle/>
                    <a:p>
                      <a:pPr algn="ctr"/>
                      <a:endParaRPr lang="it-IT">
                        <a:latin typeface="Work Sans" pitchFamily="2" charset="0"/>
                      </a:endParaRPr>
                    </a:p>
                  </a:txBody>
                  <a:tcPr anchor="ctr"/>
                </a:tc>
                <a:tc>
                  <a:txBody>
                    <a:bodyPr/>
                    <a:lstStyle/>
                    <a:p>
                      <a:pPr algn="ctr"/>
                      <a:r>
                        <a:rPr lang="it-IT">
                          <a:effectLst/>
                          <a:latin typeface="Work Sans" pitchFamily="2" charset="0"/>
                        </a:rPr>
                        <a:t>Punteggio osservato</a:t>
                      </a:r>
                    </a:p>
                  </a:txBody>
                  <a:tcPr anchor="ctr"/>
                </a:tc>
                <a:tc>
                  <a:txBody>
                    <a:bodyPr/>
                    <a:lstStyle/>
                    <a:p>
                      <a:pPr algn="ctr"/>
                      <a:r>
                        <a:rPr lang="it-IT">
                          <a:effectLst/>
                          <a:latin typeface="Work Sans" pitchFamily="2" charset="0"/>
                        </a:rPr>
                        <a:t>Valore aggiunto</a:t>
                      </a:r>
                    </a:p>
                  </a:txBody>
                  <a:tcPr anchor="ctr"/>
                </a:tc>
                <a:tc>
                  <a:txBody>
                    <a:bodyPr/>
                    <a:lstStyle/>
                    <a:p>
                      <a:pPr algn="ctr"/>
                      <a:r>
                        <a:rPr lang="it-IT">
                          <a:effectLst/>
                          <a:latin typeface="Work Sans" pitchFamily="2" charset="0"/>
                        </a:rPr>
                        <a:t>Effetto scuola</a:t>
                      </a:r>
                    </a:p>
                  </a:txBody>
                  <a:tcPr anchor="ctr"/>
                </a:tc>
                <a:extLst>
                  <a:ext uri="{0D108BD9-81ED-4DB2-BD59-A6C34878D82A}">
                    <a16:rowId xmlns:a16="http://schemas.microsoft.com/office/drawing/2014/main" val="3687816168"/>
                  </a:ext>
                </a:extLst>
              </a:tr>
              <a:tr h="494838">
                <a:tc>
                  <a:txBody>
                    <a:bodyPr/>
                    <a:lstStyle/>
                    <a:p>
                      <a:pPr algn="ctr"/>
                      <a:r>
                        <a:rPr lang="it-IT" sz="1800" b="1" i="0" kern="1200">
                          <a:solidFill>
                            <a:schemeClr val="dk1"/>
                          </a:solidFill>
                          <a:effectLst/>
                          <a:latin typeface="Work Sans" pitchFamily="2" charset="0"/>
                          <a:ea typeface="+mn-ea"/>
                          <a:cs typeface="+mn-cs"/>
                        </a:rPr>
                        <a:t>Italiano</a:t>
                      </a:r>
                      <a:endParaRPr lang="it-IT">
                        <a:latin typeface="Work Sans" pitchFamily="2" charset="0"/>
                      </a:endParaRPr>
                    </a:p>
                  </a:txBody>
                  <a:tcPr anchor="ctr"/>
                </a:tc>
                <a:tc>
                  <a:txBody>
                    <a:bodyPr/>
                    <a:lstStyle/>
                    <a:p>
                      <a:pPr algn="ctr" fontAlgn="ctr"/>
                      <a:r>
                        <a:rPr lang="it-IT">
                          <a:effectLst/>
                          <a:latin typeface="Work Sans" pitchFamily="2" charset="0"/>
                        </a:rPr>
                        <a:t>Sopra la media</a:t>
                      </a:r>
                    </a:p>
                  </a:txBody>
                  <a:tcPr anchor="ctr"/>
                </a:tc>
                <a:tc>
                  <a:txBody>
                    <a:bodyPr/>
                    <a:lstStyle/>
                    <a:p>
                      <a:pPr algn="ctr" fontAlgn="ctr"/>
                      <a:r>
                        <a:rPr lang="it-IT">
                          <a:effectLst/>
                          <a:latin typeface="Work Sans" pitchFamily="2" charset="0"/>
                        </a:rPr>
                        <a:t>Leggermente positivo</a:t>
                      </a:r>
                    </a:p>
                  </a:txBody>
                  <a:tcPr anchor="ctr"/>
                </a:tc>
                <a:tc>
                  <a:txBody>
                    <a:bodyPr/>
                    <a:lstStyle/>
                    <a:p>
                      <a:pPr algn="ctr" fontAlgn="ctr"/>
                      <a:r>
                        <a:rPr lang="it-IT" sz="1800" b="0" i="0" kern="1200">
                          <a:solidFill>
                            <a:schemeClr val="dk1"/>
                          </a:solidFill>
                          <a:effectLst/>
                          <a:latin typeface="Work Sans" pitchFamily="2" charset="0"/>
                          <a:ea typeface="+mn-ea"/>
                          <a:cs typeface="+mn-cs"/>
                        </a:rPr>
                        <a:t>Apporto della scuola </a:t>
                      </a:r>
                      <a:r>
                        <a:rPr lang="it-IT" sz="1800" b="1" i="0" kern="1200">
                          <a:solidFill>
                            <a:schemeClr val="dk1"/>
                          </a:solidFill>
                          <a:effectLst/>
                          <a:latin typeface="Work Sans" pitchFamily="2" charset="0"/>
                          <a:ea typeface="+mn-ea"/>
                          <a:cs typeface="+mn-cs"/>
                        </a:rPr>
                        <a:t>evidente</a:t>
                      </a:r>
                      <a:r>
                        <a:rPr lang="it-IT" sz="1800" b="0" i="0" kern="1200">
                          <a:solidFill>
                            <a:schemeClr val="dk1"/>
                          </a:solidFill>
                          <a:effectLst/>
                          <a:latin typeface="Work Sans" pitchFamily="2" charset="0"/>
                          <a:ea typeface="+mn-ea"/>
                          <a:cs typeface="+mn-cs"/>
                        </a:rPr>
                        <a:t>. Risultati </a:t>
                      </a:r>
                      <a:r>
                        <a:rPr lang="it-IT" sz="1800" b="1" i="0" kern="1200">
                          <a:solidFill>
                            <a:schemeClr val="dk1"/>
                          </a:solidFill>
                          <a:effectLst/>
                          <a:latin typeface="Work Sans" pitchFamily="2" charset="0"/>
                          <a:ea typeface="+mn-ea"/>
                          <a:cs typeface="+mn-cs"/>
                        </a:rPr>
                        <a:t>buoni</a:t>
                      </a:r>
                      <a:r>
                        <a:rPr lang="it-IT" sz="1800" b="0" i="0" kern="1200">
                          <a:solidFill>
                            <a:schemeClr val="dk1"/>
                          </a:solidFill>
                          <a:effectLst/>
                          <a:latin typeface="Work Sans" pitchFamily="2" charset="0"/>
                          <a:ea typeface="+mn-ea"/>
                          <a:cs typeface="+mn-cs"/>
                        </a:rPr>
                        <a:t>.</a:t>
                      </a:r>
                      <a:endParaRPr lang="it-IT">
                        <a:effectLst/>
                        <a:latin typeface="Work Sans" pitchFamily="2" charset="0"/>
                      </a:endParaRPr>
                    </a:p>
                  </a:txBody>
                  <a:tcPr anchor="ctr">
                    <a:solidFill>
                      <a:schemeClr val="accent6">
                        <a:lumMod val="60000"/>
                        <a:lumOff val="40000"/>
                      </a:schemeClr>
                    </a:solidFill>
                  </a:tcPr>
                </a:tc>
                <a:extLst>
                  <a:ext uri="{0D108BD9-81ED-4DB2-BD59-A6C34878D82A}">
                    <a16:rowId xmlns:a16="http://schemas.microsoft.com/office/drawing/2014/main" val="3014091272"/>
                  </a:ext>
                </a:extLst>
              </a:tr>
            </a:tbl>
          </a:graphicData>
        </a:graphic>
      </p:graphicFrame>
      <p:sp>
        <p:nvSpPr>
          <p:cNvPr id="14" name="CasellaDiTesto 13">
            <a:extLst>
              <a:ext uri="{FF2B5EF4-FFF2-40B4-BE49-F238E27FC236}">
                <a16:creationId xmlns:a16="http://schemas.microsoft.com/office/drawing/2014/main" id="{FD2B7102-4CA0-4A1A-A827-0E6D6BC5D87F}"/>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5" name="Pulsante di azione: vuoto 14" descr="Indietro con riempimento a tinta unita">
            <a:hlinkClick r:id="rId3" action="ppaction://hlinksldjump" highlightClick="1"/>
            <a:extLst>
              <a:ext uri="{FF2B5EF4-FFF2-40B4-BE49-F238E27FC236}">
                <a16:creationId xmlns:a16="http://schemas.microsoft.com/office/drawing/2014/main" id="{AE4DB1B1-CD6B-422B-BB5E-58DEE3C0D824}"/>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6" name="Gruppo 15">
            <a:extLst>
              <a:ext uri="{FF2B5EF4-FFF2-40B4-BE49-F238E27FC236}">
                <a16:creationId xmlns:a16="http://schemas.microsoft.com/office/drawing/2014/main" id="{CD2DEDF7-34A7-4549-8B64-A97F100B6C87}"/>
              </a:ext>
            </a:extLst>
          </p:cNvPr>
          <p:cNvGrpSpPr/>
          <p:nvPr/>
        </p:nvGrpSpPr>
        <p:grpSpPr>
          <a:xfrm rot="5400000">
            <a:off x="-3167651" y="3212999"/>
            <a:ext cx="6662061" cy="432000"/>
            <a:chOff x="0" y="0"/>
            <a:chExt cx="12260385" cy="581573"/>
          </a:xfrm>
        </p:grpSpPr>
        <p:pic>
          <p:nvPicPr>
            <p:cNvPr id="17" name="Immagine 16">
              <a:extLst>
                <a:ext uri="{FF2B5EF4-FFF2-40B4-BE49-F238E27FC236}">
                  <a16:creationId xmlns:a16="http://schemas.microsoft.com/office/drawing/2014/main" id="{F5A4FA2D-5DB1-4B51-ACDA-9512C0DD08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8" name="Immagine 17">
              <a:extLst>
                <a:ext uri="{FF2B5EF4-FFF2-40B4-BE49-F238E27FC236}">
                  <a16:creationId xmlns:a16="http://schemas.microsoft.com/office/drawing/2014/main" id="{D2B24F94-9D09-4463-95DC-8E94A25817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9" name="Immagine 18">
              <a:extLst>
                <a:ext uri="{FF2B5EF4-FFF2-40B4-BE49-F238E27FC236}">
                  <a16:creationId xmlns:a16="http://schemas.microsoft.com/office/drawing/2014/main" id="{7591F385-A86A-49A1-BFB3-0F064E25B8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2" name="Gruppo 21">
            <a:extLst>
              <a:ext uri="{FF2B5EF4-FFF2-40B4-BE49-F238E27FC236}">
                <a16:creationId xmlns:a16="http://schemas.microsoft.com/office/drawing/2014/main" id="{BDF1E05D-1F04-4A3B-A693-DD82120817DE}"/>
              </a:ext>
            </a:extLst>
          </p:cNvPr>
          <p:cNvGrpSpPr/>
          <p:nvPr/>
        </p:nvGrpSpPr>
        <p:grpSpPr>
          <a:xfrm>
            <a:off x="4572000" y="85316"/>
            <a:ext cx="7526173" cy="369714"/>
            <a:chOff x="596530" y="360775"/>
            <a:chExt cx="9604098" cy="341130"/>
          </a:xfrm>
        </p:grpSpPr>
        <p:sp>
          <p:nvSpPr>
            <p:cNvPr id="23" name="CasellaDiTesto 22">
              <a:extLst>
                <a:ext uri="{FF2B5EF4-FFF2-40B4-BE49-F238E27FC236}">
                  <a16:creationId xmlns:a16="http://schemas.microsoft.com/office/drawing/2014/main" id="{8148BF85-5311-4D4A-90CC-AEAB673E1697}"/>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4" name="Immagine 23">
              <a:extLst>
                <a:ext uri="{FF2B5EF4-FFF2-40B4-BE49-F238E27FC236}">
                  <a16:creationId xmlns:a16="http://schemas.microsoft.com/office/drawing/2014/main" id="{A00630E8-0FEB-40F9-A858-C3DB316C24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3780207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571717C-F0E7-4149-B50D-4BC3A93B68F9}"/>
              </a:ext>
            </a:extLst>
          </p:cNvPr>
          <p:cNvSpPr txBox="1"/>
          <p:nvPr/>
        </p:nvSpPr>
        <p:spPr>
          <a:xfrm>
            <a:off x="3037115" y="774951"/>
            <a:ext cx="6117770" cy="400110"/>
          </a:xfrm>
          <a:prstGeom prst="rect">
            <a:avLst/>
          </a:prstGeom>
          <a:noFill/>
        </p:spPr>
        <p:txBody>
          <a:bodyPr wrap="square">
            <a:spAutoFit/>
          </a:bodyPr>
          <a:lstStyle/>
          <a:p>
            <a:pPr algn="ctr"/>
            <a:r>
              <a:rPr lang="it-IT" sz="2000" b="1" i="0">
                <a:solidFill>
                  <a:srgbClr val="1A1A1A"/>
                </a:solidFill>
                <a:effectLst/>
                <a:latin typeface="Work Sans" pitchFamily="2" charset="0"/>
              </a:rPr>
              <a:t>Secondaria Secondo Grado – Ultimo anno</a:t>
            </a:r>
          </a:p>
        </p:txBody>
      </p:sp>
      <p:graphicFrame>
        <p:nvGraphicFramePr>
          <p:cNvPr id="4" name="Tabella 3">
            <a:extLst>
              <a:ext uri="{FF2B5EF4-FFF2-40B4-BE49-F238E27FC236}">
                <a16:creationId xmlns:a16="http://schemas.microsoft.com/office/drawing/2014/main" id="{68DCBCE0-80F9-4FB7-A698-F7F61294AAA9}"/>
              </a:ext>
            </a:extLst>
          </p:cNvPr>
          <p:cNvGraphicFramePr>
            <a:graphicFrameLocks noGrp="1"/>
          </p:cNvGraphicFramePr>
          <p:nvPr>
            <p:extLst>
              <p:ext uri="{D42A27DB-BD31-4B8C-83A1-F6EECF244321}">
                <p14:modId xmlns:p14="http://schemas.microsoft.com/office/powerpoint/2010/main" val="4206494961"/>
              </p:ext>
            </p:extLst>
          </p:nvPr>
        </p:nvGraphicFramePr>
        <p:xfrm>
          <a:off x="0" y="1146482"/>
          <a:ext cx="12192000" cy="225574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12033093"/>
                    </a:ext>
                  </a:extLst>
                </a:gridCol>
                <a:gridCol w="3048000">
                  <a:extLst>
                    <a:ext uri="{9D8B030D-6E8A-4147-A177-3AD203B41FA5}">
                      <a16:colId xmlns:a16="http://schemas.microsoft.com/office/drawing/2014/main" val="4088616377"/>
                    </a:ext>
                  </a:extLst>
                </a:gridCol>
                <a:gridCol w="3048000">
                  <a:extLst>
                    <a:ext uri="{9D8B030D-6E8A-4147-A177-3AD203B41FA5}">
                      <a16:colId xmlns:a16="http://schemas.microsoft.com/office/drawing/2014/main" val="937127853"/>
                    </a:ext>
                  </a:extLst>
                </a:gridCol>
                <a:gridCol w="3048000">
                  <a:extLst>
                    <a:ext uri="{9D8B030D-6E8A-4147-A177-3AD203B41FA5}">
                      <a16:colId xmlns:a16="http://schemas.microsoft.com/office/drawing/2014/main" val="3250477303"/>
                    </a:ext>
                  </a:extLst>
                </a:gridCol>
              </a:tblGrid>
              <a:tr h="347144">
                <a:tc gridSpan="4">
                  <a:txBody>
                    <a:bodyPr/>
                    <a:lstStyle/>
                    <a:p>
                      <a:pPr algn="ctr"/>
                      <a:r>
                        <a:rPr lang="it-IT" sz="1800" b="1" i="0" kern="1200">
                          <a:solidFill>
                            <a:schemeClr val="lt1"/>
                          </a:solidFill>
                          <a:effectLst/>
                          <a:latin typeface="Work Sans" pitchFamily="2" charset="0"/>
                          <a:ea typeface="+mn-ea"/>
                          <a:cs typeface="+mn-cs"/>
                        </a:rPr>
                        <a:t>Effetto scuola (</a:t>
                      </a:r>
                      <a:r>
                        <a:rPr lang="it-IT" sz="1800" b="1" i="0" kern="1200">
                          <a:solidFill>
                            <a:srgbClr val="FF33CC"/>
                          </a:solidFill>
                          <a:effectLst/>
                          <a:latin typeface="Work Sans" pitchFamily="2" charset="0"/>
                          <a:ea typeface="+mn-ea"/>
                          <a:cs typeface="+mn-cs"/>
                          <a:hlinkClick r:id="rId2" action="ppaction://hlinksldjump" tooltip="Cliccare per il collegamento alla Descrizione dell'EFFETTO SCUOLA">
                            <a:extLst>
                              <a:ext uri="{A12FA001-AC4F-418D-AE19-62706E023703}">
                                <ahyp:hlinkClr xmlns:ahyp="http://schemas.microsoft.com/office/drawing/2018/hyperlinkcolor" val="tx"/>
                              </a:ext>
                            </a:extLst>
                          </a:hlinkClick>
                        </a:rPr>
                        <a:t>?</a:t>
                      </a:r>
                      <a:r>
                        <a:rPr lang="it-IT" sz="1800" b="1" i="0" kern="1200">
                          <a:solidFill>
                            <a:schemeClr val="lt1"/>
                          </a:solidFill>
                          <a:effectLst/>
                          <a:latin typeface="Work Sans" pitchFamily="2" charset="0"/>
                          <a:ea typeface="+mn-ea"/>
                          <a:cs typeface="+mn-cs"/>
                        </a:rPr>
                        <a:t>) (Italia)</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48482152"/>
                  </a:ext>
                </a:extLst>
              </a:tr>
              <a:tr h="487794">
                <a:tc gridSpan="4">
                  <a:txBody>
                    <a:bodyPr/>
                    <a:lstStyle/>
                    <a:p>
                      <a:pPr algn="ctr"/>
                      <a:r>
                        <a:rPr lang="it-IT" sz="1800" b="1" i="0" kern="1200">
                          <a:solidFill>
                            <a:schemeClr val="dk1"/>
                          </a:solidFill>
                          <a:effectLst/>
                          <a:latin typeface="Work Sans" pitchFamily="2" charset="0"/>
                          <a:ea typeface="+mn-ea"/>
                          <a:cs typeface="+mn-cs"/>
                        </a:rPr>
                        <a:t>Licei Scientifici</a:t>
                      </a: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21312781"/>
                  </a:ext>
                </a:extLst>
              </a:tr>
              <a:tr h="487794">
                <a:tc>
                  <a:txBody>
                    <a:bodyPr/>
                    <a:lstStyle/>
                    <a:p>
                      <a:pPr algn="ctr"/>
                      <a:endParaRPr lang="it-IT">
                        <a:latin typeface="Work Sans" pitchFamily="2" charset="0"/>
                      </a:endParaRPr>
                    </a:p>
                  </a:txBody>
                  <a:tcPr anchor="ctr"/>
                </a:tc>
                <a:tc>
                  <a:txBody>
                    <a:bodyPr/>
                    <a:lstStyle/>
                    <a:p>
                      <a:pPr algn="ctr"/>
                      <a:r>
                        <a:rPr lang="it-IT">
                          <a:effectLst/>
                          <a:latin typeface="Work Sans" pitchFamily="2" charset="0"/>
                        </a:rPr>
                        <a:t>Punteggio osservato</a:t>
                      </a:r>
                    </a:p>
                  </a:txBody>
                  <a:tcPr anchor="ctr"/>
                </a:tc>
                <a:tc>
                  <a:txBody>
                    <a:bodyPr/>
                    <a:lstStyle/>
                    <a:p>
                      <a:pPr algn="ctr"/>
                      <a:r>
                        <a:rPr lang="it-IT">
                          <a:effectLst/>
                          <a:latin typeface="Work Sans" pitchFamily="2" charset="0"/>
                        </a:rPr>
                        <a:t>Valore aggiunto</a:t>
                      </a:r>
                    </a:p>
                  </a:txBody>
                  <a:tcPr anchor="ctr"/>
                </a:tc>
                <a:tc>
                  <a:txBody>
                    <a:bodyPr/>
                    <a:lstStyle/>
                    <a:p>
                      <a:pPr algn="ctr"/>
                      <a:r>
                        <a:rPr lang="it-IT">
                          <a:effectLst/>
                          <a:latin typeface="Work Sans" pitchFamily="2" charset="0"/>
                        </a:rPr>
                        <a:t>Effetto scuola</a:t>
                      </a:r>
                    </a:p>
                  </a:txBody>
                  <a:tcPr anchor="ctr"/>
                </a:tc>
                <a:extLst>
                  <a:ext uri="{0D108BD9-81ED-4DB2-BD59-A6C34878D82A}">
                    <a16:rowId xmlns:a16="http://schemas.microsoft.com/office/drawing/2014/main" val="3687816168"/>
                  </a:ext>
                </a:extLst>
              </a:tr>
              <a:tr h="494838">
                <a:tc>
                  <a:txBody>
                    <a:bodyPr/>
                    <a:lstStyle/>
                    <a:p>
                      <a:pPr algn="ctr"/>
                      <a:r>
                        <a:rPr lang="it-IT" sz="1800" b="1" i="0" kern="1200">
                          <a:solidFill>
                            <a:schemeClr val="dk1"/>
                          </a:solidFill>
                          <a:effectLst/>
                          <a:latin typeface="Work Sans" pitchFamily="2" charset="0"/>
                          <a:ea typeface="+mn-ea"/>
                          <a:cs typeface="+mn-cs"/>
                        </a:rPr>
                        <a:t>Matematica</a:t>
                      </a:r>
                      <a:endParaRPr lang="it-IT">
                        <a:latin typeface="Work Sans" pitchFamily="2" charset="0"/>
                      </a:endParaRPr>
                    </a:p>
                  </a:txBody>
                  <a:tcPr anchor="ctr"/>
                </a:tc>
                <a:tc>
                  <a:txBody>
                    <a:bodyPr/>
                    <a:lstStyle/>
                    <a:p>
                      <a:pPr algn="ctr" fontAlgn="ctr"/>
                      <a:r>
                        <a:rPr lang="it-IT">
                          <a:solidFill>
                            <a:srgbClr val="1A1A1A"/>
                          </a:solidFill>
                          <a:effectLst/>
                          <a:latin typeface="Work Sans" pitchFamily="2" charset="0"/>
                        </a:rPr>
                        <a:t>Sopra la media</a:t>
                      </a:r>
                    </a:p>
                  </a:txBody>
                  <a:tcPr anchor="ctr"/>
                </a:tc>
                <a:tc>
                  <a:txBody>
                    <a:bodyPr/>
                    <a:lstStyle/>
                    <a:p>
                      <a:pPr algn="ctr" fontAlgn="ctr"/>
                      <a:r>
                        <a:rPr lang="it-IT">
                          <a:solidFill>
                            <a:srgbClr val="1A1A1A"/>
                          </a:solidFill>
                          <a:effectLst/>
                          <a:latin typeface="Work Sans" pitchFamily="2" charset="0"/>
                        </a:rPr>
                        <a:t>Pari alla media</a:t>
                      </a:r>
                    </a:p>
                  </a:txBody>
                  <a:tcPr anchor="ctr"/>
                </a:tc>
                <a:tc>
                  <a:txBody>
                    <a:bodyPr/>
                    <a:lstStyle/>
                    <a:p>
                      <a:pPr algn="ctr" fontAlgn="ctr"/>
                      <a:r>
                        <a:rPr lang="it-IT">
                          <a:solidFill>
                            <a:srgbClr val="1A1A1A"/>
                          </a:solidFill>
                          <a:effectLst/>
                          <a:latin typeface="Work Sans" pitchFamily="2" charset="0"/>
                        </a:rPr>
                        <a:t>Apporto della scuola </a:t>
                      </a:r>
                      <a:r>
                        <a:rPr lang="it-IT" b="1">
                          <a:solidFill>
                            <a:srgbClr val="1A1A1A"/>
                          </a:solidFill>
                          <a:effectLst/>
                          <a:latin typeface="Work Sans" pitchFamily="2" charset="0"/>
                        </a:rPr>
                        <a:t>nella media</a:t>
                      </a:r>
                      <a:r>
                        <a:rPr lang="it-IT">
                          <a:solidFill>
                            <a:srgbClr val="1A1A1A"/>
                          </a:solidFill>
                          <a:effectLst/>
                          <a:latin typeface="Work Sans" pitchFamily="2" charset="0"/>
                        </a:rPr>
                        <a:t>. Risultati </a:t>
                      </a:r>
                      <a:r>
                        <a:rPr lang="it-IT" b="1">
                          <a:solidFill>
                            <a:srgbClr val="1A1A1A"/>
                          </a:solidFill>
                          <a:effectLst/>
                          <a:latin typeface="Work Sans" pitchFamily="2" charset="0"/>
                        </a:rPr>
                        <a:t>buoni</a:t>
                      </a:r>
                      <a:r>
                        <a:rPr lang="it-IT">
                          <a:solidFill>
                            <a:srgbClr val="1A1A1A"/>
                          </a:solidFill>
                          <a:effectLst/>
                          <a:latin typeface="Work Sans" pitchFamily="2" charset="0"/>
                        </a:rPr>
                        <a:t>.</a:t>
                      </a:r>
                    </a:p>
                  </a:txBody>
                  <a:tcPr anchor="ctr">
                    <a:solidFill>
                      <a:schemeClr val="accent6">
                        <a:lumMod val="40000"/>
                        <a:lumOff val="60000"/>
                      </a:schemeClr>
                    </a:solidFill>
                  </a:tcPr>
                </a:tc>
                <a:extLst>
                  <a:ext uri="{0D108BD9-81ED-4DB2-BD59-A6C34878D82A}">
                    <a16:rowId xmlns:a16="http://schemas.microsoft.com/office/drawing/2014/main" val="3014091272"/>
                  </a:ext>
                </a:extLst>
              </a:tr>
            </a:tbl>
          </a:graphicData>
        </a:graphic>
      </p:graphicFrame>
      <p:graphicFrame>
        <p:nvGraphicFramePr>
          <p:cNvPr id="5" name="Tabella 4">
            <a:extLst>
              <a:ext uri="{FF2B5EF4-FFF2-40B4-BE49-F238E27FC236}">
                <a16:creationId xmlns:a16="http://schemas.microsoft.com/office/drawing/2014/main" id="{397039D6-3DA1-4BBC-8DD1-D457527263DF}"/>
              </a:ext>
            </a:extLst>
          </p:cNvPr>
          <p:cNvGraphicFramePr>
            <a:graphicFrameLocks noGrp="1"/>
          </p:cNvGraphicFramePr>
          <p:nvPr>
            <p:extLst>
              <p:ext uri="{D42A27DB-BD31-4B8C-83A1-F6EECF244321}">
                <p14:modId xmlns:p14="http://schemas.microsoft.com/office/powerpoint/2010/main" val="2632808986"/>
              </p:ext>
            </p:extLst>
          </p:nvPr>
        </p:nvGraphicFramePr>
        <p:xfrm>
          <a:off x="0" y="3715747"/>
          <a:ext cx="12192000" cy="225574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12033093"/>
                    </a:ext>
                  </a:extLst>
                </a:gridCol>
                <a:gridCol w="3048000">
                  <a:extLst>
                    <a:ext uri="{9D8B030D-6E8A-4147-A177-3AD203B41FA5}">
                      <a16:colId xmlns:a16="http://schemas.microsoft.com/office/drawing/2014/main" val="4088616377"/>
                    </a:ext>
                  </a:extLst>
                </a:gridCol>
                <a:gridCol w="3048000">
                  <a:extLst>
                    <a:ext uri="{9D8B030D-6E8A-4147-A177-3AD203B41FA5}">
                      <a16:colId xmlns:a16="http://schemas.microsoft.com/office/drawing/2014/main" val="937127853"/>
                    </a:ext>
                  </a:extLst>
                </a:gridCol>
                <a:gridCol w="3048000">
                  <a:extLst>
                    <a:ext uri="{9D8B030D-6E8A-4147-A177-3AD203B41FA5}">
                      <a16:colId xmlns:a16="http://schemas.microsoft.com/office/drawing/2014/main" val="3250477303"/>
                    </a:ext>
                  </a:extLst>
                </a:gridCol>
              </a:tblGrid>
              <a:tr h="0">
                <a:tc gridSpan="4">
                  <a:txBody>
                    <a:bodyPr/>
                    <a:lstStyle/>
                    <a:p>
                      <a:pPr algn="ctr"/>
                      <a:r>
                        <a:rPr lang="it-IT" sz="1800" b="1" i="0" kern="1200">
                          <a:solidFill>
                            <a:schemeClr val="lt1"/>
                          </a:solidFill>
                          <a:effectLst/>
                          <a:latin typeface="Work Sans" pitchFamily="2" charset="0"/>
                          <a:ea typeface="+mn-ea"/>
                          <a:cs typeface="+mn-cs"/>
                        </a:rPr>
                        <a:t>Effetto scuola (</a:t>
                      </a:r>
                      <a:r>
                        <a:rPr lang="it-IT" sz="1800" b="1" i="0" kern="1200">
                          <a:solidFill>
                            <a:srgbClr val="FF33CC"/>
                          </a:solidFill>
                          <a:effectLst/>
                          <a:latin typeface="Work Sans" pitchFamily="2" charset="0"/>
                          <a:ea typeface="+mn-ea"/>
                          <a:cs typeface="+mn-cs"/>
                          <a:hlinkClick r:id="rId2" action="ppaction://hlinksldjump" tooltip="Cliccare per il collegamento alla Descrizione dell'EFFETTO SCUOLA">
                            <a:extLst>
                              <a:ext uri="{A12FA001-AC4F-418D-AE19-62706E023703}">
                                <ahyp:hlinkClr xmlns:ahyp="http://schemas.microsoft.com/office/drawing/2018/hyperlinkcolor" val="tx"/>
                              </a:ext>
                            </a:extLst>
                          </a:hlinkClick>
                        </a:rPr>
                        <a:t>?</a:t>
                      </a:r>
                      <a:r>
                        <a:rPr lang="it-IT" sz="1800" b="1" i="0" kern="1200">
                          <a:solidFill>
                            <a:schemeClr val="lt1"/>
                          </a:solidFill>
                          <a:effectLst/>
                          <a:latin typeface="Work Sans" pitchFamily="2" charset="0"/>
                          <a:ea typeface="+mn-ea"/>
                          <a:cs typeface="+mn-cs"/>
                        </a:rPr>
                        <a:t>) (Italia)</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48482152"/>
                  </a:ext>
                </a:extLst>
              </a:tr>
              <a:tr h="487794">
                <a:tc gridSpan="4">
                  <a:txBody>
                    <a:bodyPr/>
                    <a:lstStyle/>
                    <a:p>
                      <a:pPr algn="ctr"/>
                      <a:r>
                        <a:rPr lang="it-IT" sz="1800" b="1" i="0" kern="1200">
                          <a:solidFill>
                            <a:schemeClr val="dk1"/>
                          </a:solidFill>
                          <a:effectLst/>
                          <a:latin typeface="Work Sans" pitchFamily="2" charset="0"/>
                          <a:ea typeface="+mn-ea"/>
                          <a:cs typeface="+mn-cs"/>
                        </a:rPr>
                        <a:t>Altri Licei</a:t>
                      </a:r>
                      <a:endParaRPr lang="it-IT">
                        <a:latin typeface="Work Sans" pitchFamily="2" charset="0"/>
                      </a:endParaRPr>
                    </a:p>
                  </a:txBody>
                  <a:tcPr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21312781"/>
                  </a:ext>
                </a:extLst>
              </a:tr>
              <a:tr h="487794">
                <a:tc>
                  <a:txBody>
                    <a:bodyPr/>
                    <a:lstStyle/>
                    <a:p>
                      <a:pPr algn="ctr"/>
                      <a:endParaRPr lang="it-IT">
                        <a:latin typeface="Work Sans" pitchFamily="2" charset="0"/>
                      </a:endParaRPr>
                    </a:p>
                  </a:txBody>
                  <a:tcPr anchor="ctr"/>
                </a:tc>
                <a:tc>
                  <a:txBody>
                    <a:bodyPr/>
                    <a:lstStyle/>
                    <a:p>
                      <a:pPr algn="ctr"/>
                      <a:r>
                        <a:rPr lang="it-IT">
                          <a:effectLst/>
                          <a:latin typeface="Work Sans" pitchFamily="2" charset="0"/>
                        </a:rPr>
                        <a:t>Punteggio osservato</a:t>
                      </a:r>
                    </a:p>
                  </a:txBody>
                  <a:tcPr anchor="ctr"/>
                </a:tc>
                <a:tc>
                  <a:txBody>
                    <a:bodyPr/>
                    <a:lstStyle/>
                    <a:p>
                      <a:pPr algn="ctr"/>
                      <a:r>
                        <a:rPr lang="it-IT">
                          <a:effectLst/>
                          <a:latin typeface="Work Sans" pitchFamily="2" charset="0"/>
                        </a:rPr>
                        <a:t>Valore aggiunto</a:t>
                      </a:r>
                    </a:p>
                  </a:txBody>
                  <a:tcPr anchor="ctr"/>
                </a:tc>
                <a:tc>
                  <a:txBody>
                    <a:bodyPr/>
                    <a:lstStyle/>
                    <a:p>
                      <a:pPr algn="ctr"/>
                      <a:r>
                        <a:rPr lang="it-IT">
                          <a:effectLst/>
                          <a:latin typeface="Work Sans" pitchFamily="2" charset="0"/>
                        </a:rPr>
                        <a:t>Effetto scuola</a:t>
                      </a:r>
                    </a:p>
                  </a:txBody>
                  <a:tcPr anchor="ctr"/>
                </a:tc>
                <a:extLst>
                  <a:ext uri="{0D108BD9-81ED-4DB2-BD59-A6C34878D82A}">
                    <a16:rowId xmlns:a16="http://schemas.microsoft.com/office/drawing/2014/main" val="3687816168"/>
                  </a:ext>
                </a:extLst>
              </a:tr>
              <a:tr h="494838">
                <a:tc>
                  <a:txBody>
                    <a:bodyPr/>
                    <a:lstStyle/>
                    <a:p>
                      <a:pPr algn="ctr"/>
                      <a:r>
                        <a:rPr lang="it-IT" sz="1800" b="1" i="0" kern="1200">
                          <a:solidFill>
                            <a:schemeClr val="dk1"/>
                          </a:solidFill>
                          <a:effectLst/>
                          <a:latin typeface="Work Sans" pitchFamily="2" charset="0"/>
                          <a:ea typeface="+mn-ea"/>
                          <a:cs typeface="+mn-cs"/>
                        </a:rPr>
                        <a:t>Matematica</a:t>
                      </a:r>
                      <a:endParaRPr lang="it-IT">
                        <a:latin typeface="Work Sans" pitchFamily="2" charset="0"/>
                      </a:endParaRPr>
                    </a:p>
                  </a:txBody>
                  <a:tcPr anchor="ctr"/>
                </a:tc>
                <a:tc>
                  <a:txBody>
                    <a:bodyPr/>
                    <a:lstStyle/>
                    <a:p>
                      <a:pPr algn="ctr" fontAlgn="ctr"/>
                      <a:r>
                        <a:rPr lang="it-IT">
                          <a:solidFill>
                            <a:srgbClr val="1A1A1A"/>
                          </a:solidFill>
                          <a:effectLst/>
                          <a:latin typeface="Work Sans" pitchFamily="2" charset="0"/>
                        </a:rPr>
                        <a:t>Sotto la media</a:t>
                      </a:r>
                    </a:p>
                  </a:txBody>
                  <a:tcPr anchor="ctr"/>
                </a:tc>
                <a:tc>
                  <a:txBody>
                    <a:bodyPr/>
                    <a:lstStyle/>
                    <a:p>
                      <a:pPr algn="ctr" fontAlgn="ctr"/>
                      <a:r>
                        <a:rPr lang="it-IT">
                          <a:solidFill>
                            <a:srgbClr val="1A1A1A"/>
                          </a:solidFill>
                          <a:effectLst/>
                          <a:latin typeface="Work Sans" pitchFamily="2" charset="0"/>
                        </a:rPr>
                        <a:t>Pari alla media</a:t>
                      </a:r>
                    </a:p>
                  </a:txBody>
                  <a:tcPr anchor="ctr"/>
                </a:tc>
                <a:tc>
                  <a:txBody>
                    <a:bodyPr/>
                    <a:lstStyle/>
                    <a:p>
                      <a:pPr algn="ctr" fontAlgn="ctr"/>
                      <a:r>
                        <a:rPr lang="it-IT">
                          <a:solidFill>
                            <a:srgbClr val="1A1A1A"/>
                          </a:solidFill>
                          <a:effectLst/>
                          <a:latin typeface="Work Sans" pitchFamily="2" charset="0"/>
                        </a:rPr>
                        <a:t>Apporto della scuola </a:t>
                      </a:r>
                      <a:r>
                        <a:rPr lang="it-IT" b="1">
                          <a:solidFill>
                            <a:srgbClr val="1A1A1A"/>
                          </a:solidFill>
                          <a:effectLst/>
                          <a:latin typeface="Work Sans" pitchFamily="2" charset="0"/>
                        </a:rPr>
                        <a:t>nella media</a:t>
                      </a:r>
                      <a:r>
                        <a:rPr lang="it-IT">
                          <a:solidFill>
                            <a:srgbClr val="1A1A1A"/>
                          </a:solidFill>
                          <a:effectLst/>
                          <a:latin typeface="Work Sans" pitchFamily="2" charset="0"/>
                        </a:rPr>
                        <a:t>. Risultati </a:t>
                      </a:r>
                      <a:r>
                        <a:rPr lang="it-IT" b="1">
                          <a:solidFill>
                            <a:srgbClr val="1A1A1A"/>
                          </a:solidFill>
                          <a:effectLst/>
                          <a:latin typeface="Work Sans" pitchFamily="2" charset="0"/>
                        </a:rPr>
                        <a:t>buoni</a:t>
                      </a:r>
                      <a:r>
                        <a:rPr lang="it-IT">
                          <a:solidFill>
                            <a:srgbClr val="1A1A1A"/>
                          </a:solidFill>
                          <a:effectLst/>
                          <a:latin typeface="Work Sans" pitchFamily="2" charset="0"/>
                        </a:rPr>
                        <a:t>.</a:t>
                      </a:r>
                    </a:p>
                  </a:txBody>
                  <a:tcPr anchor="ctr">
                    <a:solidFill>
                      <a:schemeClr val="accent6">
                        <a:lumMod val="40000"/>
                        <a:lumOff val="60000"/>
                      </a:schemeClr>
                    </a:solidFill>
                  </a:tcPr>
                </a:tc>
                <a:extLst>
                  <a:ext uri="{0D108BD9-81ED-4DB2-BD59-A6C34878D82A}">
                    <a16:rowId xmlns:a16="http://schemas.microsoft.com/office/drawing/2014/main" val="3014091272"/>
                  </a:ext>
                </a:extLst>
              </a:tr>
            </a:tbl>
          </a:graphicData>
        </a:graphic>
      </p:graphicFrame>
      <p:sp>
        <p:nvSpPr>
          <p:cNvPr id="14" name="CasellaDiTesto 13">
            <a:extLst>
              <a:ext uri="{FF2B5EF4-FFF2-40B4-BE49-F238E27FC236}">
                <a16:creationId xmlns:a16="http://schemas.microsoft.com/office/drawing/2014/main" id="{6FA83B06-CE8B-42B7-9651-61832D0E9386}"/>
              </a:ext>
            </a:extLst>
          </p:cNvPr>
          <p:cNvSpPr txBox="1"/>
          <p:nvPr/>
        </p:nvSpPr>
        <p:spPr>
          <a:xfrm>
            <a:off x="497889" y="514085"/>
            <a:ext cx="1730829" cy="369332"/>
          </a:xfrm>
          <a:prstGeom prst="rect">
            <a:avLst/>
          </a:prstGeom>
          <a:noFill/>
        </p:spPr>
        <p:txBody>
          <a:bodyPr wrap="square" rtlCol="0">
            <a:spAutoFit/>
          </a:bodyPr>
          <a:lstStyle/>
          <a:p>
            <a:r>
              <a:rPr lang="it-IT">
                <a:latin typeface="Segoe Script" panose="030B0504020000000003" pitchFamily="66" charset="0"/>
              </a:rPr>
              <a:t>SOMMARIO</a:t>
            </a:r>
          </a:p>
        </p:txBody>
      </p:sp>
      <p:sp>
        <p:nvSpPr>
          <p:cNvPr id="15" name="Pulsante di azione: vuoto 14" descr="Indietro con riempimento a tinta unita">
            <a:hlinkClick r:id="rId3" action="ppaction://hlinksldjump" highlightClick="1"/>
            <a:extLst>
              <a:ext uri="{FF2B5EF4-FFF2-40B4-BE49-F238E27FC236}">
                <a16:creationId xmlns:a16="http://schemas.microsoft.com/office/drawing/2014/main" id="{93D69841-7124-4686-8ED8-54EBB3F164A9}"/>
              </a:ext>
            </a:extLst>
          </p:cNvPr>
          <p:cNvSpPr/>
          <p:nvPr/>
        </p:nvSpPr>
        <p:spPr>
          <a:xfrm>
            <a:off x="2075250" y="505529"/>
            <a:ext cx="417501" cy="386443"/>
          </a:xfrm>
          <a:prstGeom prst="actionButtonBlank">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6" name="Gruppo 15">
            <a:extLst>
              <a:ext uri="{FF2B5EF4-FFF2-40B4-BE49-F238E27FC236}">
                <a16:creationId xmlns:a16="http://schemas.microsoft.com/office/drawing/2014/main" id="{BB5B3EA1-B759-460E-858D-5F93829E244F}"/>
              </a:ext>
            </a:extLst>
          </p:cNvPr>
          <p:cNvGrpSpPr/>
          <p:nvPr/>
        </p:nvGrpSpPr>
        <p:grpSpPr>
          <a:xfrm rot="5400000">
            <a:off x="-3167651" y="3212999"/>
            <a:ext cx="6662061" cy="432000"/>
            <a:chOff x="0" y="0"/>
            <a:chExt cx="12260385" cy="581573"/>
          </a:xfrm>
        </p:grpSpPr>
        <p:pic>
          <p:nvPicPr>
            <p:cNvPr id="17" name="Immagine 16">
              <a:extLst>
                <a:ext uri="{FF2B5EF4-FFF2-40B4-BE49-F238E27FC236}">
                  <a16:creationId xmlns:a16="http://schemas.microsoft.com/office/drawing/2014/main" id="{6478582B-1E9A-4FD9-B63B-D1548FFBA9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520"/>
              <a:ext cx="4086795" cy="562053"/>
            </a:xfrm>
            <a:prstGeom prst="rect">
              <a:avLst/>
            </a:prstGeom>
          </p:spPr>
        </p:pic>
        <p:pic>
          <p:nvPicPr>
            <p:cNvPr id="18" name="Immagine 17">
              <a:extLst>
                <a:ext uri="{FF2B5EF4-FFF2-40B4-BE49-F238E27FC236}">
                  <a16:creationId xmlns:a16="http://schemas.microsoft.com/office/drawing/2014/main" id="{06F54B4D-DB7A-4504-9B13-1F2742DF5C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6795" y="15547"/>
              <a:ext cx="4086795" cy="562053"/>
            </a:xfrm>
            <a:prstGeom prst="rect">
              <a:avLst/>
            </a:prstGeom>
          </p:spPr>
        </p:pic>
        <p:pic>
          <p:nvPicPr>
            <p:cNvPr id="19" name="Immagine 18">
              <a:extLst>
                <a:ext uri="{FF2B5EF4-FFF2-40B4-BE49-F238E27FC236}">
                  <a16:creationId xmlns:a16="http://schemas.microsoft.com/office/drawing/2014/main" id="{0F57C2E2-A142-45F1-9D4C-B3C98928B2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3590" y="0"/>
              <a:ext cx="4086795" cy="562053"/>
            </a:xfrm>
            <a:prstGeom prst="rect">
              <a:avLst/>
            </a:prstGeom>
          </p:spPr>
        </p:pic>
      </p:grpSp>
      <p:grpSp>
        <p:nvGrpSpPr>
          <p:cNvPr id="22" name="Gruppo 21">
            <a:extLst>
              <a:ext uri="{FF2B5EF4-FFF2-40B4-BE49-F238E27FC236}">
                <a16:creationId xmlns:a16="http://schemas.microsoft.com/office/drawing/2014/main" id="{F5DCDF7C-8188-4635-8210-576E11D3C673}"/>
              </a:ext>
            </a:extLst>
          </p:cNvPr>
          <p:cNvGrpSpPr/>
          <p:nvPr/>
        </p:nvGrpSpPr>
        <p:grpSpPr>
          <a:xfrm>
            <a:off x="4572000" y="85316"/>
            <a:ext cx="7526173" cy="369714"/>
            <a:chOff x="596530" y="360775"/>
            <a:chExt cx="9604098" cy="341130"/>
          </a:xfrm>
        </p:grpSpPr>
        <p:sp>
          <p:nvSpPr>
            <p:cNvPr id="23" name="CasellaDiTesto 22">
              <a:extLst>
                <a:ext uri="{FF2B5EF4-FFF2-40B4-BE49-F238E27FC236}">
                  <a16:creationId xmlns:a16="http://schemas.microsoft.com/office/drawing/2014/main" id="{CF2D351D-42A7-4657-9093-9D05E6C638D4}"/>
                </a:ext>
              </a:extLst>
            </p:cNvPr>
            <p:cNvSpPr txBox="1"/>
            <p:nvPr/>
          </p:nvSpPr>
          <p:spPr>
            <a:xfrm>
              <a:off x="899984" y="370438"/>
              <a:ext cx="9300644" cy="255583"/>
            </a:xfrm>
            <a:prstGeom prst="rect">
              <a:avLst/>
            </a:prstGeom>
            <a:noFill/>
          </p:spPr>
          <p:txBody>
            <a:bodyPr wrap="square" rtlCol="0">
              <a:spAutoFit/>
            </a:bodyPr>
            <a:lstStyle/>
            <a:p>
              <a:r>
                <a:rPr lang="it-IT" sz="1200">
                  <a:latin typeface="Segoe Script" panose="030B0504020000000003" pitchFamily="66" charset="0"/>
                </a:rPr>
                <a:t>LICEO </a:t>
              </a:r>
              <a:r>
                <a:rPr lang="it-IT" sz="1200">
                  <a:latin typeface="Segoe Script" panose="030B0504020000000003" pitchFamily="66" charset="0"/>
                  <a:sym typeface="Symbol" panose="05050102010706020507" pitchFamily="18" charset="2"/>
                </a:rPr>
                <a:t></a:t>
              </a:r>
              <a:r>
                <a:rPr lang="it-IT" sz="1200">
                  <a:latin typeface="Segoe Script" panose="030B0504020000000003" pitchFamily="66" charset="0"/>
                </a:rPr>
                <a:t>P. NERVI–G. FERRARI</a:t>
              </a:r>
              <a:r>
                <a:rPr lang="it-IT" sz="1200">
                  <a:latin typeface="Segoe Script" panose="030B0504020000000003" pitchFamily="66" charset="0"/>
                  <a:sym typeface="Symbol" panose="05050102010706020507" pitchFamily="18" charset="2"/>
                </a:rPr>
                <a:t> - </a:t>
              </a:r>
              <a:r>
                <a:rPr lang="it-IT" sz="1200">
                  <a:latin typeface="Segoe Script" panose="030B0504020000000003" pitchFamily="66" charset="0"/>
                </a:rPr>
                <a:t>Restituzione Dati </a:t>
              </a:r>
              <a:r>
                <a:rPr lang="it-IT" sz="1200" b="1">
                  <a:latin typeface="Segoe Script" panose="030B0504020000000003" pitchFamily="66" charset="0"/>
                </a:rPr>
                <a:t>CLASSI QUINTE</a:t>
              </a:r>
              <a:r>
                <a:rPr lang="it-IT" sz="1200">
                  <a:latin typeface="Segoe Script" panose="030B0504020000000003" pitchFamily="66" charset="0"/>
                </a:rPr>
                <a:t> a.s. 2024/2025</a:t>
              </a:r>
            </a:p>
          </p:txBody>
        </p:sp>
        <p:pic>
          <p:nvPicPr>
            <p:cNvPr id="24" name="Immagine 23">
              <a:extLst>
                <a:ext uri="{FF2B5EF4-FFF2-40B4-BE49-F238E27FC236}">
                  <a16:creationId xmlns:a16="http://schemas.microsoft.com/office/drawing/2014/main" id="{FAF77707-EC5F-4F13-8C97-D8AF9298FB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30" y="360775"/>
              <a:ext cx="336000" cy="341130"/>
            </a:xfrm>
            <a:prstGeom prst="rect">
              <a:avLst/>
            </a:prstGeom>
          </p:spPr>
        </p:pic>
      </p:grpSp>
    </p:spTree>
    <p:extLst>
      <p:ext uri="{BB962C8B-B14F-4D97-AF65-F5344CB8AC3E}">
        <p14:creationId xmlns:p14="http://schemas.microsoft.com/office/powerpoint/2010/main" val="1014305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83060</TotalTime>
  <Words>20870</Words>
  <Application>Microsoft Office PowerPoint</Application>
  <PresentationFormat>Widescreen</PresentationFormat>
  <Paragraphs>2824</Paragraphs>
  <Slides>134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134</vt:i4>
      </vt:variant>
    </vt:vector>
  </HeadingPairs>
  <TitlesOfParts>
    <vt:vector size="140" baseType="lpstr">
      <vt:lpstr>Arial</vt:lpstr>
      <vt:lpstr>Calibri</vt:lpstr>
      <vt:lpstr>Calibri Light</vt:lpstr>
      <vt:lpstr>Segoe Script</vt:lpstr>
      <vt:lpstr>Work Sans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Komatiite</dc:creator>
  <cp:lastModifiedBy>Komatiite</cp:lastModifiedBy>
  <cp:revision>480</cp:revision>
  <dcterms:created xsi:type="dcterms:W3CDTF">2024-10-20T05:02:28Z</dcterms:created>
  <dcterms:modified xsi:type="dcterms:W3CDTF">2025-11-13T06:16:53Z</dcterms:modified>
</cp:coreProperties>
</file>